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9A_2F9E0A54.xml" ContentType="application/vnd.ms-powerpoint.comments+xml"/>
  <Override PartName="/ppt/notesSlides/notesSlide40.xml" ContentType="application/vnd.openxmlformats-officedocument.presentationml.notesSlide+xml"/>
  <Override PartName="/ppt/comments/modernComment_193_0.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7.xml" ContentType="application/vnd.openxmlformats-officedocument.themeOverr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 id="2147483767" r:id="rId2"/>
    <p:sldMasterId id="2147483779" r:id="rId3"/>
    <p:sldMasterId id="2147483798" r:id="rId4"/>
    <p:sldMasterId id="2147483808" r:id="rId5"/>
    <p:sldMasterId id="2147483833" r:id="rId6"/>
    <p:sldMasterId id="2147483850" r:id="rId7"/>
  </p:sldMasterIdLst>
  <p:notesMasterIdLst>
    <p:notesMasterId r:id="rId78"/>
  </p:notesMasterIdLst>
  <p:handoutMasterIdLst>
    <p:handoutMasterId r:id="rId79"/>
  </p:handoutMasterIdLst>
  <p:sldIdLst>
    <p:sldId id="256" r:id="rId8"/>
    <p:sldId id="282" r:id="rId9"/>
    <p:sldId id="989" r:id="rId10"/>
    <p:sldId id="932" r:id="rId11"/>
    <p:sldId id="931" r:id="rId12"/>
    <p:sldId id="1114" r:id="rId13"/>
    <p:sldId id="1106" r:id="rId14"/>
    <p:sldId id="988" r:id="rId15"/>
    <p:sldId id="1073" r:id="rId16"/>
    <p:sldId id="1070" r:id="rId17"/>
    <p:sldId id="1083" r:id="rId18"/>
    <p:sldId id="1115" r:id="rId19"/>
    <p:sldId id="1097" r:id="rId20"/>
    <p:sldId id="1098" r:id="rId21"/>
    <p:sldId id="1099" r:id="rId22"/>
    <p:sldId id="1100" r:id="rId23"/>
    <p:sldId id="1116" r:id="rId24"/>
    <p:sldId id="1139" r:id="rId25"/>
    <p:sldId id="1150" r:id="rId26"/>
    <p:sldId id="1144" r:id="rId27"/>
    <p:sldId id="952" r:id="rId28"/>
    <p:sldId id="1134" r:id="rId29"/>
    <p:sldId id="873" r:id="rId30"/>
    <p:sldId id="875" r:id="rId31"/>
    <p:sldId id="878" r:id="rId32"/>
    <p:sldId id="879" r:id="rId33"/>
    <p:sldId id="284" r:id="rId34"/>
    <p:sldId id="2422" r:id="rId35"/>
    <p:sldId id="2425" r:id="rId36"/>
    <p:sldId id="2440" r:id="rId37"/>
    <p:sldId id="2382" r:id="rId38"/>
    <p:sldId id="1093" r:id="rId39"/>
    <p:sldId id="1094" r:id="rId40"/>
    <p:sldId id="1095" r:id="rId41"/>
    <p:sldId id="1096" r:id="rId42"/>
    <p:sldId id="960" r:id="rId43"/>
    <p:sldId id="1102" r:id="rId44"/>
    <p:sldId id="1103" r:id="rId45"/>
    <p:sldId id="1104" r:id="rId46"/>
    <p:sldId id="1105" r:id="rId47"/>
    <p:sldId id="1110" r:id="rId48"/>
    <p:sldId id="1147" r:id="rId49"/>
    <p:sldId id="1108" r:id="rId50"/>
    <p:sldId id="1138" r:id="rId51"/>
    <p:sldId id="977" r:id="rId52"/>
    <p:sldId id="266" r:id="rId53"/>
    <p:sldId id="274" r:id="rId54"/>
    <p:sldId id="279" r:id="rId55"/>
    <p:sldId id="270" r:id="rId56"/>
    <p:sldId id="290" r:id="rId57"/>
    <p:sldId id="291" r:id="rId58"/>
    <p:sldId id="293" r:id="rId59"/>
    <p:sldId id="295" r:id="rId60"/>
    <p:sldId id="345" r:id="rId61"/>
    <p:sldId id="273" r:id="rId62"/>
    <p:sldId id="409" r:id="rId63"/>
    <p:sldId id="402" r:id="rId64"/>
    <p:sldId id="410" r:id="rId65"/>
    <p:sldId id="405" r:id="rId66"/>
    <p:sldId id="259" r:id="rId67"/>
    <p:sldId id="411" r:id="rId68"/>
    <p:sldId id="261" r:id="rId69"/>
    <p:sldId id="406" r:id="rId70"/>
    <p:sldId id="403" r:id="rId71"/>
    <p:sldId id="257" r:id="rId72"/>
    <p:sldId id="2147377677" r:id="rId73"/>
    <p:sldId id="2147377678" r:id="rId74"/>
    <p:sldId id="9375" r:id="rId75"/>
    <p:sldId id="2147377674" r:id="rId76"/>
    <p:sldId id="9368" r:id="rId77"/>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C7E806-8584-4CBE-B411-C16D932A7306}">
          <p14:sldIdLst>
            <p14:sldId id="256"/>
          </p14:sldIdLst>
        </p14:section>
        <p14:section name="USLTS" id="{F590EA92-CA63-41A0-8C2F-7715284A64BD}">
          <p14:sldIdLst>
            <p14:sldId id="282"/>
            <p14:sldId id="989"/>
            <p14:sldId id="932"/>
            <p14:sldId id="931"/>
            <p14:sldId id="1114"/>
            <p14:sldId id="1106"/>
            <p14:sldId id="988"/>
            <p14:sldId id="1073"/>
            <p14:sldId id="1070"/>
            <p14:sldId id="1083"/>
            <p14:sldId id="1115"/>
            <p14:sldId id="1097"/>
            <p14:sldId id="1098"/>
            <p14:sldId id="1099"/>
            <p14:sldId id="1100"/>
            <p14:sldId id="1116"/>
            <p14:sldId id="1139"/>
          </p14:sldIdLst>
        </p14:section>
        <p14:section name="2" id="{DB34E7EE-454D-4090-82BA-94187D908947}">
          <p14:sldIdLst>
            <p14:sldId id="1150"/>
            <p14:sldId id="1144"/>
            <p14:sldId id="952"/>
            <p14:sldId id="1134"/>
            <p14:sldId id="873"/>
            <p14:sldId id="875"/>
            <p14:sldId id="878"/>
            <p14:sldId id="879"/>
            <p14:sldId id="284"/>
            <p14:sldId id="2422"/>
            <p14:sldId id="2425"/>
            <p14:sldId id="2440"/>
            <p14:sldId id="2382"/>
          </p14:sldIdLst>
        </p14:section>
        <p14:section name="3" id="{09108374-EBE2-4E2E-863E-66E73916D41E}">
          <p14:sldIdLst>
            <p14:sldId id="1093"/>
            <p14:sldId id="1094"/>
            <p14:sldId id="1095"/>
            <p14:sldId id="1096"/>
            <p14:sldId id="960"/>
            <p14:sldId id="1102"/>
            <p14:sldId id="1103"/>
            <p14:sldId id="1104"/>
            <p14:sldId id="1105"/>
            <p14:sldId id="1110"/>
            <p14:sldId id="1147"/>
            <p14:sldId id="1108"/>
            <p14:sldId id="1138"/>
            <p14:sldId id="977"/>
          </p14:sldIdLst>
        </p14:section>
        <p14:section name="china" id="{02798A1A-F60D-4E4D-8F7D-913D89F80FB1}">
          <p14:sldIdLst>
            <p14:sldId id="266"/>
            <p14:sldId id="274"/>
            <p14:sldId id="279"/>
            <p14:sldId id="270"/>
            <p14:sldId id="290"/>
            <p14:sldId id="291"/>
            <p14:sldId id="293"/>
            <p14:sldId id="295"/>
          </p14:sldIdLst>
        </p14:section>
        <p14:section name="subnational" id="{DBAD0033-3A93-4CDC-A590-C869653770A6}">
          <p14:sldIdLst>
            <p14:sldId id="345"/>
            <p14:sldId id="273"/>
            <p14:sldId id="409"/>
            <p14:sldId id="402"/>
            <p14:sldId id="410"/>
            <p14:sldId id="405"/>
            <p14:sldId id="259"/>
            <p14:sldId id="411"/>
            <p14:sldId id="261"/>
            <p14:sldId id="406"/>
            <p14:sldId id="403"/>
          </p14:sldIdLst>
        </p14:section>
        <p14:section name="aiai" id="{B159A4B9-D178-4F7C-85C1-EB4AF21C3337}">
          <p14:sldIdLst/>
        </p14:section>
        <p14:section name="bistline" id="{D2DC3465-39A4-4CC2-8E29-6D897778A5A2}">
          <p14:sldIdLst>
            <p14:sldId id="257"/>
            <p14:sldId id="2147377677"/>
            <p14:sldId id="2147377678"/>
            <p14:sldId id="9375"/>
            <p14:sldId id="2147377674"/>
            <p14:sldId id="9368"/>
          </p14:sldIdLst>
        </p14:section>
        <p14:section name="end" id="{9C2E45E6-A76E-4B51-AE90-E7FA8CAEBF9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8CBA97-4F4A-B81F-11E0-A2853BF28735}" name="McJeon, Haewon C" initials="MHC" userId="S::Haewon.McJeon@pnnl.gov::5639f2b4-3d66-49c9-b3fc-37285486d0a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E4C4"/>
    <a:srgbClr val="F0F0F0"/>
    <a:srgbClr val="3EB8F0"/>
    <a:srgbClr val="FAC51A"/>
    <a:srgbClr val="F5F5F5"/>
    <a:srgbClr val="000000"/>
    <a:srgbClr val="719500"/>
    <a:srgbClr val="007836"/>
    <a:srgbClr val="BE0F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53" autoAdjust="0"/>
  </p:normalViewPr>
  <p:slideViewPr>
    <p:cSldViewPr snapToGrid="0" snapToObjects="1">
      <p:cViewPr varScale="1">
        <p:scale>
          <a:sx n="95" d="100"/>
          <a:sy n="95" d="100"/>
        </p:scale>
        <p:origin x="408" y="96"/>
      </p:cViewPr>
      <p:guideLst/>
    </p:cSldViewPr>
  </p:slideViewPr>
  <p:notesTextViewPr>
    <p:cViewPr>
      <p:scale>
        <a:sx n="3" d="2"/>
        <a:sy n="3" d="2"/>
      </p:scale>
      <p:origin x="0" y="0"/>
    </p:cViewPr>
  </p:notesTextViewPr>
  <p:sorterViewPr>
    <p:cViewPr varScale="1">
      <p:scale>
        <a:sx n="1" d="1"/>
        <a:sy n="1" d="1"/>
      </p:scale>
      <p:origin x="0" y="-14718"/>
    </p:cViewPr>
  </p:sorterViewPr>
  <p:notesViewPr>
    <p:cSldViewPr snapToGrid="0" snapToObjects="1">
      <p:cViewPr varScale="1">
        <p:scale>
          <a:sx n="117" d="100"/>
          <a:sy n="117" d="100"/>
        </p:scale>
        <p:origin x="4976"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microsoft.com/office/2016/11/relationships/changesInfo" Target="changesInfos/changesInfo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presProps" Target="presProps.xml"/><Relationship Id="rId85"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u, Yang" userId="7cbf2777-8ce6-46c8-b7b7-45925e40f817" providerId="ADAL" clId="{812DC936-8B65-440E-A869-915BB4E6DC1C}"/>
    <pc:docChg chg="delSld modSection">
      <pc:chgData name="Qiu, Yang" userId="7cbf2777-8ce6-46c8-b7b7-45925e40f817" providerId="ADAL" clId="{812DC936-8B65-440E-A869-915BB4E6DC1C}" dt="2023-05-03T13:58:03.671" v="2" actId="47"/>
      <pc:docMkLst>
        <pc:docMk/>
      </pc:docMkLst>
      <pc:sldChg chg="del">
        <pc:chgData name="Qiu, Yang" userId="7cbf2777-8ce6-46c8-b7b7-45925e40f817" providerId="ADAL" clId="{812DC936-8B65-440E-A869-915BB4E6DC1C}" dt="2023-05-03T13:57:22.208" v="0" actId="47"/>
        <pc:sldMkLst>
          <pc:docMk/>
          <pc:sldMk cId="0" sldId="264"/>
        </pc:sldMkLst>
      </pc:sldChg>
      <pc:sldChg chg="del">
        <pc:chgData name="Qiu, Yang" userId="7cbf2777-8ce6-46c8-b7b7-45925e40f817" providerId="ADAL" clId="{812DC936-8B65-440E-A869-915BB4E6DC1C}" dt="2023-05-03T13:57:22.208" v="0" actId="47"/>
        <pc:sldMkLst>
          <pc:docMk/>
          <pc:sldMk cId="0" sldId="311"/>
        </pc:sldMkLst>
      </pc:sldChg>
      <pc:sldChg chg="del">
        <pc:chgData name="Qiu, Yang" userId="7cbf2777-8ce6-46c8-b7b7-45925e40f817" providerId="ADAL" clId="{812DC936-8B65-440E-A869-915BB4E6DC1C}" dt="2023-05-03T13:57:22.208" v="0" actId="47"/>
        <pc:sldMkLst>
          <pc:docMk/>
          <pc:sldMk cId="0" sldId="312"/>
        </pc:sldMkLst>
      </pc:sldChg>
      <pc:sldChg chg="del">
        <pc:chgData name="Qiu, Yang" userId="7cbf2777-8ce6-46c8-b7b7-45925e40f817" providerId="ADAL" clId="{812DC936-8B65-440E-A869-915BB4E6DC1C}" dt="2023-05-03T13:57:22.208" v="0" actId="47"/>
        <pc:sldMkLst>
          <pc:docMk/>
          <pc:sldMk cId="4073750028" sldId="386"/>
        </pc:sldMkLst>
      </pc:sldChg>
      <pc:sldChg chg="del">
        <pc:chgData name="Qiu, Yang" userId="7cbf2777-8ce6-46c8-b7b7-45925e40f817" providerId="ADAL" clId="{812DC936-8B65-440E-A869-915BB4E6DC1C}" dt="2023-05-03T13:57:22.208" v="0" actId="47"/>
        <pc:sldMkLst>
          <pc:docMk/>
          <pc:sldMk cId="0" sldId="2088"/>
        </pc:sldMkLst>
      </pc:sldChg>
      <pc:sldChg chg="del">
        <pc:chgData name="Qiu, Yang" userId="7cbf2777-8ce6-46c8-b7b7-45925e40f817" providerId="ADAL" clId="{812DC936-8B65-440E-A869-915BB4E6DC1C}" dt="2023-05-03T13:58:03.671" v="2" actId="47"/>
        <pc:sldMkLst>
          <pc:docMk/>
          <pc:sldMk cId="3404363316" sldId="2090"/>
        </pc:sldMkLst>
      </pc:sldChg>
      <pc:sldChg chg="del">
        <pc:chgData name="Qiu, Yang" userId="7cbf2777-8ce6-46c8-b7b7-45925e40f817" providerId="ADAL" clId="{812DC936-8B65-440E-A869-915BB4E6DC1C}" dt="2023-05-03T13:57:22.208" v="0" actId="47"/>
        <pc:sldMkLst>
          <pc:docMk/>
          <pc:sldMk cId="0" sldId="2094"/>
        </pc:sldMkLst>
      </pc:sldChg>
      <pc:sldChg chg="del">
        <pc:chgData name="Qiu, Yang" userId="7cbf2777-8ce6-46c8-b7b7-45925e40f817" providerId="ADAL" clId="{812DC936-8B65-440E-A869-915BB4E6DC1C}" dt="2023-05-03T13:57:22.208" v="0" actId="47"/>
        <pc:sldMkLst>
          <pc:docMk/>
          <pc:sldMk cId="1569421711" sldId="2101"/>
        </pc:sldMkLst>
      </pc:sldChg>
      <pc:sldChg chg="del">
        <pc:chgData name="Qiu, Yang" userId="7cbf2777-8ce6-46c8-b7b7-45925e40f817" providerId="ADAL" clId="{812DC936-8B65-440E-A869-915BB4E6DC1C}" dt="2023-05-03T13:57:22.208" v="0" actId="47"/>
        <pc:sldMkLst>
          <pc:docMk/>
          <pc:sldMk cId="2615151387" sldId="2147377679"/>
        </pc:sldMkLst>
      </pc:sldChg>
      <pc:sldChg chg="del">
        <pc:chgData name="Qiu, Yang" userId="7cbf2777-8ce6-46c8-b7b7-45925e40f817" providerId="ADAL" clId="{812DC936-8B65-440E-A869-915BB4E6DC1C}" dt="2023-05-03T13:58:02.283" v="1" actId="47"/>
        <pc:sldMkLst>
          <pc:docMk/>
          <pc:sldMk cId="3001351453" sldId="2147377681"/>
        </pc:sldMkLst>
      </pc:sldChg>
      <pc:sldMasterChg chg="delSldLayout">
        <pc:chgData name="Qiu, Yang" userId="7cbf2777-8ce6-46c8-b7b7-45925e40f817" providerId="ADAL" clId="{812DC936-8B65-440E-A869-915BB4E6DC1C}" dt="2023-05-03T13:57:22.208" v="0" actId="47"/>
        <pc:sldMasterMkLst>
          <pc:docMk/>
          <pc:sldMasterMk cId="940075206" sldId="2147483850"/>
        </pc:sldMasterMkLst>
        <pc:sldLayoutChg chg="del">
          <pc:chgData name="Qiu, Yang" userId="7cbf2777-8ce6-46c8-b7b7-45925e40f817" providerId="ADAL" clId="{812DC936-8B65-440E-A869-915BB4E6DC1C}" dt="2023-05-03T13:57:22.208" v="0" actId="47"/>
          <pc:sldLayoutMkLst>
            <pc:docMk/>
            <pc:sldMasterMk cId="940075206" sldId="2147483850"/>
            <pc:sldLayoutMk cId="1594761416" sldId="214748385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user\Desktop\GCAM%20KAIST%201.0%20GHG&amp;CO2%20for%20PPT.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pjbi002\Box\Documents_PC\LCRI\80by30%20Analysis\Paper%20-%2050x30%20Multi-Model\50x30%20Comparison%20-%20Historical%20Addition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pjbi002\Box\Documents_PC\LCRI\80by30%20Analysis\Paper%20-%2050x30%20Multi-Model\50x30%20Comparison%20-%20Historical%20Addition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pjbi002\Box\Documents_PC\LCRI\80by30%20Analysis\Paper%20-%2050x30%20Multi-Model\50x30%20Comparison%20-%20EV%20Sale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user\Desktop\GCAM%20KAIST%201.0%20GHG&amp;CO2%20for%20PPT.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user\Desktop\GCAM%20KAIST%201.0%20GHG&amp;CO2%20for%20PPT.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E:\GCAM%20KAIST%201.0%20GHG&amp;CO2%20for%20P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user\Desktop\GCAM%20KAIST%201.0%20Whole%20Main%20Slides_Final.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user\Desktop\GCAM%20KAIST%201.0%20Whole%20Main%20Slides_Final.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Users\user\Desktop\GCAM%20KAIST%201.0%20Whole%20Main%20Slides_Final.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E:\GCAM%20KAIST%201(&#51088;&#46041;%20&#48373;&#44396;&#4612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pjbi002\Box\Documents_PC\LCRI\80by30%20Analysis\Paper%20-%2050x30%20Multi-Model\50x30%20Comparison%20-%20Emission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Cambria" panose="02040503050406030204" pitchFamily="18" charset="0"/>
                <a:cs typeface="+mn-cs"/>
              </a:defRPr>
            </a:pPr>
            <a:r>
              <a:rPr lang="en-US" altLang="ko-KR" sz="1200" b="1" dirty="0">
                <a:solidFill>
                  <a:schemeClr val="accent6"/>
                </a:solidFill>
                <a:latin typeface="+mn-lt"/>
                <a:ea typeface="Cambria" panose="02040503050406030204" pitchFamily="18" charset="0"/>
              </a:rPr>
              <a:t>NZ2050</a:t>
            </a:r>
            <a:endParaRPr lang="ko-KR" altLang="en-US" sz="1200" b="1" dirty="0">
              <a:solidFill>
                <a:schemeClr val="accent6"/>
              </a:solidFill>
              <a:latin typeface="+mn-lt"/>
            </a:endParaRPr>
          </a:p>
        </c:rich>
      </c:tx>
      <c:layout>
        <c:manualLayout>
          <c:xMode val="edge"/>
          <c:yMode val="edge"/>
          <c:x val="0.45344305555555553"/>
          <c:y val="1.7385897435897441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Cambria" panose="02040503050406030204" pitchFamily="18" charset="0"/>
              <a:cs typeface="+mn-cs"/>
            </a:defRPr>
          </a:pPr>
          <a:endParaRPr lang="en-US"/>
        </a:p>
      </c:txPr>
    </c:title>
    <c:autoTitleDeleted val="0"/>
    <c:plotArea>
      <c:layout>
        <c:manualLayout>
          <c:layoutTarget val="inner"/>
          <c:xMode val="edge"/>
          <c:yMode val="edge"/>
          <c:x val="0.21282847222222223"/>
          <c:y val="8.8940811965811953E-2"/>
          <c:w val="0.73866458333333329"/>
          <c:h val="0.78437101963499201"/>
        </c:manualLayout>
      </c:layout>
      <c:barChart>
        <c:barDir val="col"/>
        <c:grouping val="stacked"/>
        <c:varyColors val="0"/>
        <c:ser>
          <c:idx val="2"/>
          <c:order val="0"/>
          <c:tx>
            <c:strRef>
              <c:f>'NZ2050'!$A$6</c:f>
              <c:strCache>
                <c:ptCount val="1"/>
                <c:pt idx="0">
                  <c:v>Electricity</c:v>
                </c:pt>
              </c:strCache>
            </c:strRef>
          </c:tx>
          <c:spPr>
            <a:solidFill>
              <a:srgbClr val="0070C0"/>
            </a:solidFill>
            <a:ln w="12700">
              <a:solidFill>
                <a:sysClr val="windowText" lastClr="000000"/>
              </a:solidFill>
            </a:ln>
            <a:effectLst/>
          </c:spPr>
          <c:invertIfNegative val="0"/>
          <c:cat>
            <c:numRef>
              <c:f>'NZ2050'!$B$3:$K$3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'NZ2050'!$B$6:$K$6</c:f>
              <c:numCache>
                <c:formatCode>General</c:formatCode>
                <c:ptCount val="10"/>
                <c:pt idx="0">
                  <c:v>177.96230528090666</c:v>
                </c:pt>
                <c:pt idx="1">
                  <c:v>251.43770974953327</c:v>
                </c:pt>
                <c:pt idx="2">
                  <c:v>267.86047700937218</c:v>
                </c:pt>
                <c:pt idx="3">
                  <c:v>265.64693940269996</c:v>
                </c:pt>
                <c:pt idx="4">
                  <c:v>240.89437422910012</c:v>
                </c:pt>
                <c:pt idx="5">
                  <c:v>160.11472079990307</c:v>
                </c:pt>
                <c:pt idx="6">
                  <c:v>90.748878452337166</c:v>
                </c:pt>
                <c:pt idx="7">
                  <c:v>31.020037179519552</c:v>
                </c:pt>
                <c:pt idx="8">
                  <c:v>-15.171994604445192</c:v>
                </c:pt>
                <c:pt idx="9">
                  <c:v>-36.104988994431274</c:v>
                </c:pt>
              </c:numCache>
            </c:numRef>
          </c:val>
          <c:extLst>
            <c:ext xmlns:c16="http://schemas.microsoft.com/office/drawing/2014/chart" uri="{C3380CC4-5D6E-409C-BE32-E72D297353CC}">
              <c16:uniqueId val="{00000000-837D-8D43-97D4-D9F326D0F9DF}"/>
            </c:ext>
          </c:extLst>
        </c:ser>
        <c:ser>
          <c:idx val="0"/>
          <c:order val="1"/>
          <c:tx>
            <c:strRef>
              <c:f>'NZ2050'!$A$4</c:f>
              <c:strCache>
                <c:ptCount val="1"/>
                <c:pt idx="0">
                  <c:v>Industry</c:v>
                </c:pt>
              </c:strCache>
            </c:strRef>
          </c:tx>
          <c:spPr>
            <a:solidFill>
              <a:schemeClr val="accent2"/>
            </a:solidFill>
            <a:ln w="12700">
              <a:solidFill>
                <a:sysClr val="windowText" lastClr="000000"/>
              </a:solidFill>
            </a:ln>
            <a:effectLst/>
          </c:spPr>
          <c:invertIfNegative val="0"/>
          <c:cat>
            <c:numRef>
              <c:f>'NZ2050'!$B$3:$K$3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'NZ2050'!$B$4:$K$4</c:f>
              <c:numCache>
                <c:formatCode>General</c:formatCode>
                <c:ptCount val="10"/>
                <c:pt idx="0">
                  <c:v>202.30886528906203</c:v>
                </c:pt>
                <c:pt idx="1">
                  <c:v>223.98989575784347</c:v>
                </c:pt>
                <c:pt idx="2">
                  <c:v>282.20889128163185</c:v>
                </c:pt>
                <c:pt idx="3">
                  <c:v>293.51440880751107</c:v>
                </c:pt>
                <c:pt idx="4">
                  <c:v>228.95099999999999</c:v>
                </c:pt>
                <c:pt idx="5">
                  <c:v>204.46448275653051</c:v>
                </c:pt>
                <c:pt idx="6">
                  <c:v>173.85184599031263</c:v>
                </c:pt>
                <c:pt idx="7">
                  <c:v>134.67429943138069</c:v>
                </c:pt>
                <c:pt idx="8">
                  <c:v>85.742241651874693</c:v>
                </c:pt>
                <c:pt idx="9">
                  <c:v>48.540975935516222</c:v>
                </c:pt>
              </c:numCache>
            </c:numRef>
          </c:val>
          <c:extLst>
            <c:ext xmlns:c16="http://schemas.microsoft.com/office/drawing/2014/chart" uri="{C3380CC4-5D6E-409C-BE32-E72D297353CC}">
              <c16:uniqueId val="{00000001-837D-8D43-97D4-D9F326D0F9DF}"/>
            </c:ext>
          </c:extLst>
        </c:ser>
        <c:ser>
          <c:idx val="4"/>
          <c:order val="2"/>
          <c:tx>
            <c:strRef>
              <c:f>'NZ2050'!$A$8</c:f>
              <c:strCache>
                <c:ptCount val="1"/>
                <c:pt idx="0">
                  <c:v>Transportation </c:v>
                </c:pt>
              </c:strCache>
            </c:strRef>
          </c:tx>
          <c:spPr>
            <a:solidFill>
              <a:schemeClr val="bg2">
                <a:lumMod val="50000"/>
              </a:schemeClr>
            </a:solidFill>
            <a:ln w="12700">
              <a:solidFill>
                <a:sysClr val="windowText" lastClr="000000"/>
              </a:solidFill>
            </a:ln>
            <a:effectLst/>
          </c:spPr>
          <c:invertIfNegative val="0"/>
          <c:cat>
            <c:numRef>
              <c:f>'NZ2050'!$B$3:$K$3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'NZ2050'!$B$8:$K$8</c:f>
              <c:numCache>
                <c:formatCode>General</c:formatCode>
                <c:ptCount val="10"/>
                <c:pt idx="0">
                  <c:v>85.190920741757125</c:v>
                </c:pt>
                <c:pt idx="1">
                  <c:v>89.596997018902826</c:v>
                </c:pt>
                <c:pt idx="2">
                  <c:v>101.84405930781199</c:v>
                </c:pt>
                <c:pt idx="3">
                  <c:v>105.89399615034473</c:v>
                </c:pt>
                <c:pt idx="4">
                  <c:v>91.022251110800099</c:v>
                </c:pt>
                <c:pt idx="5">
                  <c:v>81.041766470341557</c:v>
                </c:pt>
                <c:pt idx="6">
                  <c:v>64.086721223111979</c:v>
                </c:pt>
                <c:pt idx="7">
                  <c:v>49.966553016414316</c:v>
                </c:pt>
                <c:pt idx="8">
                  <c:v>37.301405269706876</c:v>
                </c:pt>
                <c:pt idx="9">
                  <c:v>24.827584237104944</c:v>
                </c:pt>
              </c:numCache>
            </c:numRef>
          </c:val>
          <c:extLst>
            <c:ext xmlns:c16="http://schemas.microsoft.com/office/drawing/2014/chart" uri="{C3380CC4-5D6E-409C-BE32-E72D297353CC}">
              <c16:uniqueId val="{00000002-837D-8D43-97D4-D9F326D0F9DF}"/>
            </c:ext>
          </c:extLst>
        </c:ser>
        <c:ser>
          <c:idx val="1"/>
          <c:order val="3"/>
          <c:tx>
            <c:strRef>
              <c:f>'NZ2050'!$A$5</c:f>
              <c:strCache>
                <c:ptCount val="1"/>
                <c:pt idx="0">
                  <c:v>Building</c:v>
                </c:pt>
              </c:strCache>
            </c:strRef>
          </c:tx>
          <c:spPr>
            <a:solidFill>
              <a:schemeClr val="accent4"/>
            </a:solidFill>
            <a:ln w="12700">
              <a:solidFill>
                <a:sysClr val="windowText" lastClr="000000"/>
              </a:solidFill>
            </a:ln>
            <a:effectLst/>
          </c:spPr>
          <c:invertIfNegative val="0"/>
          <c:cat>
            <c:numRef>
              <c:f>'NZ2050'!$B$3:$K$3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'NZ2050'!$B$5:$K$5</c:f>
              <c:numCache>
                <c:formatCode>General</c:formatCode>
                <c:ptCount val="10"/>
                <c:pt idx="0">
                  <c:v>61.885654769298974</c:v>
                </c:pt>
                <c:pt idx="1">
                  <c:v>55.027623549814741</c:v>
                </c:pt>
                <c:pt idx="2">
                  <c:v>59.469192099631996</c:v>
                </c:pt>
                <c:pt idx="3">
                  <c:v>61.617024093537225</c:v>
                </c:pt>
                <c:pt idx="4">
                  <c:v>56.465422346154732</c:v>
                </c:pt>
                <c:pt idx="5">
                  <c:v>53.214681244395948</c:v>
                </c:pt>
                <c:pt idx="6">
                  <c:v>46.023387845675991</c:v>
                </c:pt>
                <c:pt idx="7">
                  <c:v>37.316647810933112</c:v>
                </c:pt>
                <c:pt idx="8">
                  <c:v>28.032281764868561</c:v>
                </c:pt>
                <c:pt idx="9">
                  <c:v>23.102588178969011</c:v>
                </c:pt>
              </c:numCache>
            </c:numRef>
          </c:val>
          <c:extLst>
            <c:ext xmlns:c16="http://schemas.microsoft.com/office/drawing/2014/chart" uri="{C3380CC4-5D6E-409C-BE32-E72D297353CC}">
              <c16:uniqueId val="{00000003-837D-8D43-97D4-D9F326D0F9DF}"/>
            </c:ext>
          </c:extLst>
        </c:ser>
        <c:ser>
          <c:idx val="6"/>
          <c:order val="4"/>
          <c:tx>
            <c:strRef>
              <c:f>'NZ2050'!$A$10</c:f>
              <c:strCache>
                <c:ptCount val="1"/>
                <c:pt idx="0">
                  <c:v>Agriculture</c:v>
                </c:pt>
              </c:strCache>
            </c:strRef>
          </c:tx>
          <c:spPr>
            <a:solidFill>
              <a:srgbClr val="002060"/>
            </a:solidFill>
            <a:ln w="12700">
              <a:solidFill>
                <a:sysClr val="windowText" lastClr="000000"/>
              </a:solidFill>
            </a:ln>
            <a:effectLst/>
          </c:spPr>
          <c:invertIfNegative val="0"/>
          <c:val>
            <c:numRef>
              <c:f>'NZ2050'!$B$10:$K$10</c:f>
              <c:numCache>
                <c:formatCode>General</c:formatCode>
                <c:ptCount val="10"/>
                <c:pt idx="0">
                  <c:v>21.895909265379895</c:v>
                </c:pt>
                <c:pt idx="1">
                  <c:v>21.943167939386285</c:v>
                </c:pt>
                <c:pt idx="2">
                  <c:v>23.035042928625117</c:v>
                </c:pt>
                <c:pt idx="3">
                  <c:v>23.079075286884585</c:v>
                </c:pt>
                <c:pt idx="4">
                  <c:v>17.952374559237999</c:v>
                </c:pt>
                <c:pt idx="5">
                  <c:v>17.927642254065759</c:v>
                </c:pt>
                <c:pt idx="6">
                  <c:v>16.922644307934604</c:v>
                </c:pt>
                <c:pt idx="7">
                  <c:v>16.310869993456937</c:v>
                </c:pt>
                <c:pt idx="8">
                  <c:v>15.553528130245704</c:v>
                </c:pt>
                <c:pt idx="9">
                  <c:v>14.838612461019375</c:v>
                </c:pt>
              </c:numCache>
            </c:numRef>
          </c:val>
          <c:extLst>
            <c:ext xmlns:c16="http://schemas.microsoft.com/office/drawing/2014/chart" uri="{C3380CC4-5D6E-409C-BE32-E72D297353CC}">
              <c16:uniqueId val="{00000004-837D-8D43-97D4-D9F326D0F9DF}"/>
            </c:ext>
          </c:extLst>
        </c:ser>
        <c:ser>
          <c:idx val="3"/>
          <c:order val="5"/>
          <c:tx>
            <c:strRef>
              <c:f>'NZ2050'!$A$7</c:f>
              <c:strCache>
                <c:ptCount val="1"/>
                <c:pt idx="0">
                  <c:v>DAC</c:v>
                </c:pt>
              </c:strCache>
            </c:strRef>
          </c:tx>
          <c:spPr>
            <a:pattFill prst="wdUpDiag">
              <a:fgClr>
                <a:sysClr val="windowText" lastClr="000000"/>
              </a:fgClr>
              <a:bgClr>
                <a:sysClr val="window" lastClr="FFFFFF"/>
              </a:bgClr>
            </a:pattFill>
            <a:ln>
              <a:solidFill>
                <a:sysClr val="windowText" lastClr="000000"/>
              </a:solidFill>
            </a:ln>
            <a:effectLst/>
          </c:spPr>
          <c:invertIfNegative val="0"/>
          <c:cat>
            <c:numRef>
              <c:f>'NZ2050'!$B$3:$K$3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'NZ2050'!$B$7:$K$7</c:f>
              <c:numCache>
                <c:formatCode>General</c:formatCode>
                <c:ptCount val="10"/>
                <c:pt idx="0">
                  <c:v>0</c:v>
                </c:pt>
                <c:pt idx="1">
                  <c:v>0</c:v>
                </c:pt>
                <c:pt idx="2">
                  <c:v>0</c:v>
                </c:pt>
                <c:pt idx="3">
                  <c:v>0</c:v>
                </c:pt>
                <c:pt idx="4">
                  <c:v>0</c:v>
                </c:pt>
                <c:pt idx="5">
                  <c:v>0</c:v>
                </c:pt>
                <c:pt idx="6">
                  <c:v>0</c:v>
                </c:pt>
                <c:pt idx="7">
                  <c:v>0</c:v>
                </c:pt>
                <c:pt idx="8">
                  <c:v>-1.3250489999999999E-7</c:v>
                </c:pt>
                <c:pt idx="9">
                  <c:v>-43.872766666666664</c:v>
                </c:pt>
              </c:numCache>
            </c:numRef>
          </c:val>
          <c:extLst>
            <c:ext xmlns:c16="http://schemas.microsoft.com/office/drawing/2014/chart" uri="{C3380CC4-5D6E-409C-BE32-E72D297353CC}">
              <c16:uniqueId val="{00000005-837D-8D43-97D4-D9F326D0F9DF}"/>
            </c:ext>
          </c:extLst>
        </c:ser>
        <c:ser>
          <c:idx val="5"/>
          <c:order val="6"/>
          <c:tx>
            <c:strRef>
              <c:f>'NZ2050'!$A$9</c:f>
              <c:strCache>
                <c:ptCount val="1"/>
                <c:pt idx="0">
                  <c:v>LULUCF</c:v>
                </c:pt>
              </c:strCache>
            </c:strRef>
          </c:tx>
          <c:spPr>
            <a:solidFill>
              <a:srgbClr val="92D050"/>
            </a:solidFill>
            <a:ln w="12700">
              <a:solidFill>
                <a:sysClr val="windowText" lastClr="000000"/>
              </a:solidFill>
            </a:ln>
            <a:effectLst/>
          </c:spPr>
          <c:invertIfNegative val="0"/>
          <c:val>
            <c:numRef>
              <c:f>'NZ2050'!$B$9:$K$9</c:f>
              <c:numCache>
                <c:formatCode>0.00_);[Red]\(0.00\)</c:formatCode>
                <c:ptCount val="10"/>
                <c:pt idx="0">
                  <c:v>-47</c:v>
                </c:pt>
                <c:pt idx="1">
                  <c:v>-46</c:v>
                </c:pt>
                <c:pt idx="2">
                  <c:v>-45</c:v>
                </c:pt>
                <c:pt idx="3">
                  <c:v>-45</c:v>
                </c:pt>
                <c:pt idx="4">
                  <c:v>-44.875</c:v>
                </c:pt>
                <c:pt idx="5">
                  <c:v>-43.0625</c:v>
                </c:pt>
                <c:pt idx="6">
                  <c:v>-39.4375</c:v>
                </c:pt>
                <c:pt idx="7">
                  <c:v>-37.625</c:v>
                </c:pt>
                <c:pt idx="8">
                  <c:v>-35.8125</c:v>
                </c:pt>
                <c:pt idx="9">
                  <c:v>-34</c:v>
                </c:pt>
              </c:numCache>
            </c:numRef>
          </c:val>
          <c:extLst>
            <c:ext xmlns:c16="http://schemas.microsoft.com/office/drawing/2014/chart" uri="{C3380CC4-5D6E-409C-BE32-E72D297353CC}">
              <c16:uniqueId val="{00000006-837D-8D43-97D4-D9F326D0F9DF}"/>
            </c:ext>
          </c:extLst>
        </c:ser>
        <c:dLbls>
          <c:showLegendKey val="0"/>
          <c:showVal val="0"/>
          <c:showCatName val="0"/>
          <c:showSerName val="0"/>
          <c:showPercent val="0"/>
          <c:showBubbleSize val="0"/>
        </c:dLbls>
        <c:gapWidth val="55"/>
        <c:overlap val="100"/>
        <c:axId val="88743088"/>
        <c:axId val="156709392"/>
      </c:barChart>
      <c:catAx>
        <c:axId val="8874308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ko-KR" altLang="en-US" sz="1200" b="1" i="0" u="none" strike="noStrike" kern="1200" baseline="0">
                <a:solidFill>
                  <a:schemeClr val="tx1"/>
                </a:solidFill>
                <a:latin typeface="+mn-lt"/>
                <a:ea typeface="+mn-ea"/>
                <a:cs typeface="+mn-cs"/>
              </a:defRPr>
            </a:pPr>
            <a:endParaRPr lang="en-US"/>
          </a:p>
        </c:txPr>
        <c:crossAx val="156709392"/>
        <c:crosses val="autoZero"/>
        <c:auto val="1"/>
        <c:lblAlgn val="ctr"/>
        <c:lblOffset val="100"/>
        <c:noMultiLvlLbl val="0"/>
      </c:catAx>
      <c:valAx>
        <c:axId val="156709392"/>
        <c:scaling>
          <c:orientation val="minMax"/>
        </c:scaling>
        <c:delete val="0"/>
        <c:axPos val="l"/>
        <c:majorGridlines>
          <c:spPr>
            <a:ln w="9525" cap="flat" cmpd="sng" algn="ctr">
              <a:solidFill>
                <a:schemeClr val="tx1">
                  <a:lumMod val="15000"/>
                  <a:lumOff val="85000"/>
                </a:schemeClr>
              </a:solidFill>
              <a:round/>
            </a:ln>
            <a:effectLst/>
          </c:spPr>
        </c:majorGridlines>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88743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238091069081307"/>
          <c:y val="3.7259596640461058E-2"/>
          <c:w val="0.81185095185435452"/>
          <c:h val="0.87340344791137803"/>
        </c:manualLayout>
      </c:layout>
      <c:barChart>
        <c:barDir val="col"/>
        <c:grouping val="stacked"/>
        <c:varyColors val="0"/>
        <c:ser>
          <c:idx val="1"/>
          <c:order val="0"/>
          <c:tx>
            <c:strRef>
              <c:f>Historical!$A$5</c:f>
              <c:strCache>
                <c:ptCount val="1"/>
                <c:pt idx="0">
                  <c:v>Nuclear</c:v>
                </c:pt>
              </c:strCache>
            </c:strRef>
          </c:tx>
          <c:spPr>
            <a:solidFill>
              <a:srgbClr val="7F7F7F"/>
            </a:solidFill>
            <a:ln>
              <a:noFill/>
            </a:ln>
            <a:effectLst/>
          </c:spPr>
          <c:invertIfNegative val="0"/>
          <c:cat>
            <c:numRef>
              <c:f>Historical!$BO$3:$DW$3</c:f>
              <c:numCache>
                <c:formatCode>General</c:formatCode>
                <c:ptCount val="6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numCache>
              <c:extLst/>
            </c:numRef>
          </c:cat>
          <c:val>
            <c:numRef>
              <c:f>Historical!$BO$5:$DX$5</c:f>
              <c:numCache>
                <c:formatCode>General</c:formatCode>
                <c:ptCount val="62"/>
                <c:pt idx="9">
                  <c:v>1.2374000000000001</c:v>
                </c:pt>
                <c:pt idx="10">
                  <c:v>2.0794999999999999</c:v>
                </c:pt>
                <c:pt idx="11">
                  <c:v>2.2709999999999999</c:v>
                </c:pt>
                <c:pt idx="12">
                  <c:v>6.1771000000000003</c:v>
                </c:pt>
                <c:pt idx="13">
                  <c:v>4.0403000000000002</c:v>
                </c:pt>
                <c:pt idx="14">
                  <c:v>9.5243000000000002</c:v>
                </c:pt>
                <c:pt idx="15">
                  <c:v>6.4021999999999997</c:v>
                </c:pt>
                <c:pt idx="16">
                  <c:v>3.7755000000000001</c:v>
                </c:pt>
                <c:pt idx="17">
                  <c:v>6.8254999999999999</c:v>
                </c:pt>
                <c:pt idx="18">
                  <c:v>2.1160000000000001</c:v>
                </c:pt>
                <c:pt idx="19">
                  <c:v>0.88300000000000001</c:v>
                </c:pt>
                <c:pt idx="20">
                  <c:v>1.9285000000000001</c:v>
                </c:pt>
                <c:pt idx="21">
                  <c:v>4.3449</c:v>
                </c:pt>
                <c:pt idx="22">
                  <c:v>1.1256999999999999</c:v>
                </c:pt>
                <c:pt idx="23">
                  <c:v>3.3039999999999998</c:v>
                </c:pt>
                <c:pt idx="24">
                  <c:v>7.8710000000000004</c:v>
                </c:pt>
                <c:pt idx="25">
                  <c:v>8.4845000000000006</c:v>
                </c:pt>
                <c:pt idx="26">
                  <c:v>9.3724000000000007</c:v>
                </c:pt>
                <c:pt idx="27">
                  <c:v>7.5994999999999999</c:v>
                </c:pt>
                <c:pt idx="28">
                  <c:v>6.09</c:v>
                </c:pt>
                <c:pt idx="29">
                  <c:v>2.4319999999999999</c:v>
                </c:pt>
                <c:pt idx="30">
                  <c:v>3.5749</c:v>
                </c:pt>
                <c:pt idx="33">
                  <c:v>1.1950000000000001</c:v>
                </c:pt>
                <c:pt idx="36">
                  <c:v>1.123</c:v>
                </c:pt>
                <c:pt idx="56">
                  <c:v>1.1220000000000001</c:v>
                </c:pt>
              </c:numCache>
              <c:extLst/>
            </c:numRef>
          </c:val>
          <c:extLst>
            <c:ext xmlns:c16="http://schemas.microsoft.com/office/drawing/2014/chart" uri="{C3380CC4-5D6E-409C-BE32-E72D297353CC}">
              <c16:uniqueId val="{00000000-FDFB-4B73-B44E-36B9EE996867}"/>
            </c:ext>
          </c:extLst>
        </c:ser>
        <c:ser>
          <c:idx val="4"/>
          <c:order val="1"/>
          <c:tx>
            <c:strRef>
              <c:f>Historical!$A$8</c:f>
              <c:strCache>
                <c:ptCount val="1"/>
                <c:pt idx="0">
                  <c:v>Hydro</c:v>
                </c:pt>
              </c:strCache>
            </c:strRef>
          </c:tx>
          <c:spPr>
            <a:solidFill>
              <a:srgbClr val="4BACC6"/>
            </a:solidFill>
            <a:ln>
              <a:noFill/>
            </a:ln>
            <a:effectLst/>
          </c:spPr>
          <c:invertIfNegative val="0"/>
          <c:cat>
            <c:numRef>
              <c:f>Historical!$BO$3:$DW$3</c:f>
              <c:numCache>
                <c:formatCode>General</c:formatCode>
                <c:ptCount val="6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numCache>
              <c:extLst/>
            </c:numRef>
          </c:cat>
          <c:val>
            <c:numRef>
              <c:f>Historical!$BO$8:$DX$8</c:f>
              <c:numCache>
                <c:formatCode>General</c:formatCode>
                <c:ptCount val="62"/>
                <c:pt idx="0">
                  <c:v>1.6121000000000001</c:v>
                </c:pt>
                <c:pt idx="1">
                  <c:v>3.5678000000000001</c:v>
                </c:pt>
                <c:pt idx="2">
                  <c:v>2.5028000000000001</c:v>
                </c:pt>
                <c:pt idx="3">
                  <c:v>3.4451000000000001</c:v>
                </c:pt>
                <c:pt idx="4">
                  <c:v>2.3450000000000002</c:v>
                </c:pt>
                <c:pt idx="5">
                  <c:v>2.1360000000000001</c:v>
                </c:pt>
                <c:pt idx="6">
                  <c:v>1.5802</c:v>
                </c:pt>
                <c:pt idx="7">
                  <c:v>3.9659</c:v>
                </c:pt>
                <c:pt idx="8">
                  <c:v>2.8462999999999998</c:v>
                </c:pt>
                <c:pt idx="9">
                  <c:v>1.9935</c:v>
                </c:pt>
                <c:pt idx="10">
                  <c:v>1.5703</c:v>
                </c:pt>
                <c:pt idx="11">
                  <c:v>1.4875</c:v>
                </c:pt>
                <c:pt idx="12">
                  <c:v>0.73219999999999996</c:v>
                </c:pt>
                <c:pt idx="13">
                  <c:v>6.3966000000000003</c:v>
                </c:pt>
                <c:pt idx="14">
                  <c:v>1.5096000000000001</c:v>
                </c:pt>
                <c:pt idx="15">
                  <c:v>2.5758000000000001</c:v>
                </c:pt>
                <c:pt idx="16">
                  <c:v>2.024</c:v>
                </c:pt>
                <c:pt idx="17">
                  <c:v>1.391</c:v>
                </c:pt>
                <c:pt idx="18">
                  <c:v>3.56</c:v>
                </c:pt>
                <c:pt idx="19">
                  <c:v>3.5213999999999999</c:v>
                </c:pt>
                <c:pt idx="20">
                  <c:v>1.6394</c:v>
                </c:pt>
                <c:pt idx="21">
                  <c:v>0.42059999999999997</c:v>
                </c:pt>
                <c:pt idx="22">
                  <c:v>0.83740000000000003</c:v>
                </c:pt>
                <c:pt idx="23">
                  <c:v>1.0572999999999999</c:v>
                </c:pt>
                <c:pt idx="24">
                  <c:v>2.1288</c:v>
                </c:pt>
                <c:pt idx="25">
                  <c:v>4.4964000000000004</c:v>
                </c:pt>
                <c:pt idx="26">
                  <c:v>0.72430000000000005</c:v>
                </c:pt>
                <c:pt idx="27">
                  <c:v>0.50680000000000003</c:v>
                </c:pt>
                <c:pt idx="28">
                  <c:v>0.69689999999999996</c:v>
                </c:pt>
                <c:pt idx="29">
                  <c:v>0.82110000000000005</c:v>
                </c:pt>
                <c:pt idx="30">
                  <c:v>0.50839999999999996</c:v>
                </c:pt>
                <c:pt idx="31">
                  <c:v>1.6085</c:v>
                </c:pt>
                <c:pt idx="32">
                  <c:v>0.27229999999999999</c:v>
                </c:pt>
                <c:pt idx="33">
                  <c:v>0.22220000000000001</c:v>
                </c:pt>
                <c:pt idx="34">
                  <c:v>0.27350000000000002</c:v>
                </c:pt>
                <c:pt idx="35">
                  <c:v>1.1568000000000001</c:v>
                </c:pt>
                <c:pt idx="36">
                  <c:v>0.10199999999999999</c:v>
                </c:pt>
                <c:pt idx="37">
                  <c:v>6.1899999999999997E-2</c:v>
                </c:pt>
                <c:pt idx="38">
                  <c:v>2.8999999999999998E-3</c:v>
                </c:pt>
                <c:pt idx="39">
                  <c:v>0.11899999999999999</c:v>
                </c:pt>
                <c:pt idx="40">
                  <c:v>5.9700000000000003E-2</c:v>
                </c:pt>
                <c:pt idx="41">
                  <c:v>0.13780000000000001</c:v>
                </c:pt>
                <c:pt idx="42">
                  <c:v>0.34949999999999998</c:v>
                </c:pt>
                <c:pt idx="43">
                  <c:v>9.6799999999999997E-2</c:v>
                </c:pt>
                <c:pt idx="44">
                  <c:v>7.7399999999999997E-2</c:v>
                </c:pt>
                <c:pt idx="45">
                  <c:v>4.99E-2</c:v>
                </c:pt>
                <c:pt idx="46">
                  <c:v>5.7200000000000001E-2</c:v>
                </c:pt>
                <c:pt idx="47">
                  <c:v>5.6300000000000003E-2</c:v>
                </c:pt>
                <c:pt idx="48">
                  <c:v>8.1100000000000005E-2</c:v>
                </c:pt>
                <c:pt idx="49">
                  <c:v>0.18990000000000001</c:v>
                </c:pt>
                <c:pt idx="50">
                  <c:v>3.6400000000000002E-2</c:v>
                </c:pt>
                <c:pt idx="51">
                  <c:v>0.16669999999999999</c:v>
                </c:pt>
                <c:pt idx="52">
                  <c:v>0.53790000000000004</c:v>
                </c:pt>
                <c:pt idx="53">
                  <c:v>0.49959999999999999</c:v>
                </c:pt>
                <c:pt idx="54">
                  <c:v>0.191</c:v>
                </c:pt>
                <c:pt idx="55">
                  <c:v>0.19059999999999999</c:v>
                </c:pt>
                <c:pt idx="56">
                  <c:v>0.38150000000000001</c:v>
                </c:pt>
                <c:pt idx="57">
                  <c:v>0.23200000000000001</c:v>
                </c:pt>
                <c:pt idx="58">
                  <c:v>0.22040000000000001</c:v>
                </c:pt>
                <c:pt idx="59">
                  <c:v>3.8199999999999998E-2</c:v>
                </c:pt>
                <c:pt idx="60">
                  <c:v>0.18579999999999999</c:v>
                </c:pt>
                <c:pt idx="61">
                  <c:v>8.9599999999999999E-2</c:v>
                </c:pt>
              </c:numCache>
              <c:extLst/>
            </c:numRef>
          </c:val>
          <c:extLst>
            <c:ext xmlns:c16="http://schemas.microsoft.com/office/drawing/2014/chart" uri="{C3380CC4-5D6E-409C-BE32-E72D297353CC}">
              <c16:uniqueId val="{00000001-FDFB-4B73-B44E-36B9EE996867}"/>
            </c:ext>
          </c:extLst>
        </c:ser>
        <c:ser>
          <c:idx val="2"/>
          <c:order val="2"/>
          <c:tx>
            <c:strRef>
              <c:f>Historical!$A$6</c:f>
              <c:strCache>
                <c:ptCount val="1"/>
                <c:pt idx="0">
                  <c:v>Other</c:v>
                </c:pt>
              </c:strCache>
            </c:strRef>
          </c:tx>
          <c:spPr>
            <a:solidFill>
              <a:srgbClr val="77933C"/>
            </a:solidFill>
            <a:ln>
              <a:noFill/>
            </a:ln>
            <a:effectLst/>
          </c:spPr>
          <c:invertIfNegative val="0"/>
          <c:cat>
            <c:numRef>
              <c:f>Historical!$BO$3:$DW$3</c:f>
              <c:numCache>
                <c:formatCode>General</c:formatCode>
                <c:ptCount val="6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numCache>
              <c:extLst/>
            </c:numRef>
          </c:cat>
          <c:val>
            <c:numRef>
              <c:f>Historical!$BO$6:$DX$6</c:f>
              <c:numCache>
                <c:formatCode>General</c:formatCode>
                <c:ptCount val="62"/>
                <c:pt idx="0">
                  <c:v>0.58830000000000005</c:v>
                </c:pt>
                <c:pt idx="1">
                  <c:v>0.63060000000000005</c:v>
                </c:pt>
                <c:pt idx="2">
                  <c:v>0.48420000000000002</c:v>
                </c:pt>
                <c:pt idx="3">
                  <c:v>0.90159999999999996</c:v>
                </c:pt>
                <c:pt idx="4">
                  <c:v>0.66710000000000003</c:v>
                </c:pt>
                <c:pt idx="5">
                  <c:v>1.3341000000000001</c:v>
                </c:pt>
                <c:pt idx="6">
                  <c:v>0.59619999999999995</c:v>
                </c:pt>
                <c:pt idx="7">
                  <c:v>1.151</c:v>
                </c:pt>
                <c:pt idx="8">
                  <c:v>2.7707000000000002</c:v>
                </c:pt>
                <c:pt idx="9">
                  <c:v>1.6251</c:v>
                </c:pt>
                <c:pt idx="10">
                  <c:v>1.3758999999999999</c:v>
                </c:pt>
                <c:pt idx="11">
                  <c:v>1.9581999999999999</c:v>
                </c:pt>
                <c:pt idx="12">
                  <c:v>4.3078000000000003</c:v>
                </c:pt>
                <c:pt idx="13">
                  <c:v>2.1989999999999998</c:v>
                </c:pt>
                <c:pt idx="14">
                  <c:v>3.6779000000000002</c:v>
                </c:pt>
                <c:pt idx="15">
                  <c:v>2.9918999999999998</c:v>
                </c:pt>
                <c:pt idx="16">
                  <c:v>1.5907</c:v>
                </c:pt>
                <c:pt idx="17">
                  <c:v>1.3938999999999999</c:v>
                </c:pt>
                <c:pt idx="18">
                  <c:v>1.6774</c:v>
                </c:pt>
                <c:pt idx="19">
                  <c:v>1.2189000000000001</c:v>
                </c:pt>
                <c:pt idx="20">
                  <c:v>1.3337000000000001</c:v>
                </c:pt>
                <c:pt idx="21">
                  <c:v>1.4164000000000001</c:v>
                </c:pt>
                <c:pt idx="22">
                  <c:v>0.59730000000000005</c:v>
                </c:pt>
                <c:pt idx="23">
                  <c:v>0.34150000000000003</c:v>
                </c:pt>
                <c:pt idx="24">
                  <c:v>0.54379999999999995</c:v>
                </c:pt>
                <c:pt idx="25">
                  <c:v>0.72860000000000003</c:v>
                </c:pt>
                <c:pt idx="26">
                  <c:v>0.76090000000000002</c:v>
                </c:pt>
                <c:pt idx="27">
                  <c:v>0.85040000000000004</c:v>
                </c:pt>
                <c:pt idx="28">
                  <c:v>0.82299999999999995</c:v>
                </c:pt>
                <c:pt idx="29">
                  <c:v>1.4306000000000001</c:v>
                </c:pt>
                <c:pt idx="30">
                  <c:v>1.2425999999999999</c:v>
                </c:pt>
                <c:pt idx="31">
                  <c:v>1.1677999999999999</c:v>
                </c:pt>
                <c:pt idx="32">
                  <c:v>0.63529999999999998</c:v>
                </c:pt>
                <c:pt idx="33">
                  <c:v>0.50649999999999995</c:v>
                </c:pt>
                <c:pt idx="34">
                  <c:v>0.44890000000000002</c:v>
                </c:pt>
                <c:pt idx="35">
                  <c:v>0.34699999999999998</c:v>
                </c:pt>
                <c:pt idx="36">
                  <c:v>0.63729999999999998</c:v>
                </c:pt>
                <c:pt idx="37">
                  <c:v>0.79510000000000003</c:v>
                </c:pt>
                <c:pt idx="38">
                  <c:v>0.42899999999999999</c:v>
                </c:pt>
                <c:pt idx="39">
                  <c:v>0.52629999999999999</c:v>
                </c:pt>
                <c:pt idx="40">
                  <c:v>0.84730000000000005</c:v>
                </c:pt>
                <c:pt idx="41">
                  <c:v>0.81859999999999999</c:v>
                </c:pt>
                <c:pt idx="42">
                  <c:v>0.47810000000000002</c:v>
                </c:pt>
                <c:pt idx="43">
                  <c:v>0.57050000000000001</c:v>
                </c:pt>
                <c:pt idx="44">
                  <c:v>0.42949999999999999</c:v>
                </c:pt>
                <c:pt idx="45">
                  <c:v>0.2324</c:v>
                </c:pt>
                <c:pt idx="46">
                  <c:v>0.49059999999999998</c:v>
                </c:pt>
                <c:pt idx="47">
                  <c:v>0.58289999999999997</c:v>
                </c:pt>
                <c:pt idx="48">
                  <c:v>0.378</c:v>
                </c:pt>
                <c:pt idx="49">
                  <c:v>0.53280000000000005</c:v>
                </c:pt>
                <c:pt idx="50">
                  <c:v>1.3241000000000001</c:v>
                </c:pt>
                <c:pt idx="51">
                  <c:v>0.7137</c:v>
                </c:pt>
                <c:pt idx="52">
                  <c:v>0.61160000000000003</c:v>
                </c:pt>
                <c:pt idx="53">
                  <c:v>0.85819999999999996</c:v>
                </c:pt>
                <c:pt idx="54">
                  <c:v>0.31590000000000001</c:v>
                </c:pt>
                <c:pt idx="55">
                  <c:v>0.32140000000000002</c:v>
                </c:pt>
                <c:pt idx="56">
                  <c:v>0.1983</c:v>
                </c:pt>
                <c:pt idx="57">
                  <c:v>0.24049999999999999</c:v>
                </c:pt>
                <c:pt idx="58">
                  <c:v>0.1618</c:v>
                </c:pt>
                <c:pt idx="59">
                  <c:v>0.26879999999999998</c:v>
                </c:pt>
                <c:pt idx="60">
                  <c:v>0.1051</c:v>
                </c:pt>
                <c:pt idx="61">
                  <c:v>3.78E-2</c:v>
                </c:pt>
              </c:numCache>
              <c:extLst/>
            </c:numRef>
          </c:val>
          <c:extLst>
            <c:ext xmlns:c16="http://schemas.microsoft.com/office/drawing/2014/chart" uri="{C3380CC4-5D6E-409C-BE32-E72D297353CC}">
              <c16:uniqueId val="{00000002-FDFB-4B73-B44E-36B9EE996867}"/>
            </c:ext>
          </c:extLst>
        </c:ser>
        <c:ser>
          <c:idx val="5"/>
          <c:order val="3"/>
          <c:tx>
            <c:strRef>
              <c:f>Historical!$A$9</c:f>
              <c:strCache>
                <c:ptCount val="1"/>
                <c:pt idx="0">
                  <c:v>Coal</c:v>
                </c:pt>
              </c:strCache>
            </c:strRef>
          </c:tx>
          <c:spPr>
            <a:solidFill>
              <a:srgbClr val="40689C"/>
            </a:solidFill>
            <a:ln>
              <a:noFill/>
            </a:ln>
            <a:effectLst/>
          </c:spPr>
          <c:invertIfNegative val="0"/>
          <c:cat>
            <c:numRef>
              <c:f>Historical!$BO$3:$DW$3</c:f>
              <c:numCache>
                <c:formatCode>General</c:formatCode>
                <c:ptCount val="6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numCache>
              <c:extLst/>
            </c:numRef>
          </c:cat>
          <c:val>
            <c:numRef>
              <c:f>Historical!$BO$9:$DX$9</c:f>
              <c:numCache>
                <c:formatCode>General</c:formatCode>
                <c:ptCount val="62"/>
                <c:pt idx="0">
                  <c:v>4.8954000000000004</c:v>
                </c:pt>
                <c:pt idx="1">
                  <c:v>3.6749999999999998</c:v>
                </c:pt>
                <c:pt idx="2">
                  <c:v>3.7951999999999999</c:v>
                </c:pt>
                <c:pt idx="3">
                  <c:v>4.0095999999999998</c:v>
                </c:pt>
                <c:pt idx="4">
                  <c:v>4.4596</c:v>
                </c:pt>
                <c:pt idx="5">
                  <c:v>4.1398000000000001</c:v>
                </c:pt>
                <c:pt idx="6">
                  <c:v>3.3530000000000002</c:v>
                </c:pt>
                <c:pt idx="7">
                  <c:v>6.7755999999999998</c:v>
                </c:pt>
                <c:pt idx="8">
                  <c:v>7.9695999999999998</c:v>
                </c:pt>
                <c:pt idx="9">
                  <c:v>11.216699999999999</c:v>
                </c:pt>
                <c:pt idx="10">
                  <c:v>10.719799999999999</c:v>
                </c:pt>
                <c:pt idx="11">
                  <c:v>12.1074</c:v>
                </c:pt>
                <c:pt idx="12">
                  <c:v>11.782500000000001</c:v>
                </c:pt>
                <c:pt idx="13">
                  <c:v>14.491300000000001</c:v>
                </c:pt>
                <c:pt idx="14">
                  <c:v>10.190799999999999</c:v>
                </c:pt>
                <c:pt idx="15">
                  <c:v>10.7401</c:v>
                </c:pt>
                <c:pt idx="16">
                  <c:v>7.7424999999999997</c:v>
                </c:pt>
                <c:pt idx="17">
                  <c:v>10.9297</c:v>
                </c:pt>
                <c:pt idx="18">
                  <c:v>10.729799999999999</c:v>
                </c:pt>
                <c:pt idx="19">
                  <c:v>9.7525999999999993</c:v>
                </c:pt>
                <c:pt idx="20">
                  <c:v>15.176299999999999</c:v>
                </c:pt>
                <c:pt idx="21">
                  <c:v>8.8933999999999997</c:v>
                </c:pt>
                <c:pt idx="22">
                  <c:v>10.851100000000001</c:v>
                </c:pt>
                <c:pt idx="23">
                  <c:v>6.1832000000000003</c:v>
                </c:pt>
                <c:pt idx="24">
                  <c:v>11.061500000000001</c:v>
                </c:pt>
                <c:pt idx="25">
                  <c:v>6.1067999999999998</c:v>
                </c:pt>
                <c:pt idx="26">
                  <c:v>5.8589000000000002</c:v>
                </c:pt>
                <c:pt idx="27">
                  <c:v>4.0758000000000001</c:v>
                </c:pt>
                <c:pt idx="28">
                  <c:v>1.7910999999999999</c:v>
                </c:pt>
                <c:pt idx="29">
                  <c:v>3.3287</c:v>
                </c:pt>
                <c:pt idx="30">
                  <c:v>1.9211</c:v>
                </c:pt>
                <c:pt idx="31">
                  <c:v>3.1427</c:v>
                </c:pt>
                <c:pt idx="32">
                  <c:v>1.2675000000000001</c:v>
                </c:pt>
                <c:pt idx="33">
                  <c:v>0.1356</c:v>
                </c:pt>
                <c:pt idx="34">
                  <c:v>0.94950000000000001</c:v>
                </c:pt>
                <c:pt idx="35">
                  <c:v>2.5219999999999998</c:v>
                </c:pt>
                <c:pt idx="36">
                  <c:v>1.2927</c:v>
                </c:pt>
                <c:pt idx="37">
                  <c:v>7.8200000000000006E-2</c:v>
                </c:pt>
                <c:pt idx="38">
                  <c:v>5.28E-2</c:v>
                </c:pt>
                <c:pt idx="39">
                  <c:v>0.22</c:v>
                </c:pt>
                <c:pt idx="40">
                  <c:v>0.1215</c:v>
                </c:pt>
                <c:pt idx="41">
                  <c:v>0.44</c:v>
                </c:pt>
                <c:pt idx="42">
                  <c:v>1.0999999999999999E-2</c:v>
                </c:pt>
                <c:pt idx="43">
                  <c:v>8.5800000000000001E-2</c:v>
                </c:pt>
                <c:pt idx="44">
                  <c:v>0.52100000000000002</c:v>
                </c:pt>
                <c:pt idx="45">
                  <c:v>0.39939999999999998</c:v>
                </c:pt>
                <c:pt idx="46">
                  <c:v>0.53090000000000004</c:v>
                </c:pt>
                <c:pt idx="47">
                  <c:v>1.4189000000000001</c:v>
                </c:pt>
                <c:pt idx="48">
                  <c:v>1.4581999999999999</c:v>
                </c:pt>
                <c:pt idx="49">
                  <c:v>1.7863</c:v>
                </c:pt>
                <c:pt idx="50">
                  <c:v>5.3442999999999996</c:v>
                </c:pt>
                <c:pt idx="51">
                  <c:v>3.8302999999999998</c:v>
                </c:pt>
                <c:pt idx="52">
                  <c:v>3.734</c:v>
                </c:pt>
                <c:pt idx="53">
                  <c:v>1.5276000000000001</c:v>
                </c:pt>
                <c:pt idx="60">
                  <c:v>1.7000000000000001E-2</c:v>
                </c:pt>
              </c:numCache>
              <c:extLst/>
            </c:numRef>
          </c:val>
          <c:extLst>
            <c:ext xmlns:c16="http://schemas.microsoft.com/office/drawing/2014/chart" uri="{C3380CC4-5D6E-409C-BE32-E72D297353CC}">
              <c16:uniqueId val="{00000003-FDFB-4B73-B44E-36B9EE996867}"/>
            </c:ext>
          </c:extLst>
        </c:ser>
        <c:ser>
          <c:idx val="0"/>
          <c:order val="4"/>
          <c:tx>
            <c:strRef>
              <c:f>Historical!$A$4</c:f>
              <c:strCache>
                <c:ptCount val="1"/>
                <c:pt idx="0">
                  <c:v>Gas</c:v>
                </c:pt>
              </c:strCache>
            </c:strRef>
          </c:tx>
          <c:spPr>
            <a:solidFill>
              <a:srgbClr val="F79646"/>
            </a:solidFill>
            <a:ln>
              <a:noFill/>
            </a:ln>
            <a:effectLst/>
          </c:spPr>
          <c:invertIfNegative val="0"/>
          <c:cat>
            <c:numRef>
              <c:f>Historical!$BO$3:$DW$3</c:f>
              <c:numCache>
                <c:formatCode>General</c:formatCode>
                <c:ptCount val="6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numCache>
              <c:extLst/>
            </c:numRef>
          </c:cat>
          <c:val>
            <c:numRef>
              <c:f>Historical!$BO$4:$DX$4</c:f>
              <c:numCache>
                <c:formatCode>General</c:formatCode>
                <c:ptCount val="62"/>
                <c:pt idx="0">
                  <c:v>3.5895000000000001</c:v>
                </c:pt>
                <c:pt idx="1">
                  <c:v>4.4890999999999996</c:v>
                </c:pt>
                <c:pt idx="2">
                  <c:v>3.4173</c:v>
                </c:pt>
                <c:pt idx="3">
                  <c:v>4.1727999999999996</c:v>
                </c:pt>
                <c:pt idx="4">
                  <c:v>4.3620999999999999</c:v>
                </c:pt>
                <c:pt idx="5">
                  <c:v>6.1668000000000003</c:v>
                </c:pt>
                <c:pt idx="6">
                  <c:v>5.1169000000000002</c:v>
                </c:pt>
                <c:pt idx="7">
                  <c:v>8.3732000000000006</c:v>
                </c:pt>
                <c:pt idx="8">
                  <c:v>6.9301000000000004</c:v>
                </c:pt>
                <c:pt idx="9">
                  <c:v>6.7408999999999999</c:v>
                </c:pt>
                <c:pt idx="10">
                  <c:v>7.2775999999999996</c:v>
                </c:pt>
                <c:pt idx="11">
                  <c:v>9.4636999999999993</c:v>
                </c:pt>
                <c:pt idx="12">
                  <c:v>7.7134</c:v>
                </c:pt>
                <c:pt idx="13">
                  <c:v>8.1184999999999992</c:v>
                </c:pt>
                <c:pt idx="14">
                  <c:v>12.4373</c:v>
                </c:pt>
                <c:pt idx="15">
                  <c:v>8.8857999999999997</c:v>
                </c:pt>
                <c:pt idx="16">
                  <c:v>5.3052999999999999</c:v>
                </c:pt>
                <c:pt idx="17">
                  <c:v>7.0740999999999996</c:v>
                </c:pt>
                <c:pt idx="18">
                  <c:v>4.6680999999999999</c:v>
                </c:pt>
                <c:pt idx="19">
                  <c:v>2.7711999999999999</c:v>
                </c:pt>
                <c:pt idx="20">
                  <c:v>0.40839999999999999</c:v>
                </c:pt>
                <c:pt idx="21">
                  <c:v>1.8546</c:v>
                </c:pt>
                <c:pt idx="22">
                  <c:v>1.6536999999999999</c:v>
                </c:pt>
                <c:pt idx="23">
                  <c:v>0.81869999999999998</c:v>
                </c:pt>
                <c:pt idx="24">
                  <c:v>0.90259999999999996</c:v>
                </c:pt>
                <c:pt idx="25">
                  <c:v>1.7229000000000001</c:v>
                </c:pt>
                <c:pt idx="26">
                  <c:v>1.4883</c:v>
                </c:pt>
                <c:pt idx="27">
                  <c:v>2.5312999999999999</c:v>
                </c:pt>
                <c:pt idx="28">
                  <c:v>2.4441999999999999</c:v>
                </c:pt>
                <c:pt idx="29">
                  <c:v>3.6888999999999998</c:v>
                </c:pt>
                <c:pt idx="30">
                  <c:v>4.8132999999999999</c:v>
                </c:pt>
                <c:pt idx="31">
                  <c:v>3.3862000000000001</c:v>
                </c:pt>
                <c:pt idx="32">
                  <c:v>4.8118999999999996</c:v>
                </c:pt>
                <c:pt idx="33">
                  <c:v>4.0949999999999998</c:v>
                </c:pt>
                <c:pt idx="34">
                  <c:v>7.8179999999999996</c:v>
                </c:pt>
                <c:pt idx="35">
                  <c:v>6.2210999999999999</c:v>
                </c:pt>
                <c:pt idx="36">
                  <c:v>4.0430000000000001</c:v>
                </c:pt>
                <c:pt idx="37">
                  <c:v>3.5081000000000002</c:v>
                </c:pt>
                <c:pt idx="38">
                  <c:v>1.9823</c:v>
                </c:pt>
                <c:pt idx="39">
                  <c:v>8.0828000000000007</c:v>
                </c:pt>
                <c:pt idx="40">
                  <c:v>26.0502</c:v>
                </c:pt>
                <c:pt idx="41">
                  <c:v>37.866799999999998</c:v>
                </c:pt>
                <c:pt idx="42">
                  <c:v>59.140099999999997</c:v>
                </c:pt>
                <c:pt idx="43">
                  <c:v>47.046599999999998</c:v>
                </c:pt>
                <c:pt idx="44">
                  <c:v>21.692699999999999</c:v>
                </c:pt>
                <c:pt idx="45">
                  <c:v>15.400399999999999</c:v>
                </c:pt>
                <c:pt idx="46">
                  <c:v>9.2164999999999999</c:v>
                </c:pt>
                <c:pt idx="47">
                  <c:v>6.8240999999999996</c:v>
                </c:pt>
                <c:pt idx="48">
                  <c:v>7.7542999999999997</c:v>
                </c:pt>
                <c:pt idx="49">
                  <c:v>9.3209</c:v>
                </c:pt>
                <c:pt idx="50">
                  <c:v>6.5369000000000002</c:v>
                </c:pt>
                <c:pt idx="51">
                  <c:v>9.9563000000000006</c:v>
                </c:pt>
                <c:pt idx="52">
                  <c:v>9.5202000000000009</c:v>
                </c:pt>
                <c:pt idx="53">
                  <c:v>7.0796999999999999</c:v>
                </c:pt>
                <c:pt idx="54">
                  <c:v>9.0378000000000007</c:v>
                </c:pt>
                <c:pt idx="55">
                  <c:v>6.3884999999999996</c:v>
                </c:pt>
                <c:pt idx="56">
                  <c:v>8.6196000000000002</c:v>
                </c:pt>
                <c:pt idx="57">
                  <c:v>9.5761000000000003</c:v>
                </c:pt>
                <c:pt idx="58">
                  <c:v>19.267700000000001</c:v>
                </c:pt>
                <c:pt idx="59">
                  <c:v>7.9303999999999997</c:v>
                </c:pt>
                <c:pt idx="60">
                  <c:v>6.3994999999999997</c:v>
                </c:pt>
                <c:pt idx="61">
                  <c:v>5.7325999999999997</c:v>
                </c:pt>
              </c:numCache>
              <c:extLst/>
            </c:numRef>
          </c:val>
          <c:extLst>
            <c:ext xmlns:c16="http://schemas.microsoft.com/office/drawing/2014/chart" uri="{C3380CC4-5D6E-409C-BE32-E72D297353CC}">
              <c16:uniqueId val="{00000004-FDFB-4B73-B44E-36B9EE996867}"/>
            </c:ext>
          </c:extLst>
        </c:ser>
        <c:ser>
          <c:idx val="3"/>
          <c:order val="5"/>
          <c:tx>
            <c:strRef>
              <c:f>Historical!$A$7</c:f>
              <c:strCache>
                <c:ptCount val="1"/>
                <c:pt idx="0">
                  <c:v>Wind</c:v>
                </c:pt>
              </c:strCache>
            </c:strRef>
          </c:tx>
          <c:spPr>
            <a:solidFill>
              <a:srgbClr val="92D050"/>
            </a:solidFill>
            <a:ln>
              <a:noFill/>
            </a:ln>
            <a:effectLst/>
          </c:spPr>
          <c:invertIfNegative val="0"/>
          <c:cat>
            <c:numRef>
              <c:f>Historical!$BO$3:$DW$3</c:f>
              <c:numCache>
                <c:formatCode>General</c:formatCode>
                <c:ptCount val="6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numCache>
              <c:extLst/>
            </c:numRef>
          </c:cat>
          <c:val>
            <c:numRef>
              <c:f>Historical!$BO$7:$DX$7</c:f>
              <c:numCache>
                <c:formatCode>General</c:formatCode>
                <c:ptCount val="62"/>
                <c:pt idx="15">
                  <c:v>1.6500000000000001E-2</c:v>
                </c:pt>
                <c:pt idx="21">
                  <c:v>1.8499999999999999E-2</c:v>
                </c:pt>
                <c:pt idx="22">
                  <c:v>1.8800000000000001E-2</c:v>
                </c:pt>
                <c:pt idx="23">
                  <c:v>0.374</c:v>
                </c:pt>
                <c:pt idx="24">
                  <c:v>0.1502</c:v>
                </c:pt>
                <c:pt idx="25">
                  <c:v>0.1681</c:v>
                </c:pt>
                <c:pt idx="26">
                  <c:v>9.7600000000000006E-2</c:v>
                </c:pt>
                <c:pt idx="27">
                  <c:v>0.1143</c:v>
                </c:pt>
                <c:pt idx="28">
                  <c:v>2.6599999999999999E-2</c:v>
                </c:pt>
                <c:pt idx="29">
                  <c:v>9.7600000000000006E-2</c:v>
                </c:pt>
                <c:pt idx="30">
                  <c:v>0.1045</c:v>
                </c:pt>
                <c:pt idx="31">
                  <c:v>7.6899999999999996E-2</c:v>
                </c:pt>
                <c:pt idx="32">
                  <c:v>6.4999999999999997E-3</c:v>
                </c:pt>
                <c:pt idx="33">
                  <c:v>1.0800000000000001E-2</c:v>
                </c:pt>
                <c:pt idx="34">
                  <c:v>0.1244</c:v>
                </c:pt>
                <c:pt idx="35">
                  <c:v>0.03</c:v>
                </c:pt>
                <c:pt idx="37">
                  <c:v>1.9E-2</c:v>
                </c:pt>
                <c:pt idx="38">
                  <c:v>0.1721</c:v>
                </c:pt>
                <c:pt idx="39">
                  <c:v>0.66800000000000004</c:v>
                </c:pt>
                <c:pt idx="40">
                  <c:v>6.1199999999999997E-2</c:v>
                </c:pt>
                <c:pt idx="41">
                  <c:v>1.5166999999999999</c:v>
                </c:pt>
                <c:pt idx="42">
                  <c:v>0.66679999999999995</c:v>
                </c:pt>
                <c:pt idx="43">
                  <c:v>1.6358999999999999</c:v>
                </c:pt>
                <c:pt idx="44">
                  <c:v>0.376</c:v>
                </c:pt>
                <c:pt idx="45">
                  <c:v>2.1621999999999999</c:v>
                </c:pt>
                <c:pt idx="46">
                  <c:v>2.6545000000000001</c:v>
                </c:pt>
                <c:pt idx="47">
                  <c:v>5.3</c:v>
                </c:pt>
                <c:pt idx="48">
                  <c:v>8.4847999999999999</c:v>
                </c:pt>
                <c:pt idx="49">
                  <c:v>9.9358000000000004</c:v>
                </c:pt>
                <c:pt idx="50">
                  <c:v>4.6741999999999999</c:v>
                </c:pt>
                <c:pt idx="51">
                  <c:v>6.8407</c:v>
                </c:pt>
                <c:pt idx="52">
                  <c:v>13.25</c:v>
                </c:pt>
                <c:pt idx="53">
                  <c:v>0.86439999999999995</c:v>
                </c:pt>
                <c:pt idx="54">
                  <c:v>4.9497999999999998</c:v>
                </c:pt>
                <c:pt idx="55">
                  <c:v>8.2383000000000006</c:v>
                </c:pt>
                <c:pt idx="56">
                  <c:v>8.7498000000000005</c:v>
                </c:pt>
                <c:pt idx="57">
                  <c:v>6.0625</c:v>
                </c:pt>
                <c:pt idx="58">
                  <c:v>6.8872999999999998</c:v>
                </c:pt>
                <c:pt idx="59">
                  <c:v>9.2672000000000008</c:v>
                </c:pt>
                <c:pt idx="60">
                  <c:v>14.664899999999999</c:v>
                </c:pt>
                <c:pt idx="61">
                  <c:v>13.983599999999999</c:v>
                </c:pt>
              </c:numCache>
              <c:extLst/>
            </c:numRef>
          </c:val>
          <c:extLst>
            <c:ext xmlns:c16="http://schemas.microsoft.com/office/drawing/2014/chart" uri="{C3380CC4-5D6E-409C-BE32-E72D297353CC}">
              <c16:uniqueId val="{00000005-FDFB-4B73-B44E-36B9EE996867}"/>
            </c:ext>
          </c:extLst>
        </c:ser>
        <c:ser>
          <c:idx val="6"/>
          <c:order val="6"/>
          <c:tx>
            <c:strRef>
              <c:f>Historical!$A$10</c:f>
              <c:strCache>
                <c:ptCount val="1"/>
                <c:pt idx="0">
                  <c:v>Solar</c:v>
                </c:pt>
              </c:strCache>
            </c:strRef>
          </c:tx>
          <c:spPr>
            <a:solidFill>
              <a:srgbClr val="FFC000"/>
            </a:solidFill>
            <a:ln>
              <a:noFill/>
            </a:ln>
            <a:effectLst/>
          </c:spPr>
          <c:invertIfNegative val="0"/>
          <c:cat>
            <c:numRef>
              <c:f>Historical!$BO$3:$DW$3</c:f>
              <c:numCache>
                <c:formatCode>General</c:formatCode>
                <c:ptCount val="6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numCache>
              <c:extLst/>
            </c:numRef>
          </c:cat>
          <c:val>
            <c:numRef>
              <c:f>Historical!$BO$10:$DX$10</c:f>
              <c:numCache>
                <c:formatCode>General</c:formatCode>
                <c:ptCount val="62"/>
                <c:pt idx="24">
                  <c:v>1.4800000000000001E-2</c:v>
                </c:pt>
                <c:pt idx="25">
                  <c:v>0.03</c:v>
                </c:pt>
                <c:pt idx="26">
                  <c:v>7.2999999999999995E-2</c:v>
                </c:pt>
                <c:pt idx="27">
                  <c:v>3.5999999999999997E-2</c:v>
                </c:pt>
                <c:pt idx="28">
                  <c:v>7.2400000000000006E-2</c:v>
                </c:pt>
                <c:pt idx="29">
                  <c:v>0.08</c:v>
                </c:pt>
                <c:pt idx="30">
                  <c:v>8.7999999999999995E-2</c:v>
                </c:pt>
                <c:pt idx="38">
                  <c:v>1E-4</c:v>
                </c:pt>
                <c:pt idx="39">
                  <c:v>1E-4</c:v>
                </c:pt>
                <c:pt idx="41">
                  <c:v>4.5999999999999999E-3</c:v>
                </c:pt>
                <c:pt idx="42">
                  <c:v>3.0000000000000001E-3</c:v>
                </c:pt>
                <c:pt idx="43">
                  <c:v>2.0000000000000001E-4</c:v>
                </c:pt>
                <c:pt idx="45">
                  <c:v>2.8999999999999998E-3</c:v>
                </c:pt>
                <c:pt idx="46">
                  <c:v>1.8E-3</c:v>
                </c:pt>
                <c:pt idx="47">
                  <c:v>9.9900000000000003E-2</c:v>
                </c:pt>
                <c:pt idx="48">
                  <c:v>3.4000000000000002E-2</c:v>
                </c:pt>
                <c:pt idx="49">
                  <c:v>0.10879999999999999</c:v>
                </c:pt>
                <c:pt idx="50">
                  <c:v>0.2354</c:v>
                </c:pt>
                <c:pt idx="51">
                  <c:v>0.79010000000000002</c:v>
                </c:pt>
                <c:pt idx="52">
                  <c:v>1.6071</c:v>
                </c:pt>
                <c:pt idx="53">
                  <c:v>3.5463</c:v>
                </c:pt>
                <c:pt idx="54">
                  <c:v>3.7656999999999998</c:v>
                </c:pt>
                <c:pt idx="55">
                  <c:v>3.5426000000000002</c:v>
                </c:pt>
                <c:pt idx="56">
                  <c:v>8.0067000000000004</c:v>
                </c:pt>
                <c:pt idx="57">
                  <c:v>5.1783000000000001</c:v>
                </c:pt>
                <c:pt idx="58">
                  <c:v>4.8921999999999999</c:v>
                </c:pt>
                <c:pt idx="59">
                  <c:v>5.5418000000000003</c:v>
                </c:pt>
                <c:pt idx="60">
                  <c:v>10.4376</c:v>
                </c:pt>
                <c:pt idx="61">
                  <c:v>13.1553</c:v>
                </c:pt>
              </c:numCache>
              <c:extLst/>
            </c:numRef>
          </c:val>
          <c:extLst>
            <c:ext xmlns:c16="http://schemas.microsoft.com/office/drawing/2014/chart" uri="{C3380CC4-5D6E-409C-BE32-E72D297353CC}">
              <c16:uniqueId val="{00000006-FDFB-4B73-B44E-36B9EE996867}"/>
            </c:ext>
          </c:extLst>
        </c:ser>
        <c:ser>
          <c:idx val="7"/>
          <c:order val="7"/>
          <c:tx>
            <c:strRef>
              <c:f>Historical!$A$11</c:f>
              <c:strCache>
                <c:ptCount val="1"/>
                <c:pt idx="0">
                  <c:v>Storage</c:v>
                </c:pt>
              </c:strCache>
            </c:strRef>
          </c:tx>
          <c:spPr>
            <a:solidFill>
              <a:srgbClr val="A440DC"/>
            </a:solidFill>
            <a:ln>
              <a:noFill/>
            </a:ln>
            <a:effectLst/>
          </c:spPr>
          <c:invertIfNegative val="0"/>
          <c:cat>
            <c:numRef>
              <c:f>Historical!$BO$3:$DW$3</c:f>
              <c:numCache>
                <c:formatCode>General</c:formatCode>
                <c:ptCount val="6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numCache>
              <c:extLst/>
            </c:numRef>
          </c:cat>
          <c:val>
            <c:numRef>
              <c:f>Historical!$BO$11:$DX$11</c:f>
              <c:numCache>
                <c:formatCode>General</c:formatCode>
                <c:ptCount val="62"/>
                <c:pt idx="10">
                  <c:v>2E-3</c:v>
                </c:pt>
                <c:pt idx="38">
                  <c:v>1E-3</c:v>
                </c:pt>
                <c:pt idx="43">
                  <c:v>0.04</c:v>
                </c:pt>
                <c:pt idx="48">
                  <c:v>3.0000000000000001E-3</c:v>
                </c:pt>
                <c:pt idx="49">
                  <c:v>6.0000000000000001E-3</c:v>
                </c:pt>
                <c:pt idx="50">
                  <c:v>1.2999999999999999E-2</c:v>
                </c:pt>
                <c:pt idx="51">
                  <c:v>5.1799999999999999E-2</c:v>
                </c:pt>
                <c:pt idx="52">
                  <c:v>7.1800000000000003E-2</c:v>
                </c:pt>
                <c:pt idx="53">
                  <c:v>5.5500000000000001E-2</c:v>
                </c:pt>
                <c:pt idx="54">
                  <c:v>3.0700000000000002E-2</c:v>
                </c:pt>
                <c:pt idx="55">
                  <c:v>0.14929999999999999</c:v>
                </c:pt>
                <c:pt idx="56">
                  <c:v>0.18709999999999999</c:v>
                </c:pt>
                <c:pt idx="57">
                  <c:v>0.124</c:v>
                </c:pt>
                <c:pt idx="58">
                  <c:v>0.2223</c:v>
                </c:pt>
                <c:pt idx="59">
                  <c:v>0.16839999999999999</c:v>
                </c:pt>
                <c:pt idx="60">
                  <c:v>0.49049999999999999</c:v>
                </c:pt>
                <c:pt idx="61">
                  <c:v>3.1438999999999999</c:v>
                </c:pt>
              </c:numCache>
              <c:extLst/>
            </c:numRef>
          </c:val>
          <c:extLst>
            <c:ext xmlns:c16="http://schemas.microsoft.com/office/drawing/2014/chart" uri="{C3380CC4-5D6E-409C-BE32-E72D297353CC}">
              <c16:uniqueId val="{00000007-FDFB-4B73-B44E-36B9EE996867}"/>
            </c:ext>
          </c:extLst>
        </c:ser>
        <c:dLbls>
          <c:showLegendKey val="0"/>
          <c:showVal val="0"/>
          <c:showCatName val="0"/>
          <c:showSerName val="0"/>
          <c:showPercent val="0"/>
          <c:showBubbleSize val="0"/>
        </c:dLbls>
        <c:gapWidth val="30"/>
        <c:overlap val="100"/>
        <c:axId val="478410808"/>
        <c:axId val="478410480"/>
      </c:barChart>
      <c:catAx>
        <c:axId val="478410808"/>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8410480"/>
        <c:crosses val="autoZero"/>
        <c:auto val="1"/>
        <c:lblAlgn val="ctr"/>
        <c:lblOffset val="100"/>
        <c:tickLblSkip val="10"/>
        <c:noMultiLvlLbl val="0"/>
      </c:catAx>
      <c:valAx>
        <c:axId val="478410480"/>
        <c:scaling>
          <c:orientation val="minMax"/>
          <c:max val="120"/>
        </c:scaling>
        <c:delete val="0"/>
        <c:axPos val="l"/>
        <c:majorGridlines>
          <c:spPr>
            <a:ln w="9525" cap="flat" cmpd="sng" algn="ctr">
              <a:solidFill>
                <a:schemeClr val="bg1">
                  <a:lumMod val="9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1">
                    <a:solidFill>
                      <a:sysClr val="windowText" lastClr="000000"/>
                    </a:solidFill>
                  </a:rPr>
                  <a:t>Capacity Additions (GW/yr)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8410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791909122983119E-2"/>
          <c:y val="3.0253025302530254E-2"/>
          <c:w val="0.90835772390043679"/>
          <c:h val="0.87687906585934172"/>
        </c:manualLayout>
      </c:layout>
      <c:barChart>
        <c:barDir val="col"/>
        <c:grouping val="stacked"/>
        <c:varyColors val="0"/>
        <c:ser>
          <c:idx val="0"/>
          <c:order val="0"/>
          <c:tx>
            <c:strRef>
              <c:f>'NDC Studies'!$A$2</c:f>
              <c:strCache>
                <c:ptCount val="1"/>
                <c:pt idx="0">
                  <c:v>Gas</c:v>
                </c:pt>
              </c:strCache>
            </c:strRef>
          </c:tx>
          <c:spPr>
            <a:solidFill>
              <a:srgbClr val="F79646"/>
            </a:solidFill>
            <a:ln>
              <a:noFill/>
            </a:ln>
            <a:effectLst/>
          </c:spPr>
          <c:invertIfNegative val="0"/>
          <c:cat>
            <c:strRef>
              <c:f>'NDC Studies'!$B$1:$H$1</c:f>
              <c:strCache>
                <c:ptCount val="7"/>
                <c:pt idx="0">
                  <c:v>EDF-NEMS</c:v>
                </c:pt>
                <c:pt idx="1">
                  <c:v>GCAM-USA-AP</c:v>
                </c:pt>
                <c:pt idx="2">
                  <c:v>LBNL</c:v>
                </c:pt>
                <c:pt idx="3">
                  <c:v>PATHWAYS</c:v>
                </c:pt>
                <c:pt idx="4">
                  <c:v>REGEN</c:v>
                </c:pt>
                <c:pt idx="5">
                  <c:v>REGEN E+</c:v>
                </c:pt>
                <c:pt idx="6">
                  <c:v>USREP-ReEDS</c:v>
                </c:pt>
              </c:strCache>
            </c:strRef>
          </c:cat>
          <c:val>
            <c:numRef>
              <c:f>'NDC Studies'!$B$2:$H$2</c:f>
              <c:numCache>
                <c:formatCode>General</c:formatCode>
                <c:ptCount val="7"/>
                <c:pt idx="0" formatCode="0.0">
                  <c:v>1.5480557999999973</c:v>
                </c:pt>
                <c:pt idx="3" formatCode="0.0">
                  <c:v>19</c:v>
                </c:pt>
                <c:pt idx="4" formatCode="0.0">
                  <c:v>11.779407394694529</c:v>
                </c:pt>
                <c:pt idx="5" formatCode="0.0">
                  <c:v>20.828745801164285</c:v>
                </c:pt>
                <c:pt idx="6" formatCode="0.0">
                  <c:v>4.2824999999999935</c:v>
                </c:pt>
              </c:numCache>
            </c:numRef>
          </c:val>
          <c:extLst>
            <c:ext xmlns:c16="http://schemas.microsoft.com/office/drawing/2014/chart" uri="{C3380CC4-5D6E-409C-BE32-E72D297353CC}">
              <c16:uniqueId val="{00000000-0B9A-41BF-9931-FE446981F0E0}"/>
            </c:ext>
          </c:extLst>
        </c:ser>
        <c:ser>
          <c:idx val="8"/>
          <c:order val="1"/>
          <c:tx>
            <c:strRef>
              <c:f>'NDC Studies'!$A$10</c:f>
              <c:strCache>
                <c:ptCount val="1"/>
                <c:pt idx="0">
                  <c:v>Gas CCS</c:v>
                </c:pt>
              </c:strCache>
            </c:strRef>
          </c:tx>
          <c:spPr>
            <a:solidFill>
              <a:srgbClr val="FCD5B5"/>
            </a:solidFill>
            <a:ln>
              <a:noFill/>
            </a:ln>
            <a:effectLst/>
          </c:spPr>
          <c:invertIfNegative val="0"/>
          <c:cat>
            <c:strRef>
              <c:f>'NDC Studies'!$B$1:$H$1</c:f>
              <c:strCache>
                <c:ptCount val="7"/>
                <c:pt idx="0">
                  <c:v>EDF-NEMS</c:v>
                </c:pt>
                <c:pt idx="1">
                  <c:v>GCAM-USA-AP</c:v>
                </c:pt>
                <c:pt idx="2">
                  <c:v>LBNL</c:v>
                </c:pt>
                <c:pt idx="3">
                  <c:v>PATHWAYS</c:v>
                </c:pt>
                <c:pt idx="4">
                  <c:v>REGEN</c:v>
                </c:pt>
                <c:pt idx="5">
                  <c:v>REGEN E+</c:v>
                </c:pt>
                <c:pt idx="6">
                  <c:v>USREP-ReEDS</c:v>
                </c:pt>
              </c:strCache>
            </c:strRef>
          </c:cat>
          <c:val>
            <c:numRef>
              <c:f>'NDC Studies'!$B$10:$H$10</c:f>
              <c:numCache>
                <c:formatCode>0.0</c:formatCode>
                <c:ptCount val="7"/>
                <c:pt idx="0">
                  <c:v>3.6440865000000002</c:v>
                </c:pt>
                <c:pt idx="1">
                  <c:v>10.5</c:v>
                </c:pt>
                <c:pt idx="4">
                  <c:v>4.0294355548091172</c:v>
                </c:pt>
                <c:pt idx="5">
                  <c:v>0.276849108611739</c:v>
                </c:pt>
                <c:pt idx="6">
                  <c:v>2.3300000000000001E-2</c:v>
                </c:pt>
              </c:numCache>
            </c:numRef>
          </c:val>
          <c:extLst>
            <c:ext xmlns:c16="http://schemas.microsoft.com/office/drawing/2014/chart" uri="{C3380CC4-5D6E-409C-BE32-E72D297353CC}">
              <c16:uniqueId val="{00000001-0B9A-41BF-9931-FE446981F0E0}"/>
            </c:ext>
          </c:extLst>
        </c:ser>
        <c:ser>
          <c:idx val="1"/>
          <c:order val="2"/>
          <c:tx>
            <c:strRef>
              <c:f>'NDC Studies'!$A$3</c:f>
              <c:strCache>
                <c:ptCount val="1"/>
                <c:pt idx="0">
                  <c:v>Nuclear</c:v>
                </c:pt>
              </c:strCache>
            </c:strRef>
          </c:tx>
          <c:spPr>
            <a:solidFill>
              <a:srgbClr val="7F7F7F"/>
            </a:solidFill>
            <a:ln>
              <a:noFill/>
            </a:ln>
            <a:effectLst/>
          </c:spPr>
          <c:invertIfNegative val="0"/>
          <c:cat>
            <c:strRef>
              <c:f>'NDC Studies'!$B$1:$H$1</c:f>
              <c:strCache>
                <c:ptCount val="7"/>
                <c:pt idx="0">
                  <c:v>EDF-NEMS</c:v>
                </c:pt>
                <c:pt idx="1">
                  <c:v>GCAM-USA-AP</c:v>
                </c:pt>
                <c:pt idx="2">
                  <c:v>LBNL</c:v>
                </c:pt>
                <c:pt idx="3">
                  <c:v>PATHWAYS</c:v>
                </c:pt>
                <c:pt idx="4">
                  <c:v>REGEN</c:v>
                </c:pt>
                <c:pt idx="5">
                  <c:v>REGEN E+</c:v>
                </c:pt>
                <c:pt idx="6">
                  <c:v>USREP-ReEDS</c:v>
                </c:pt>
              </c:strCache>
            </c:strRef>
          </c:cat>
          <c:val>
            <c:numRef>
              <c:f>'NDC Studies'!$B$3:$H$3</c:f>
              <c:numCache>
                <c:formatCode>General</c:formatCode>
                <c:ptCount val="7"/>
                <c:pt idx="4" formatCode="0.0">
                  <c:v>0</c:v>
                </c:pt>
                <c:pt idx="5" formatCode="0.0">
                  <c:v>0</c:v>
                </c:pt>
              </c:numCache>
            </c:numRef>
          </c:val>
          <c:extLst>
            <c:ext xmlns:c16="http://schemas.microsoft.com/office/drawing/2014/chart" uri="{C3380CC4-5D6E-409C-BE32-E72D297353CC}">
              <c16:uniqueId val="{00000002-0B9A-41BF-9931-FE446981F0E0}"/>
            </c:ext>
          </c:extLst>
        </c:ser>
        <c:ser>
          <c:idx val="2"/>
          <c:order val="3"/>
          <c:tx>
            <c:strRef>
              <c:f>'NDC Studies'!$A$4</c:f>
              <c:strCache>
                <c:ptCount val="1"/>
                <c:pt idx="0">
                  <c:v>Other</c:v>
                </c:pt>
              </c:strCache>
            </c:strRef>
          </c:tx>
          <c:spPr>
            <a:solidFill>
              <a:srgbClr val="77933C"/>
            </a:solidFill>
            <a:ln>
              <a:noFill/>
            </a:ln>
            <a:effectLst/>
          </c:spPr>
          <c:invertIfNegative val="0"/>
          <c:cat>
            <c:strRef>
              <c:f>'NDC Studies'!$B$1:$H$1</c:f>
              <c:strCache>
                <c:ptCount val="7"/>
                <c:pt idx="0">
                  <c:v>EDF-NEMS</c:v>
                </c:pt>
                <c:pt idx="1">
                  <c:v>GCAM-USA-AP</c:v>
                </c:pt>
                <c:pt idx="2">
                  <c:v>LBNL</c:v>
                </c:pt>
                <c:pt idx="3">
                  <c:v>PATHWAYS</c:v>
                </c:pt>
                <c:pt idx="4">
                  <c:v>REGEN</c:v>
                </c:pt>
                <c:pt idx="5">
                  <c:v>REGEN E+</c:v>
                </c:pt>
                <c:pt idx="6">
                  <c:v>USREP-ReEDS</c:v>
                </c:pt>
              </c:strCache>
            </c:strRef>
          </c:cat>
          <c:val>
            <c:numRef>
              <c:f>'NDC Studies'!$B$4:$H$4</c:f>
              <c:numCache>
                <c:formatCode>0.0</c:formatCode>
                <c:ptCount val="7"/>
                <c:pt idx="1">
                  <c:v>0.1</c:v>
                </c:pt>
                <c:pt idx="4">
                  <c:v>0.35223253575745278</c:v>
                </c:pt>
                <c:pt idx="5">
                  <c:v>0</c:v>
                </c:pt>
                <c:pt idx="6">
                  <c:v>2.3222</c:v>
                </c:pt>
              </c:numCache>
            </c:numRef>
          </c:val>
          <c:extLst>
            <c:ext xmlns:c16="http://schemas.microsoft.com/office/drawing/2014/chart" uri="{C3380CC4-5D6E-409C-BE32-E72D297353CC}">
              <c16:uniqueId val="{00000003-0B9A-41BF-9931-FE446981F0E0}"/>
            </c:ext>
          </c:extLst>
        </c:ser>
        <c:ser>
          <c:idx val="3"/>
          <c:order val="4"/>
          <c:tx>
            <c:strRef>
              <c:f>'NDC Studies'!$A$5</c:f>
              <c:strCache>
                <c:ptCount val="1"/>
                <c:pt idx="0">
                  <c:v>Wind</c:v>
                </c:pt>
              </c:strCache>
            </c:strRef>
          </c:tx>
          <c:spPr>
            <a:solidFill>
              <a:srgbClr val="92D050"/>
            </a:solidFill>
            <a:ln>
              <a:noFill/>
            </a:ln>
            <a:effectLst/>
          </c:spPr>
          <c:invertIfNegative val="0"/>
          <c:cat>
            <c:strRef>
              <c:f>'NDC Studies'!$B$1:$H$1</c:f>
              <c:strCache>
                <c:ptCount val="7"/>
                <c:pt idx="0">
                  <c:v>EDF-NEMS</c:v>
                </c:pt>
                <c:pt idx="1">
                  <c:v>GCAM-USA-AP</c:v>
                </c:pt>
                <c:pt idx="2">
                  <c:v>LBNL</c:v>
                </c:pt>
                <c:pt idx="3">
                  <c:v>PATHWAYS</c:v>
                </c:pt>
                <c:pt idx="4">
                  <c:v>REGEN</c:v>
                </c:pt>
                <c:pt idx="5">
                  <c:v>REGEN E+</c:v>
                </c:pt>
                <c:pt idx="6">
                  <c:v>USREP-ReEDS</c:v>
                </c:pt>
              </c:strCache>
            </c:strRef>
          </c:cat>
          <c:val>
            <c:numRef>
              <c:f>'NDC Studies'!$B$5:$H$5</c:f>
              <c:numCache>
                <c:formatCode>0.0</c:formatCode>
                <c:ptCount val="7"/>
                <c:pt idx="0">
                  <c:v>5.0643430000000009</c:v>
                </c:pt>
                <c:pt idx="1">
                  <c:v>23</c:v>
                </c:pt>
                <c:pt idx="2">
                  <c:v>27.2</c:v>
                </c:pt>
                <c:pt idx="3">
                  <c:v>41</c:v>
                </c:pt>
                <c:pt idx="4">
                  <c:v>26.728385613338919</c:v>
                </c:pt>
                <c:pt idx="5">
                  <c:v>19.969365419660633</c:v>
                </c:pt>
                <c:pt idx="6">
                  <c:v>8.8630999999999993</c:v>
                </c:pt>
              </c:numCache>
            </c:numRef>
          </c:val>
          <c:extLst>
            <c:ext xmlns:c16="http://schemas.microsoft.com/office/drawing/2014/chart" uri="{C3380CC4-5D6E-409C-BE32-E72D297353CC}">
              <c16:uniqueId val="{00000004-0B9A-41BF-9931-FE446981F0E0}"/>
            </c:ext>
          </c:extLst>
        </c:ser>
        <c:ser>
          <c:idx val="4"/>
          <c:order val="5"/>
          <c:tx>
            <c:strRef>
              <c:f>'NDC Studies'!$A$6</c:f>
              <c:strCache>
                <c:ptCount val="1"/>
                <c:pt idx="0">
                  <c:v>Hydro</c:v>
                </c:pt>
              </c:strCache>
            </c:strRef>
          </c:tx>
          <c:spPr>
            <a:solidFill>
              <a:srgbClr val="4BACC6"/>
            </a:solidFill>
            <a:ln>
              <a:noFill/>
            </a:ln>
            <a:effectLst/>
          </c:spPr>
          <c:invertIfNegative val="0"/>
          <c:cat>
            <c:strRef>
              <c:f>'NDC Studies'!$B$1:$H$1</c:f>
              <c:strCache>
                <c:ptCount val="7"/>
                <c:pt idx="0">
                  <c:v>EDF-NEMS</c:v>
                </c:pt>
                <c:pt idx="1">
                  <c:v>GCAM-USA-AP</c:v>
                </c:pt>
                <c:pt idx="2">
                  <c:v>LBNL</c:v>
                </c:pt>
                <c:pt idx="3">
                  <c:v>PATHWAYS</c:v>
                </c:pt>
                <c:pt idx="4">
                  <c:v>REGEN</c:v>
                </c:pt>
                <c:pt idx="5">
                  <c:v>REGEN E+</c:v>
                </c:pt>
                <c:pt idx="6">
                  <c:v>USREP-ReEDS</c:v>
                </c:pt>
              </c:strCache>
            </c:strRef>
          </c:cat>
          <c:val>
            <c:numRef>
              <c:f>'NDC Studies'!$B$6:$H$6</c:f>
              <c:numCache>
                <c:formatCode>General</c:formatCode>
                <c:ptCount val="7"/>
                <c:pt idx="4" formatCode="0.0">
                  <c:v>0</c:v>
                </c:pt>
                <c:pt idx="5" formatCode="0.0">
                  <c:v>0</c:v>
                </c:pt>
              </c:numCache>
            </c:numRef>
          </c:val>
          <c:extLst>
            <c:ext xmlns:c16="http://schemas.microsoft.com/office/drawing/2014/chart" uri="{C3380CC4-5D6E-409C-BE32-E72D297353CC}">
              <c16:uniqueId val="{00000005-0B9A-41BF-9931-FE446981F0E0}"/>
            </c:ext>
          </c:extLst>
        </c:ser>
        <c:ser>
          <c:idx val="5"/>
          <c:order val="6"/>
          <c:tx>
            <c:strRef>
              <c:f>'NDC Studies'!$A$7</c:f>
              <c:strCache>
                <c:ptCount val="1"/>
                <c:pt idx="0">
                  <c:v>Coal</c:v>
                </c:pt>
              </c:strCache>
            </c:strRef>
          </c:tx>
          <c:spPr>
            <a:solidFill>
              <a:srgbClr val="40689C"/>
            </a:solidFill>
            <a:ln>
              <a:noFill/>
            </a:ln>
            <a:effectLst/>
          </c:spPr>
          <c:invertIfNegative val="0"/>
          <c:cat>
            <c:strRef>
              <c:f>'NDC Studies'!$B$1:$H$1</c:f>
              <c:strCache>
                <c:ptCount val="7"/>
                <c:pt idx="0">
                  <c:v>EDF-NEMS</c:v>
                </c:pt>
                <c:pt idx="1">
                  <c:v>GCAM-USA-AP</c:v>
                </c:pt>
                <c:pt idx="2">
                  <c:v>LBNL</c:v>
                </c:pt>
                <c:pt idx="3">
                  <c:v>PATHWAYS</c:v>
                </c:pt>
                <c:pt idx="4">
                  <c:v>REGEN</c:v>
                </c:pt>
                <c:pt idx="5">
                  <c:v>REGEN E+</c:v>
                </c:pt>
                <c:pt idx="6">
                  <c:v>USREP-ReEDS</c:v>
                </c:pt>
              </c:strCache>
            </c:strRef>
          </c:cat>
          <c:val>
            <c:numRef>
              <c:f>'NDC Studies'!$B$7:$H$7</c:f>
              <c:numCache>
                <c:formatCode>General</c:formatCode>
                <c:ptCount val="7"/>
                <c:pt idx="4" formatCode="0.0">
                  <c:v>0</c:v>
                </c:pt>
                <c:pt idx="5" formatCode="0.0">
                  <c:v>0</c:v>
                </c:pt>
              </c:numCache>
            </c:numRef>
          </c:val>
          <c:extLst>
            <c:ext xmlns:c16="http://schemas.microsoft.com/office/drawing/2014/chart" uri="{C3380CC4-5D6E-409C-BE32-E72D297353CC}">
              <c16:uniqueId val="{00000006-0B9A-41BF-9931-FE446981F0E0}"/>
            </c:ext>
          </c:extLst>
        </c:ser>
        <c:ser>
          <c:idx val="6"/>
          <c:order val="7"/>
          <c:tx>
            <c:strRef>
              <c:f>'NDC Studies'!$A$8</c:f>
              <c:strCache>
                <c:ptCount val="1"/>
                <c:pt idx="0">
                  <c:v>Solar</c:v>
                </c:pt>
              </c:strCache>
            </c:strRef>
          </c:tx>
          <c:spPr>
            <a:solidFill>
              <a:srgbClr val="FFC000"/>
            </a:solidFill>
            <a:ln>
              <a:noFill/>
            </a:ln>
            <a:effectLst/>
          </c:spPr>
          <c:invertIfNegative val="0"/>
          <c:cat>
            <c:strRef>
              <c:f>'NDC Studies'!$B$1:$H$1</c:f>
              <c:strCache>
                <c:ptCount val="7"/>
                <c:pt idx="0">
                  <c:v>EDF-NEMS</c:v>
                </c:pt>
                <c:pt idx="1">
                  <c:v>GCAM-USA-AP</c:v>
                </c:pt>
                <c:pt idx="2">
                  <c:v>LBNL</c:v>
                </c:pt>
                <c:pt idx="3">
                  <c:v>PATHWAYS</c:v>
                </c:pt>
                <c:pt idx="4">
                  <c:v>REGEN</c:v>
                </c:pt>
                <c:pt idx="5">
                  <c:v>REGEN E+</c:v>
                </c:pt>
                <c:pt idx="6">
                  <c:v>USREP-ReEDS</c:v>
                </c:pt>
              </c:strCache>
            </c:strRef>
          </c:cat>
          <c:val>
            <c:numRef>
              <c:f>'NDC Studies'!$B$8:$H$8</c:f>
              <c:numCache>
                <c:formatCode>0.0</c:formatCode>
                <c:ptCount val="7"/>
                <c:pt idx="0">
                  <c:v>43.0082764</c:v>
                </c:pt>
                <c:pt idx="1">
                  <c:v>50</c:v>
                </c:pt>
                <c:pt idx="2">
                  <c:v>63.6</c:v>
                </c:pt>
                <c:pt idx="3">
                  <c:v>38</c:v>
                </c:pt>
                <c:pt idx="4">
                  <c:v>11.609385777168701</c:v>
                </c:pt>
                <c:pt idx="5">
                  <c:v>9.0505335436262087</c:v>
                </c:pt>
                <c:pt idx="6">
                  <c:v>36.6935</c:v>
                </c:pt>
              </c:numCache>
            </c:numRef>
          </c:val>
          <c:extLst>
            <c:ext xmlns:c16="http://schemas.microsoft.com/office/drawing/2014/chart" uri="{C3380CC4-5D6E-409C-BE32-E72D297353CC}">
              <c16:uniqueId val="{00000007-0B9A-41BF-9931-FE446981F0E0}"/>
            </c:ext>
          </c:extLst>
        </c:ser>
        <c:ser>
          <c:idx val="7"/>
          <c:order val="8"/>
          <c:tx>
            <c:strRef>
              <c:f>'NDC Studies'!$A$9</c:f>
              <c:strCache>
                <c:ptCount val="1"/>
                <c:pt idx="0">
                  <c:v>Storage</c:v>
                </c:pt>
              </c:strCache>
            </c:strRef>
          </c:tx>
          <c:spPr>
            <a:solidFill>
              <a:srgbClr val="A440DC"/>
            </a:solidFill>
            <a:ln>
              <a:noFill/>
            </a:ln>
            <a:effectLst/>
          </c:spPr>
          <c:invertIfNegative val="0"/>
          <c:cat>
            <c:strRef>
              <c:f>'NDC Studies'!$B$1:$H$1</c:f>
              <c:strCache>
                <c:ptCount val="7"/>
                <c:pt idx="0">
                  <c:v>EDF-NEMS</c:v>
                </c:pt>
                <c:pt idx="1">
                  <c:v>GCAM-USA-AP</c:v>
                </c:pt>
                <c:pt idx="2">
                  <c:v>LBNL</c:v>
                </c:pt>
                <c:pt idx="3">
                  <c:v>PATHWAYS</c:v>
                </c:pt>
                <c:pt idx="4">
                  <c:v>REGEN</c:v>
                </c:pt>
                <c:pt idx="5">
                  <c:v>REGEN E+</c:v>
                </c:pt>
                <c:pt idx="6">
                  <c:v>USREP-ReEDS</c:v>
                </c:pt>
              </c:strCache>
            </c:strRef>
          </c:cat>
          <c:val>
            <c:numRef>
              <c:f>'NDC Studies'!$B$9:$H$9</c:f>
              <c:numCache>
                <c:formatCode>General</c:formatCode>
                <c:ptCount val="7"/>
                <c:pt idx="2" formatCode="0.0">
                  <c:v>22.7</c:v>
                </c:pt>
                <c:pt idx="3" formatCode="0.0">
                  <c:v>2</c:v>
                </c:pt>
                <c:pt idx="4" formatCode="0.0">
                  <c:v>2.6271907577569946</c:v>
                </c:pt>
                <c:pt idx="5" formatCode="0.0">
                  <c:v>1.1946687508928566</c:v>
                </c:pt>
                <c:pt idx="6" formatCode="0.0">
                  <c:v>3.8384</c:v>
                </c:pt>
              </c:numCache>
            </c:numRef>
          </c:val>
          <c:extLst>
            <c:ext xmlns:c16="http://schemas.microsoft.com/office/drawing/2014/chart" uri="{C3380CC4-5D6E-409C-BE32-E72D297353CC}">
              <c16:uniqueId val="{00000008-0B9A-41BF-9931-FE446981F0E0}"/>
            </c:ext>
          </c:extLst>
        </c:ser>
        <c:dLbls>
          <c:showLegendKey val="0"/>
          <c:showVal val="0"/>
          <c:showCatName val="0"/>
          <c:showSerName val="0"/>
          <c:showPercent val="0"/>
          <c:showBubbleSize val="0"/>
        </c:dLbls>
        <c:gapWidth val="50"/>
        <c:overlap val="100"/>
        <c:axId val="487962752"/>
        <c:axId val="529724840"/>
      </c:barChart>
      <c:catAx>
        <c:axId val="487962752"/>
        <c:scaling>
          <c:orientation val="minMax"/>
        </c:scaling>
        <c:delete val="0"/>
        <c:axPos val="b"/>
        <c:numFmt formatCode="General" sourceLinked="1"/>
        <c:majorTickMark val="none"/>
        <c:minorTickMark val="none"/>
        <c:tickLblPos val="none"/>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29724840"/>
        <c:crosses val="autoZero"/>
        <c:auto val="1"/>
        <c:lblAlgn val="ctr"/>
        <c:lblOffset val="100"/>
        <c:noMultiLvlLbl val="0"/>
      </c:catAx>
      <c:valAx>
        <c:axId val="529724840"/>
        <c:scaling>
          <c:orientation val="minMax"/>
          <c:max val="120"/>
        </c:scaling>
        <c:delete val="1"/>
        <c:axPos val="l"/>
        <c:majorGridlines>
          <c:spPr>
            <a:ln w="9525" cap="flat" cmpd="sng" algn="ctr">
              <a:solidFill>
                <a:schemeClr val="bg1">
                  <a:lumMod val="95000"/>
                </a:schemeClr>
              </a:solidFill>
              <a:round/>
            </a:ln>
            <a:effectLst/>
          </c:spPr>
        </c:majorGridlines>
        <c:numFmt formatCode="0.0" sourceLinked="1"/>
        <c:majorTickMark val="none"/>
        <c:minorTickMark val="none"/>
        <c:tickLblPos val="nextTo"/>
        <c:crossAx val="487962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3"/>
          <c:order val="0"/>
          <c:tx>
            <c:v>Historical</c:v>
          </c:tx>
          <c:spPr>
            <a:ln w="25400" cap="rnd">
              <a:solidFill>
                <a:schemeClr val="accent4"/>
              </a:solidFill>
              <a:round/>
            </a:ln>
            <a:effectLst/>
          </c:spPr>
          <c:marker>
            <c:symbol val="none"/>
          </c:marker>
          <c:xVal>
            <c:numRef>
              <c:f>'50x30'!$A$39:$U$39</c:f>
              <c:numCache>
                <c:formatCode>General</c:formatCode>
                <c:ptCount val="2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numCache>
            </c:numRef>
          </c:xVal>
          <c:yVal>
            <c:numRef>
              <c:f>'50x30'!$A$40:$U$40</c:f>
              <c:numCache>
                <c:formatCode>General</c:formatCode>
                <c:ptCount val="21"/>
                <c:pt idx="0">
                  <c:v>1.09999999403953E-4</c:v>
                </c:pt>
                <c:pt idx="1">
                  <c:v>1.68999999761581E-3</c:v>
                </c:pt>
                <c:pt idx="2">
                  <c:v>4.0700000524520798E-3</c:v>
                </c:pt>
                <c:pt idx="3">
                  <c:v>7.3699998855590795E-3</c:v>
                </c:pt>
                <c:pt idx="4">
                  <c:v>8.9099997282028193E-3</c:v>
                </c:pt>
                <c:pt idx="5">
                  <c:v>7.8500002622604297E-3</c:v>
                </c:pt>
                <c:pt idx="6">
                  <c:v>1.0199999809265099E-2</c:v>
                </c:pt>
                <c:pt idx="7">
                  <c:v>1.1619999408721899E-2</c:v>
                </c:pt>
                <c:pt idx="8">
                  <c:v>1.9730000495910602E-2</c:v>
                </c:pt>
                <c:pt idx="9">
                  <c:v>1.7430000305175698E-2</c:v>
                </c:pt>
                <c:pt idx="10">
                  <c:v>2.0409998893737701E-2</c:v>
                </c:pt>
                <c:pt idx="11">
                  <c:v>4.0579087099054376E-2</c:v>
                </c:pt>
              </c:numCache>
            </c:numRef>
          </c:yVal>
          <c:smooth val="0"/>
          <c:extLst>
            <c:ext xmlns:c16="http://schemas.microsoft.com/office/drawing/2014/chart" uri="{C3380CC4-5D6E-409C-BE32-E72D297353CC}">
              <c16:uniqueId val="{00000000-7E50-4302-AFDF-B54DD379933A}"/>
            </c:ext>
          </c:extLst>
        </c:ser>
        <c:ser>
          <c:idx val="1"/>
          <c:order val="2"/>
          <c:tx>
            <c:strRef>
              <c:f>'50x30'!$P$3</c:f>
              <c:strCache>
                <c:ptCount val="1"/>
                <c:pt idx="0">
                  <c:v>LBNL</c:v>
                </c:pt>
              </c:strCache>
            </c:strRef>
          </c:tx>
          <c:spPr>
            <a:ln w="19050" cap="rnd">
              <a:solidFill>
                <a:srgbClr val="9A5A45">
                  <a:alpha val="80000"/>
                </a:srgbClr>
              </a:solidFill>
              <a:round/>
            </a:ln>
            <a:effectLst/>
          </c:spPr>
          <c:marker>
            <c:symbol val="none"/>
          </c:marker>
          <c:xVal>
            <c:numRef>
              <c:f>'50x30'!$Q$2:$S$2</c:f>
              <c:numCache>
                <c:formatCode>General</c:formatCode>
                <c:ptCount val="3"/>
                <c:pt idx="0">
                  <c:v>2021</c:v>
                </c:pt>
                <c:pt idx="1">
                  <c:v>2025</c:v>
                </c:pt>
                <c:pt idx="2">
                  <c:v>2030</c:v>
                </c:pt>
              </c:numCache>
            </c:numRef>
          </c:xVal>
          <c:yVal>
            <c:numRef>
              <c:f>'50x30'!$Q$3:$S$3</c:f>
              <c:numCache>
                <c:formatCode>0.0%</c:formatCode>
                <c:ptCount val="3"/>
                <c:pt idx="0">
                  <c:v>4.0579087099054376E-2</c:v>
                </c:pt>
                <c:pt idx="1">
                  <c:v>0.5</c:v>
                </c:pt>
                <c:pt idx="2">
                  <c:v>1</c:v>
                </c:pt>
              </c:numCache>
            </c:numRef>
          </c:yVal>
          <c:smooth val="0"/>
          <c:extLst>
            <c:ext xmlns:c16="http://schemas.microsoft.com/office/drawing/2014/chart" uri="{C3380CC4-5D6E-409C-BE32-E72D297353CC}">
              <c16:uniqueId val="{00000001-7E50-4302-AFDF-B54DD379933A}"/>
            </c:ext>
          </c:extLst>
        </c:ser>
        <c:ser>
          <c:idx val="2"/>
          <c:order val="3"/>
          <c:tx>
            <c:strRef>
              <c:f>'50x30'!$P$4</c:f>
              <c:strCache>
                <c:ptCount val="1"/>
                <c:pt idx="0">
                  <c:v>GCAM-USA-AP</c:v>
                </c:pt>
              </c:strCache>
            </c:strRef>
          </c:tx>
          <c:spPr>
            <a:ln w="19050" cap="rnd">
              <a:solidFill>
                <a:srgbClr val="9A5A45">
                  <a:alpha val="80000"/>
                </a:srgbClr>
              </a:solidFill>
              <a:round/>
            </a:ln>
            <a:effectLst/>
          </c:spPr>
          <c:marker>
            <c:symbol val="none"/>
          </c:marker>
          <c:xVal>
            <c:numRef>
              <c:f>'50x30'!$Q$2:$S$2</c:f>
              <c:numCache>
                <c:formatCode>General</c:formatCode>
                <c:ptCount val="3"/>
                <c:pt idx="0">
                  <c:v>2021</c:v>
                </c:pt>
                <c:pt idx="1">
                  <c:v>2025</c:v>
                </c:pt>
                <c:pt idx="2">
                  <c:v>2030</c:v>
                </c:pt>
              </c:numCache>
            </c:numRef>
          </c:xVal>
          <c:yVal>
            <c:numRef>
              <c:f>'50x30'!$Q$4:$S$4</c:f>
              <c:numCache>
                <c:formatCode>0.0%</c:formatCode>
                <c:ptCount val="3"/>
                <c:pt idx="0">
                  <c:v>4.0579087099054376E-2</c:v>
                </c:pt>
                <c:pt idx="1">
                  <c:v>0.45</c:v>
                </c:pt>
                <c:pt idx="2">
                  <c:v>0.65</c:v>
                </c:pt>
              </c:numCache>
            </c:numRef>
          </c:yVal>
          <c:smooth val="0"/>
          <c:extLst>
            <c:ext xmlns:c16="http://schemas.microsoft.com/office/drawing/2014/chart" uri="{C3380CC4-5D6E-409C-BE32-E72D297353CC}">
              <c16:uniqueId val="{00000002-7E50-4302-AFDF-B54DD379933A}"/>
            </c:ext>
          </c:extLst>
        </c:ser>
        <c:ser>
          <c:idx val="4"/>
          <c:order val="4"/>
          <c:tx>
            <c:strRef>
              <c:f>'50x30'!$P$5</c:f>
              <c:strCache>
                <c:ptCount val="1"/>
                <c:pt idx="0">
                  <c:v>NEMS</c:v>
                </c:pt>
              </c:strCache>
            </c:strRef>
          </c:tx>
          <c:spPr>
            <a:ln w="19050" cap="rnd">
              <a:solidFill>
                <a:srgbClr val="9A5A45">
                  <a:alpha val="80000"/>
                </a:srgbClr>
              </a:solidFill>
              <a:round/>
            </a:ln>
            <a:effectLst/>
          </c:spPr>
          <c:marker>
            <c:symbol val="none"/>
          </c:marker>
          <c:xVal>
            <c:numRef>
              <c:f>'50x30'!$Q$2:$S$2</c:f>
              <c:numCache>
                <c:formatCode>General</c:formatCode>
                <c:ptCount val="3"/>
                <c:pt idx="0">
                  <c:v>2021</c:v>
                </c:pt>
                <c:pt idx="1">
                  <c:v>2025</c:v>
                </c:pt>
                <c:pt idx="2">
                  <c:v>2030</c:v>
                </c:pt>
              </c:numCache>
            </c:numRef>
          </c:xVal>
          <c:yVal>
            <c:numRef>
              <c:f>'50x30'!$Q$5:$S$5</c:f>
              <c:numCache>
                <c:formatCode>0.0%</c:formatCode>
                <c:ptCount val="3"/>
                <c:pt idx="0">
                  <c:v>4.0579087099054376E-2</c:v>
                </c:pt>
                <c:pt idx="1">
                  <c:v>0.18360000000000001</c:v>
                </c:pt>
                <c:pt idx="2">
                  <c:v>0.34</c:v>
                </c:pt>
              </c:numCache>
            </c:numRef>
          </c:yVal>
          <c:smooth val="0"/>
          <c:extLst>
            <c:ext xmlns:c16="http://schemas.microsoft.com/office/drawing/2014/chart" uri="{C3380CC4-5D6E-409C-BE32-E72D297353CC}">
              <c16:uniqueId val="{00000003-7E50-4302-AFDF-B54DD379933A}"/>
            </c:ext>
          </c:extLst>
        </c:ser>
        <c:ser>
          <c:idx val="5"/>
          <c:order val="5"/>
          <c:tx>
            <c:strRef>
              <c:f>'50x30'!$P$6</c:f>
              <c:strCache>
                <c:ptCount val="1"/>
                <c:pt idx="0">
                  <c:v>PATHWAYS</c:v>
                </c:pt>
              </c:strCache>
            </c:strRef>
          </c:tx>
          <c:spPr>
            <a:ln w="19050" cap="rnd">
              <a:solidFill>
                <a:srgbClr val="9A5A45">
                  <a:alpha val="80000"/>
                </a:srgbClr>
              </a:solidFill>
              <a:round/>
            </a:ln>
            <a:effectLst/>
          </c:spPr>
          <c:marker>
            <c:symbol val="none"/>
          </c:marker>
          <c:xVal>
            <c:numRef>
              <c:f>('50x30'!$Q$2,'50x30'!$S$2)</c:f>
              <c:numCache>
                <c:formatCode>General</c:formatCode>
                <c:ptCount val="2"/>
                <c:pt idx="0">
                  <c:v>2021</c:v>
                </c:pt>
                <c:pt idx="1">
                  <c:v>2030</c:v>
                </c:pt>
              </c:numCache>
            </c:numRef>
          </c:xVal>
          <c:yVal>
            <c:numRef>
              <c:f>('50x30'!$Q$6,'50x30'!$S$6)</c:f>
              <c:numCache>
                <c:formatCode>0.0%</c:formatCode>
                <c:ptCount val="2"/>
                <c:pt idx="0">
                  <c:v>4.0579087099054376E-2</c:v>
                </c:pt>
                <c:pt idx="1">
                  <c:v>0.56999999999999995</c:v>
                </c:pt>
              </c:numCache>
            </c:numRef>
          </c:yVal>
          <c:smooth val="0"/>
          <c:extLst>
            <c:ext xmlns:c16="http://schemas.microsoft.com/office/drawing/2014/chart" uri="{C3380CC4-5D6E-409C-BE32-E72D297353CC}">
              <c16:uniqueId val="{00000004-7E50-4302-AFDF-B54DD379933A}"/>
            </c:ext>
          </c:extLst>
        </c:ser>
        <c:ser>
          <c:idx val="6"/>
          <c:order val="6"/>
          <c:tx>
            <c:strRef>
              <c:f>'50x30'!$P$7</c:f>
              <c:strCache>
                <c:ptCount val="1"/>
                <c:pt idx="0">
                  <c:v>REGEN</c:v>
                </c:pt>
              </c:strCache>
            </c:strRef>
          </c:tx>
          <c:spPr>
            <a:ln w="19050" cap="rnd">
              <a:solidFill>
                <a:srgbClr val="9A5A45">
                  <a:alpha val="80000"/>
                </a:srgbClr>
              </a:solidFill>
              <a:round/>
            </a:ln>
            <a:effectLst/>
          </c:spPr>
          <c:marker>
            <c:symbol val="none"/>
          </c:marker>
          <c:xVal>
            <c:numRef>
              <c:f>'50x30'!$Q$2:$S$2</c:f>
              <c:numCache>
                <c:formatCode>General</c:formatCode>
                <c:ptCount val="3"/>
                <c:pt idx="0">
                  <c:v>2021</c:v>
                </c:pt>
                <c:pt idx="1">
                  <c:v>2025</c:v>
                </c:pt>
                <c:pt idx="2">
                  <c:v>2030</c:v>
                </c:pt>
              </c:numCache>
            </c:numRef>
          </c:xVal>
          <c:yVal>
            <c:numRef>
              <c:f>'50x30'!$Q$7:$S$7</c:f>
              <c:numCache>
                <c:formatCode>0.0%</c:formatCode>
                <c:ptCount val="3"/>
                <c:pt idx="0">
                  <c:v>4.0579087099054376E-2</c:v>
                </c:pt>
                <c:pt idx="1">
                  <c:v>0.16200000000000001</c:v>
                </c:pt>
                <c:pt idx="2">
                  <c:v>0.45200000000000001</c:v>
                </c:pt>
              </c:numCache>
            </c:numRef>
          </c:yVal>
          <c:smooth val="0"/>
          <c:extLst>
            <c:ext xmlns:c16="http://schemas.microsoft.com/office/drawing/2014/chart" uri="{C3380CC4-5D6E-409C-BE32-E72D297353CC}">
              <c16:uniqueId val="{00000005-7E50-4302-AFDF-B54DD379933A}"/>
            </c:ext>
          </c:extLst>
        </c:ser>
        <c:ser>
          <c:idx val="7"/>
          <c:order val="7"/>
          <c:tx>
            <c:strRef>
              <c:f>'50x30'!$P$8</c:f>
              <c:strCache>
                <c:ptCount val="1"/>
                <c:pt idx="0">
                  <c:v>REGEN E+</c:v>
                </c:pt>
              </c:strCache>
            </c:strRef>
          </c:tx>
          <c:spPr>
            <a:ln w="19050" cap="rnd">
              <a:solidFill>
                <a:srgbClr val="9A5A45">
                  <a:alpha val="80000"/>
                </a:srgbClr>
              </a:solidFill>
              <a:round/>
            </a:ln>
            <a:effectLst/>
          </c:spPr>
          <c:marker>
            <c:symbol val="none"/>
          </c:marker>
          <c:xVal>
            <c:numRef>
              <c:f>'50x30'!$Q$2:$S$2</c:f>
              <c:numCache>
                <c:formatCode>General</c:formatCode>
                <c:ptCount val="3"/>
                <c:pt idx="0">
                  <c:v>2021</c:v>
                </c:pt>
                <c:pt idx="1">
                  <c:v>2025</c:v>
                </c:pt>
                <c:pt idx="2">
                  <c:v>2030</c:v>
                </c:pt>
              </c:numCache>
            </c:numRef>
          </c:xVal>
          <c:yVal>
            <c:numRef>
              <c:f>'50x30'!$Q$8:$S$8</c:f>
              <c:numCache>
                <c:formatCode>0.0%</c:formatCode>
                <c:ptCount val="3"/>
                <c:pt idx="0">
                  <c:v>4.0579087099054376E-2</c:v>
                </c:pt>
                <c:pt idx="1">
                  <c:v>0.58599999999999997</c:v>
                </c:pt>
                <c:pt idx="2">
                  <c:v>0.74499999999999988</c:v>
                </c:pt>
              </c:numCache>
            </c:numRef>
          </c:yVal>
          <c:smooth val="0"/>
          <c:extLst>
            <c:ext xmlns:c16="http://schemas.microsoft.com/office/drawing/2014/chart" uri="{C3380CC4-5D6E-409C-BE32-E72D297353CC}">
              <c16:uniqueId val="{00000006-7E50-4302-AFDF-B54DD379933A}"/>
            </c:ext>
          </c:extLst>
        </c:ser>
        <c:ser>
          <c:idx val="8"/>
          <c:order val="8"/>
          <c:tx>
            <c:strRef>
              <c:f>'50x30'!$P$9</c:f>
              <c:strCache>
                <c:ptCount val="1"/>
                <c:pt idx="0">
                  <c:v>USREP-ReEDS</c:v>
                </c:pt>
              </c:strCache>
            </c:strRef>
          </c:tx>
          <c:spPr>
            <a:ln w="19050" cap="rnd">
              <a:solidFill>
                <a:srgbClr val="9A5A45">
                  <a:alpha val="80000"/>
                </a:srgbClr>
              </a:solidFill>
              <a:round/>
            </a:ln>
            <a:effectLst/>
          </c:spPr>
          <c:marker>
            <c:symbol val="none"/>
          </c:marker>
          <c:xVal>
            <c:numRef>
              <c:f>'50x30'!$Q$2:$S$2</c:f>
              <c:numCache>
                <c:formatCode>General</c:formatCode>
                <c:ptCount val="3"/>
                <c:pt idx="0">
                  <c:v>2021</c:v>
                </c:pt>
                <c:pt idx="1">
                  <c:v>2025</c:v>
                </c:pt>
                <c:pt idx="2">
                  <c:v>2030</c:v>
                </c:pt>
              </c:numCache>
            </c:numRef>
          </c:xVal>
          <c:yVal>
            <c:numRef>
              <c:f>'50x30'!$Q$9:$S$9</c:f>
              <c:numCache>
                <c:formatCode>0.0%</c:formatCode>
                <c:ptCount val="3"/>
                <c:pt idx="0">
                  <c:v>4.0579087099054376E-2</c:v>
                </c:pt>
                <c:pt idx="1">
                  <c:v>0.36</c:v>
                </c:pt>
                <c:pt idx="2">
                  <c:v>0.93</c:v>
                </c:pt>
              </c:numCache>
            </c:numRef>
          </c:yVal>
          <c:smooth val="0"/>
          <c:extLst>
            <c:ext xmlns:c16="http://schemas.microsoft.com/office/drawing/2014/chart" uri="{C3380CC4-5D6E-409C-BE32-E72D297353CC}">
              <c16:uniqueId val="{00000007-7E50-4302-AFDF-B54DD379933A}"/>
            </c:ext>
          </c:extLst>
        </c:ser>
        <c:dLbls>
          <c:showLegendKey val="0"/>
          <c:showVal val="0"/>
          <c:showCatName val="0"/>
          <c:showSerName val="0"/>
          <c:showPercent val="0"/>
          <c:showBubbleSize val="0"/>
        </c:dLbls>
        <c:axId val="679052112"/>
        <c:axId val="679052440"/>
        <c:extLst>
          <c:ext xmlns:c15="http://schemas.microsoft.com/office/drawing/2012/chart" uri="{02D57815-91ED-43cb-92C2-25804820EDAC}">
            <c15:filteredScatterSeries>
              <c15:ser>
                <c:idx val="0"/>
                <c:order val="1"/>
                <c:tx>
                  <c:v>50x30</c:v>
                </c:tx>
                <c:spPr>
                  <a:ln w="28575" cap="rnd">
                    <a:noFill/>
                    <a:round/>
                  </a:ln>
                  <a:effectLst/>
                </c:spPr>
                <c:marker>
                  <c:symbol val="dash"/>
                  <c:size val="14"/>
                  <c:spPr>
                    <a:solidFill>
                      <a:schemeClr val="bg1">
                        <a:lumMod val="50000"/>
                        <a:alpha val="80000"/>
                      </a:schemeClr>
                    </a:solidFill>
                    <a:ln w="9525">
                      <a:noFill/>
                    </a:ln>
                    <a:effectLst/>
                  </c:spPr>
                </c:marker>
                <c:xVal>
                  <c:numRef>
                    <c:extLst>
                      <c:ext uri="{02D57815-91ED-43cb-92C2-25804820EDAC}">
                        <c15:formulaRef>
                          <c15:sqref>'50x30'!$D$3:$D$9</c15:sqref>
                        </c15:formulaRef>
                      </c:ext>
                    </c:extLst>
                    <c:numCache>
                      <c:formatCode>General</c:formatCode>
                      <c:ptCount val="7"/>
                      <c:pt idx="0">
                        <c:v>2030</c:v>
                      </c:pt>
                      <c:pt idx="1">
                        <c:v>2030</c:v>
                      </c:pt>
                      <c:pt idx="2">
                        <c:v>2030</c:v>
                      </c:pt>
                      <c:pt idx="3">
                        <c:v>2030</c:v>
                      </c:pt>
                      <c:pt idx="4">
                        <c:v>2030</c:v>
                      </c:pt>
                      <c:pt idx="5">
                        <c:v>2030</c:v>
                      </c:pt>
                      <c:pt idx="6">
                        <c:v>2030</c:v>
                      </c:pt>
                    </c:numCache>
                  </c:numRef>
                </c:xVal>
                <c:yVal>
                  <c:numRef>
                    <c:extLst>
                      <c:ext uri="{02D57815-91ED-43cb-92C2-25804820EDAC}">
                        <c15:formulaRef>
                          <c15:sqref>'50x30'!$B$3:$B$9</c15:sqref>
                        </c15:formulaRef>
                      </c:ext>
                    </c:extLst>
                    <c:numCache>
                      <c:formatCode>0.0%</c:formatCode>
                      <c:ptCount val="7"/>
                      <c:pt idx="0">
                        <c:v>1</c:v>
                      </c:pt>
                      <c:pt idx="1">
                        <c:v>0.65</c:v>
                      </c:pt>
                      <c:pt idx="2">
                        <c:v>0.34</c:v>
                      </c:pt>
                      <c:pt idx="3">
                        <c:v>0.56999999999999995</c:v>
                      </c:pt>
                      <c:pt idx="4">
                        <c:v>0.45200000000000001</c:v>
                      </c:pt>
                      <c:pt idx="5">
                        <c:v>0.74499999999999988</c:v>
                      </c:pt>
                      <c:pt idx="6">
                        <c:v>0.93</c:v>
                      </c:pt>
                    </c:numCache>
                  </c:numRef>
                </c:yVal>
                <c:smooth val="0"/>
                <c:extLst>
                  <c:ext xmlns:c16="http://schemas.microsoft.com/office/drawing/2014/chart" uri="{C3380CC4-5D6E-409C-BE32-E72D297353CC}">
                    <c16:uniqueId val="{00000008-7E50-4302-AFDF-B54DD379933A}"/>
                  </c:ext>
                </c:extLst>
              </c15:ser>
            </c15:filteredScatterSeries>
          </c:ext>
        </c:extLst>
      </c:scatterChart>
      <c:valAx>
        <c:axId val="679052112"/>
        <c:scaling>
          <c:orientation val="minMax"/>
          <c:max val="2030"/>
          <c:min val="2010"/>
        </c:scaling>
        <c:delete val="0"/>
        <c:axPos val="b"/>
        <c:numFmt formatCode="General" sourceLinked="1"/>
        <c:majorTickMark val="none"/>
        <c:minorTickMark val="none"/>
        <c:tickLblPos val="nextTo"/>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679052440"/>
        <c:crosses val="autoZero"/>
        <c:crossBetween val="midCat"/>
      </c:valAx>
      <c:valAx>
        <c:axId val="679052440"/>
        <c:scaling>
          <c:orientation val="minMax"/>
          <c:max val="1"/>
        </c:scaling>
        <c:delete val="0"/>
        <c:axPos val="l"/>
        <c:majorGridlines>
          <c:spPr>
            <a:ln w="9525" cap="flat" cmpd="sng" algn="ctr">
              <a:solidFill>
                <a:schemeClr val="bg1">
                  <a:lumMod val="9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b="1">
                    <a:solidFill>
                      <a:sysClr val="windowText" lastClr="000000"/>
                    </a:solidFill>
                  </a:rPr>
                  <a:t>Electric Vehicle New Sales Share (%)</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79052112"/>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n-US" altLang="ko-KR" sz="1200" b="1" dirty="0">
                <a:solidFill>
                  <a:schemeClr val="accent2"/>
                </a:solidFill>
                <a:latin typeface="+mn-lt"/>
                <a:ea typeface="Cambria" panose="02040503050406030204" pitchFamily="18" charset="0"/>
              </a:rPr>
              <a:t>NZ2050_Nuc</a:t>
            </a:r>
            <a:endParaRPr lang="ko-KR" altLang="en-US" sz="1200" b="1" dirty="0">
              <a:solidFill>
                <a:schemeClr val="accent2"/>
              </a:solidFill>
              <a:latin typeface="+mn-lt"/>
            </a:endParaRPr>
          </a:p>
        </c:rich>
      </c:tx>
      <c:layout>
        <c:manualLayout>
          <c:xMode val="edge"/>
          <c:yMode val="edge"/>
          <c:x val="0.34380548735108146"/>
          <c:y val="3.1932834965622693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barChart>
        <c:barDir val="col"/>
        <c:grouping val="stacked"/>
        <c:varyColors val="0"/>
        <c:ser>
          <c:idx val="2"/>
          <c:order val="0"/>
          <c:tx>
            <c:strRef>
              <c:f>NZ2050_Nuc!$A$6</c:f>
              <c:strCache>
                <c:ptCount val="1"/>
                <c:pt idx="0">
                  <c:v>Electricity</c:v>
                </c:pt>
              </c:strCache>
            </c:strRef>
          </c:tx>
          <c:spPr>
            <a:solidFill>
              <a:srgbClr val="0070C0"/>
            </a:solidFill>
            <a:ln w="12700">
              <a:solidFill>
                <a:sysClr val="windowText" lastClr="000000"/>
              </a:solidFill>
            </a:ln>
            <a:effectLst/>
          </c:spPr>
          <c:invertIfNegative val="0"/>
          <c:cat>
            <c:numRef>
              <c:f>NZ2050_Nuc!$B$3:$K$3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NZ2050_Nuc!$B$6:$K$6</c:f>
              <c:numCache>
                <c:formatCode>General</c:formatCode>
                <c:ptCount val="10"/>
                <c:pt idx="0">
                  <c:v>177.96199999999999</c:v>
                </c:pt>
                <c:pt idx="1">
                  <c:v>251.43799999999999</c:v>
                </c:pt>
                <c:pt idx="2">
                  <c:v>267.86</c:v>
                </c:pt>
                <c:pt idx="3">
                  <c:v>265.64699999999999</c:v>
                </c:pt>
                <c:pt idx="4">
                  <c:v>240.429</c:v>
                </c:pt>
                <c:pt idx="5">
                  <c:v>160.898</c:v>
                </c:pt>
                <c:pt idx="6">
                  <c:v>91.519000000000005</c:v>
                </c:pt>
                <c:pt idx="7">
                  <c:v>34.311999999999998</c:v>
                </c:pt>
                <c:pt idx="8">
                  <c:v>-6.5</c:v>
                </c:pt>
                <c:pt idx="9">
                  <c:v>-24.847999999999999</c:v>
                </c:pt>
              </c:numCache>
            </c:numRef>
          </c:val>
          <c:extLst>
            <c:ext xmlns:c16="http://schemas.microsoft.com/office/drawing/2014/chart" uri="{C3380CC4-5D6E-409C-BE32-E72D297353CC}">
              <c16:uniqueId val="{00000000-C0C5-6348-B45B-6121A65A7521}"/>
            </c:ext>
          </c:extLst>
        </c:ser>
        <c:ser>
          <c:idx val="0"/>
          <c:order val="1"/>
          <c:tx>
            <c:strRef>
              <c:f>NZ2050_Nuc!$A$4</c:f>
              <c:strCache>
                <c:ptCount val="1"/>
                <c:pt idx="0">
                  <c:v>Industry</c:v>
                </c:pt>
              </c:strCache>
            </c:strRef>
          </c:tx>
          <c:spPr>
            <a:solidFill>
              <a:schemeClr val="accent2"/>
            </a:solidFill>
            <a:ln w="12700">
              <a:solidFill>
                <a:sysClr val="windowText" lastClr="000000"/>
              </a:solidFill>
            </a:ln>
            <a:effectLst/>
          </c:spPr>
          <c:invertIfNegative val="0"/>
          <c:cat>
            <c:numRef>
              <c:f>NZ2050_Nuc!$B$3:$K$3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NZ2050_Nuc!$B$4:$K$4</c:f>
              <c:numCache>
                <c:formatCode>General</c:formatCode>
                <c:ptCount val="10"/>
                <c:pt idx="0">
                  <c:v>202.309</c:v>
                </c:pt>
                <c:pt idx="1">
                  <c:v>223.99</c:v>
                </c:pt>
                <c:pt idx="2">
                  <c:v>282.22300000000001</c:v>
                </c:pt>
                <c:pt idx="3">
                  <c:v>293.52800000000002</c:v>
                </c:pt>
                <c:pt idx="4">
                  <c:v>234.39699999999999</c:v>
                </c:pt>
                <c:pt idx="5">
                  <c:v>204.566</c:v>
                </c:pt>
                <c:pt idx="6">
                  <c:v>174.548</c:v>
                </c:pt>
                <c:pt idx="7">
                  <c:v>133.19200000000001</c:v>
                </c:pt>
                <c:pt idx="8">
                  <c:v>78.56</c:v>
                </c:pt>
                <c:pt idx="9">
                  <c:v>24.943000000000001</c:v>
                </c:pt>
              </c:numCache>
            </c:numRef>
          </c:val>
          <c:extLst>
            <c:ext xmlns:c16="http://schemas.microsoft.com/office/drawing/2014/chart" uri="{C3380CC4-5D6E-409C-BE32-E72D297353CC}">
              <c16:uniqueId val="{00000001-C0C5-6348-B45B-6121A65A7521}"/>
            </c:ext>
          </c:extLst>
        </c:ser>
        <c:ser>
          <c:idx val="4"/>
          <c:order val="2"/>
          <c:tx>
            <c:strRef>
              <c:f>NZ2050_Nuc!$A$8</c:f>
              <c:strCache>
                <c:ptCount val="1"/>
                <c:pt idx="0">
                  <c:v>Transportation </c:v>
                </c:pt>
              </c:strCache>
            </c:strRef>
          </c:tx>
          <c:spPr>
            <a:solidFill>
              <a:schemeClr val="bg2">
                <a:lumMod val="50000"/>
              </a:schemeClr>
            </a:solidFill>
            <a:ln w="12700">
              <a:solidFill>
                <a:sysClr val="windowText" lastClr="000000"/>
              </a:solidFill>
            </a:ln>
            <a:effectLst/>
          </c:spPr>
          <c:invertIfNegative val="0"/>
          <c:cat>
            <c:numRef>
              <c:f>NZ2050_Nuc!$B$3:$K$3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NZ2050_Nuc!$B$8:$K$8</c:f>
              <c:numCache>
                <c:formatCode>General</c:formatCode>
                <c:ptCount val="10"/>
                <c:pt idx="0">
                  <c:v>85.191000000000003</c:v>
                </c:pt>
                <c:pt idx="1">
                  <c:v>89.596999999999994</c:v>
                </c:pt>
                <c:pt idx="2">
                  <c:v>101.84399999999999</c:v>
                </c:pt>
                <c:pt idx="3">
                  <c:v>105.89400000000001</c:v>
                </c:pt>
                <c:pt idx="4">
                  <c:v>96.061000000000007</c:v>
                </c:pt>
                <c:pt idx="5">
                  <c:v>81.224999999999994</c:v>
                </c:pt>
                <c:pt idx="6">
                  <c:v>64.459999999999994</c:v>
                </c:pt>
                <c:pt idx="7">
                  <c:v>50.298000000000002</c:v>
                </c:pt>
                <c:pt idx="8">
                  <c:v>37.540999999999997</c:v>
                </c:pt>
                <c:pt idx="9">
                  <c:v>24.73</c:v>
                </c:pt>
              </c:numCache>
            </c:numRef>
          </c:val>
          <c:extLst>
            <c:ext xmlns:c16="http://schemas.microsoft.com/office/drawing/2014/chart" uri="{C3380CC4-5D6E-409C-BE32-E72D297353CC}">
              <c16:uniqueId val="{00000002-C0C5-6348-B45B-6121A65A7521}"/>
            </c:ext>
          </c:extLst>
        </c:ser>
        <c:ser>
          <c:idx val="1"/>
          <c:order val="3"/>
          <c:tx>
            <c:strRef>
              <c:f>NZ2050_Nuc!$A$5</c:f>
              <c:strCache>
                <c:ptCount val="1"/>
                <c:pt idx="0">
                  <c:v>Building</c:v>
                </c:pt>
              </c:strCache>
            </c:strRef>
          </c:tx>
          <c:spPr>
            <a:solidFill>
              <a:schemeClr val="accent4"/>
            </a:solidFill>
            <a:ln w="12700">
              <a:solidFill>
                <a:sysClr val="windowText" lastClr="000000"/>
              </a:solidFill>
            </a:ln>
            <a:effectLst/>
          </c:spPr>
          <c:invertIfNegative val="0"/>
          <c:cat>
            <c:numRef>
              <c:f>NZ2050_Nuc!$B$3:$K$3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NZ2050_Nuc!$B$5:$K$5</c:f>
              <c:numCache>
                <c:formatCode>General</c:formatCode>
                <c:ptCount val="10"/>
                <c:pt idx="0">
                  <c:v>61.886000000000003</c:v>
                </c:pt>
                <c:pt idx="1">
                  <c:v>55.027999999999999</c:v>
                </c:pt>
                <c:pt idx="2">
                  <c:v>59.469000000000001</c:v>
                </c:pt>
                <c:pt idx="3">
                  <c:v>61.616999999999997</c:v>
                </c:pt>
                <c:pt idx="4">
                  <c:v>56.326000000000001</c:v>
                </c:pt>
                <c:pt idx="5">
                  <c:v>52.037999999999997</c:v>
                </c:pt>
                <c:pt idx="6">
                  <c:v>44.530999999999999</c:v>
                </c:pt>
                <c:pt idx="7">
                  <c:v>36.374000000000002</c:v>
                </c:pt>
                <c:pt idx="8">
                  <c:v>27.684999999999999</c:v>
                </c:pt>
                <c:pt idx="9">
                  <c:v>21.53</c:v>
                </c:pt>
              </c:numCache>
            </c:numRef>
          </c:val>
          <c:extLst>
            <c:ext xmlns:c16="http://schemas.microsoft.com/office/drawing/2014/chart" uri="{C3380CC4-5D6E-409C-BE32-E72D297353CC}">
              <c16:uniqueId val="{00000003-C0C5-6348-B45B-6121A65A7521}"/>
            </c:ext>
          </c:extLst>
        </c:ser>
        <c:ser>
          <c:idx val="6"/>
          <c:order val="4"/>
          <c:tx>
            <c:strRef>
              <c:f>NZ2050_Nuc!$A$10</c:f>
              <c:strCache>
                <c:ptCount val="1"/>
                <c:pt idx="0">
                  <c:v>Agriculture</c:v>
                </c:pt>
              </c:strCache>
            </c:strRef>
          </c:tx>
          <c:spPr>
            <a:solidFill>
              <a:srgbClr val="002060"/>
            </a:solidFill>
            <a:ln w="12700">
              <a:solidFill>
                <a:sysClr val="windowText" lastClr="000000"/>
              </a:solidFill>
            </a:ln>
            <a:effectLst/>
          </c:spPr>
          <c:invertIfNegative val="0"/>
          <c:val>
            <c:numRef>
              <c:f>NZ2050_Nuc!$B$10:$K$10</c:f>
              <c:numCache>
                <c:formatCode>General</c:formatCode>
                <c:ptCount val="10"/>
                <c:pt idx="0">
                  <c:v>21.896000000000001</c:v>
                </c:pt>
                <c:pt idx="1">
                  <c:v>21.943000000000001</c:v>
                </c:pt>
                <c:pt idx="2">
                  <c:v>23.035</c:v>
                </c:pt>
                <c:pt idx="3">
                  <c:v>23.079000000000001</c:v>
                </c:pt>
                <c:pt idx="4">
                  <c:v>18.972999999999999</c:v>
                </c:pt>
                <c:pt idx="5">
                  <c:v>17.986999999999998</c:v>
                </c:pt>
                <c:pt idx="6">
                  <c:v>17.048999999999999</c:v>
                </c:pt>
                <c:pt idx="7">
                  <c:v>16.388999999999999</c:v>
                </c:pt>
                <c:pt idx="8">
                  <c:v>15.616</c:v>
                </c:pt>
                <c:pt idx="9">
                  <c:v>14.853</c:v>
                </c:pt>
              </c:numCache>
            </c:numRef>
          </c:val>
          <c:extLst>
            <c:ext xmlns:c16="http://schemas.microsoft.com/office/drawing/2014/chart" uri="{C3380CC4-5D6E-409C-BE32-E72D297353CC}">
              <c16:uniqueId val="{00000004-C0C5-6348-B45B-6121A65A7521}"/>
            </c:ext>
          </c:extLst>
        </c:ser>
        <c:ser>
          <c:idx val="3"/>
          <c:order val="5"/>
          <c:tx>
            <c:strRef>
              <c:f>NZ2050_Nuc!$A$7</c:f>
              <c:strCache>
                <c:ptCount val="1"/>
                <c:pt idx="0">
                  <c:v>DAC</c:v>
                </c:pt>
              </c:strCache>
            </c:strRef>
          </c:tx>
          <c:spPr>
            <a:pattFill prst="wdUpDiag">
              <a:fgClr>
                <a:sysClr val="windowText" lastClr="000000"/>
              </a:fgClr>
              <a:bgClr>
                <a:sysClr val="window" lastClr="FFFFFF"/>
              </a:bgClr>
            </a:pattFill>
            <a:ln>
              <a:solidFill>
                <a:sysClr val="windowText" lastClr="000000"/>
              </a:solidFill>
            </a:ln>
            <a:effectLst/>
          </c:spPr>
          <c:invertIfNegative val="0"/>
          <c:cat>
            <c:numRef>
              <c:f>NZ2050_Nuc!$B$3:$K$3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NZ2050_Nuc!$B$7:$K$7</c:f>
              <c:numCache>
                <c:formatCode>General</c:formatCode>
                <c:ptCount val="10"/>
                <c:pt idx="0">
                  <c:v>0</c:v>
                </c:pt>
                <c:pt idx="1">
                  <c:v>0</c:v>
                </c:pt>
                <c:pt idx="2">
                  <c:v>0</c:v>
                </c:pt>
                <c:pt idx="3">
                  <c:v>0</c:v>
                </c:pt>
                <c:pt idx="4">
                  <c:v>0</c:v>
                </c:pt>
                <c:pt idx="5">
                  <c:v>0</c:v>
                </c:pt>
                <c:pt idx="6">
                  <c:v>0</c:v>
                </c:pt>
                <c:pt idx="7">
                  <c:v>0</c:v>
                </c:pt>
                <c:pt idx="8">
                  <c:v>0</c:v>
                </c:pt>
                <c:pt idx="9">
                  <c:v>-27.254999999999999</c:v>
                </c:pt>
              </c:numCache>
            </c:numRef>
          </c:val>
          <c:extLst>
            <c:ext xmlns:c16="http://schemas.microsoft.com/office/drawing/2014/chart" uri="{C3380CC4-5D6E-409C-BE32-E72D297353CC}">
              <c16:uniqueId val="{00000005-C0C5-6348-B45B-6121A65A7521}"/>
            </c:ext>
          </c:extLst>
        </c:ser>
        <c:ser>
          <c:idx val="5"/>
          <c:order val="6"/>
          <c:tx>
            <c:strRef>
              <c:f>NZ2050_Nuc!$A$9</c:f>
              <c:strCache>
                <c:ptCount val="1"/>
                <c:pt idx="0">
                  <c:v>LULUCF</c:v>
                </c:pt>
              </c:strCache>
            </c:strRef>
          </c:tx>
          <c:spPr>
            <a:solidFill>
              <a:srgbClr val="92D050"/>
            </a:solidFill>
            <a:ln w="12700">
              <a:solidFill>
                <a:sysClr val="windowText" lastClr="000000"/>
              </a:solidFill>
            </a:ln>
            <a:effectLst/>
          </c:spPr>
          <c:invertIfNegative val="0"/>
          <c:val>
            <c:numRef>
              <c:f>NZ2050_Nuc!$B$9:$K$9</c:f>
              <c:numCache>
                <c:formatCode>0.00_);[Red]\(0.00\)</c:formatCode>
                <c:ptCount val="10"/>
                <c:pt idx="0">
                  <c:v>-47</c:v>
                </c:pt>
                <c:pt idx="1">
                  <c:v>-46</c:v>
                </c:pt>
                <c:pt idx="2">
                  <c:v>-45</c:v>
                </c:pt>
                <c:pt idx="3">
                  <c:v>-45</c:v>
                </c:pt>
                <c:pt idx="4">
                  <c:v>-44.875</c:v>
                </c:pt>
                <c:pt idx="5">
                  <c:v>-43.063000000000002</c:v>
                </c:pt>
                <c:pt idx="6">
                  <c:v>-39.438000000000002</c:v>
                </c:pt>
                <c:pt idx="7">
                  <c:v>-37.625</c:v>
                </c:pt>
                <c:pt idx="8">
                  <c:v>-35.813000000000002</c:v>
                </c:pt>
                <c:pt idx="9">
                  <c:v>-34</c:v>
                </c:pt>
              </c:numCache>
            </c:numRef>
          </c:val>
          <c:extLst>
            <c:ext xmlns:c16="http://schemas.microsoft.com/office/drawing/2014/chart" uri="{C3380CC4-5D6E-409C-BE32-E72D297353CC}">
              <c16:uniqueId val="{00000006-C0C5-6348-B45B-6121A65A7521}"/>
            </c:ext>
          </c:extLst>
        </c:ser>
        <c:dLbls>
          <c:showLegendKey val="0"/>
          <c:showVal val="0"/>
          <c:showCatName val="0"/>
          <c:showSerName val="0"/>
          <c:showPercent val="0"/>
          <c:showBubbleSize val="0"/>
        </c:dLbls>
        <c:gapWidth val="55"/>
        <c:overlap val="100"/>
        <c:axId val="88743088"/>
        <c:axId val="156709392"/>
      </c:barChart>
      <c:catAx>
        <c:axId val="8874308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ko-KR" altLang="en-US" sz="1200" b="1" i="0" u="none" strike="noStrike" kern="1200" baseline="0">
                <a:solidFill>
                  <a:schemeClr val="tx1"/>
                </a:solidFill>
                <a:latin typeface="+mn-lt"/>
                <a:ea typeface="+mn-ea"/>
                <a:cs typeface="+mn-cs"/>
              </a:defRPr>
            </a:pPr>
            <a:endParaRPr lang="en-US"/>
          </a:p>
        </c:txPr>
        <c:crossAx val="156709392"/>
        <c:crosses val="autoZero"/>
        <c:auto val="1"/>
        <c:lblAlgn val="ctr"/>
        <c:lblOffset val="100"/>
        <c:noMultiLvlLbl val="0"/>
      </c:catAx>
      <c:valAx>
        <c:axId val="156709392"/>
        <c:scaling>
          <c:orientation val="minMax"/>
        </c:scaling>
        <c:delete val="0"/>
        <c:axPos val="l"/>
        <c:majorGridlines>
          <c:spPr>
            <a:ln w="9525" cap="flat" cmpd="sng" algn="ctr">
              <a:solidFill>
                <a:schemeClr val="tx1">
                  <a:lumMod val="15000"/>
                  <a:lumOff val="85000"/>
                </a:schemeClr>
              </a:solidFill>
              <a:round/>
            </a:ln>
            <a:effectLst/>
          </c:spPr>
        </c:majorGridlines>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88743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Cambria" panose="02040503050406030204" pitchFamily="18" charset="0"/>
                <a:cs typeface="+mn-cs"/>
              </a:defRPr>
            </a:pPr>
            <a:r>
              <a:rPr lang="en-US" altLang="ko-KR" sz="1200" b="1">
                <a:solidFill>
                  <a:srgbClr val="C00000"/>
                </a:solidFill>
                <a:latin typeface="+mn-lt"/>
                <a:ea typeface="Cambria" panose="02040503050406030204" pitchFamily="18" charset="0"/>
              </a:rPr>
              <a:t>Curpol</a:t>
            </a:r>
            <a:endParaRPr lang="ko-KR" altLang="en-US" sz="1200" b="1">
              <a:solidFill>
                <a:srgbClr val="C00000"/>
              </a:solidFill>
              <a:latin typeface="+mn-lt"/>
            </a:endParaRPr>
          </a:p>
        </c:rich>
      </c:tx>
      <c:layout>
        <c:manualLayout>
          <c:xMode val="edge"/>
          <c:yMode val="edge"/>
          <c:x val="0.43580416666666666"/>
          <c:y val="1.7385897435897441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Cambria" panose="02040503050406030204" pitchFamily="18" charset="0"/>
              <a:cs typeface="+mn-cs"/>
            </a:defRPr>
          </a:pPr>
          <a:endParaRPr lang="en-US"/>
        </a:p>
      </c:txPr>
    </c:title>
    <c:autoTitleDeleted val="0"/>
    <c:plotArea>
      <c:layout/>
      <c:barChart>
        <c:barDir val="col"/>
        <c:grouping val="stacked"/>
        <c:varyColors val="0"/>
        <c:ser>
          <c:idx val="2"/>
          <c:order val="0"/>
          <c:tx>
            <c:strRef>
              <c:f>'그림 4 현정책지속 '!$A$6</c:f>
              <c:strCache>
                <c:ptCount val="1"/>
                <c:pt idx="0">
                  <c:v>Electricity</c:v>
                </c:pt>
              </c:strCache>
            </c:strRef>
          </c:tx>
          <c:spPr>
            <a:solidFill>
              <a:srgbClr val="0070C0"/>
            </a:solidFill>
            <a:ln w="12700">
              <a:solidFill>
                <a:sysClr val="windowText" lastClr="000000"/>
              </a:solidFill>
            </a:ln>
            <a:effectLst/>
          </c:spPr>
          <c:invertIfNegative val="0"/>
          <c:cat>
            <c:numRef>
              <c:f>'그림 4 현정책지속 '!$B$3:$K$3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'그림 4 현정책지속 '!$B$6:$K$6</c:f>
              <c:numCache>
                <c:formatCode>General</c:formatCode>
                <c:ptCount val="10"/>
                <c:pt idx="0">
                  <c:v>177.96199999999999</c:v>
                </c:pt>
                <c:pt idx="1">
                  <c:v>251.43799999999999</c:v>
                </c:pt>
                <c:pt idx="2">
                  <c:v>267.86</c:v>
                </c:pt>
                <c:pt idx="3">
                  <c:v>265.64699999999999</c:v>
                </c:pt>
                <c:pt idx="4">
                  <c:v>241.79448909018248</c:v>
                </c:pt>
                <c:pt idx="5">
                  <c:v>209.23527936389615</c:v>
                </c:pt>
                <c:pt idx="6">
                  <c:v>174.77564492008264</c:v>
                </c:pt>
                <c:pt idx="7">
                  <c:v>121.55701156479198</c:v>
                </c:pt>
                <c:pt idx="8">
                  <c:v>108.84793429479619</c:v>
                </c:pt>
                <c:pt idx="9">
                  <c:v>109.79606610325558</c:v>
                </c:pt>
              </c:numCache>
            </c:numRef>
          </c:val>
          <c:extLst>
            <c:ext xmlns:c16="http://schemas.microsoft.com/office/drawing/2014/chart" uri="{C3380CC4-5D6E-409C-BE32-E72D297353CC}">
              <c16:uniqueId val="{00000000-36EE-3241-A1C9-5E135F28A0DF}"/>
            </c:ext>
          </c:extLst>
        </c:ser>
        <c:ser>
          <c:idx val="0"/>
          <c:order val="1"/>
          <c:tx>
            <c:strRef>
              <c:f>'그림 4 현정책지속 '!$A$4</c:f>
              <c:strCache>
                <c:ptCount val="1"/>
                <c:pt idx="0">
                  <c:v>Industry</c:v>
                </c:pt>
              </c:strCache>
            </c:strRef>
          </c:tx>
          <c:spPr>
            <a:solidFill>
              <a:schemeClr val="accent2"/>
            </a:solidFill>
            <a:ln w="12700">
              <a:solidFill>
                <a:sysClr val="windowText" lastClr="000000"/>
              </a:solidFill>
            </a:ln>
            <a:effectLst/>
          </c:spPr>
          <c:invertIfNegative val="0"/>
          <c:cat>
            <c:numRef>
              <c:f>'그림 4 현정책지속 '!$B$3:$K$3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'그림 4 현정책지속 '!$B$4:$K$4</c:f>
              <c:numCache>
                <c:formatCode>General</c:formatCode>
                <c:ptCount val="10"/>
                <c:pt idx="0">
                  <c:v>202.309</c:v>
                </c:pt>
                <c:pt idx="1">
                  <c:v>223.99</c:v>
                </c:pt>
                <c:pt idx="2">
                  <c:v>282.22300000000001</c:v>
                </c:pt>
                <c:pt idx="3">
                  <c:v>293.52800000000002</c:v>
                </c:pt>
                <c:pt idx="4">
                  <c:v>311.61857597755937</c:v>
                </c:pt>
                <c:pt idx="5">
                  <c:v>317.32220392463188</c:v>
                </c:pt>
                <c:pt idx="6">
                  <c:v>318.84941222408423</c:v>
                </c:pt>
                <c:pt idx="7">
                  <c:v>321.76015763746341</c:v>
                </c:pt>
                <c:pt idx="8">
                  <c:v>321.22693034268224</c:v>
                </c:pt>
                <c:pt idx="9">
                  <c:v>309.41098267699704</c:v>
                </c:pt>
              </c:numCache>
            </c:numRef>
          </c:val>
          <c:extLst>
            <c:ext xmlns:c16="http://schemas.microsoft.com/office/drawing/2014/chart" uri="{C3380CC4-5D6E-409C-BE32-E72D297353CC}">
              <c16:uniqueId val="{00000001-36EE-3241-A1C9-5E135F28A0DF}"/>
            </c:ext>
          </c:extLst>
        </c:ser>
        <c:ser>
          <c:idx val="4"/>
          <c:order val="2"/>
          <c:tx>
            <c:strRef>
              <c:f>'그림 4 현정책지속 '!$A$8</c:f>
              <c:strCache>
                <c:ptCount val="1"/>
                <c:pt idx="0">
                  <c:v>Transportation </c:v>
                </c:pt>
              </c:strCache>
            </c:strRef>
          </c:tx>
          <c:spPr>
            <a:solidFill>
              <a:schemeClr val="bg2">
                <a:lumMod val="50000"/>
              </a:schemeClr>
            </a:solidFill>
            <a:ln w="12700">
              <a:solidFill>
                <a:sysClr val="windowText" lastClr="000000"/>
              </a:solidFill>
            </a:ln>
            <a:effectLst/>
          </c:spPr>
          <c:invertIfNegative val="0"/>
          <c:cat>
            <c:numRef>
              <c:f>'그림 4 현정책지속 '!$B$3:$K$3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'그림 4 현정책지속 '!$B$8:$K$8</c:f>
              <c:numCache>
                <c:formatCode>General</c:formatCode>
                <c:ptCount val="10"/>
                <c:pt idx="0">
                  <c:v>85.191000000000003</c:v>
                </c:pt>
                <c:pt idx="1">
                  <c:v>89.596999999999994</c:v>
                </c:pt>
                <c:pt idx="2">
                  <c:v>101.84399999999999</c:v>
                </c:pt>
                <c:pt idx="3">
                  <c:v>105.89400000000001</c:v>
                </c:pt>
                <c:pt idx="4">
                  <c:v>102.87105037718865</c:v>
                </c:pt>
                <c:pt idx="5">
                  <c:v>93.749422108426941</c:v>
                </c:pt>
                <c:pt idx="6">
                  <c:v>83.268405450353328</c:v>
                </c:pt>
                <c:pt idx="7">
                  <c:v>74.670089443984608</c:v>
                </c:pt>
                <c:pt idx="8">
                  <c:v>67.009325991665648</c:v>
                </c:pt>
                <c:pt idx="9">
                  <c:v>59.205985925472831</c:v>
                </c:pt>
              </c:numCache>
            </c:numRef>
          </c:val>
          <c:extLst>
            <c:ext xmlns:c16="http://schemas.microsoft.com/office/drawing/2014/chart" uri="{C3380CC4-5D6E-409C-BE32-E72D297353CC}">
              <c16:uniqueId val="{00000002-36EE-3241-A1C9-5E135F28A0DF}"/>
            </c:ext>
          </c:extLst>
        </c:ser>
        <c:ser>
          <c:idx val="1"/>
          <c:order val="3"/>
          <c:tx>
            <c:strRef>
              <c:f>'그림 4 현정책지속 '!$A$5</c:f>
              <c:strCache>
                <c:ptCount val="1"/>
                <c:pt idx="0">
                  <c:v>Building</c:v>
                </c:pt>
              </c:strCache>
            </c:strRef>
          </c:tx>
          <c:spPr>
            <a:solidFill>
              <a:schemeClr val="accent4"/>
            </a:solidFill>
            <a:ln w="12700">
              <a:solidFill>
                <a:sysClr val="windowText" lastClr="000000"/>
              </a:solidFill>
            </a:ln>
            <a:effectLst/>
          </c:spPr>
          <c:invertIfNegative val="0"/>
          <c:cat>
            <c:numRef>
              <c:f>'그림 4 현정책지속 '!$B$3:$K$3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'그림 4 현정책지속 '!$B$5:$K$5</c:f>
              <c:numCache>
                <c:formatCode>General</c:formatCode>
                <c:ptCount val="10"/>
                <c:pt idx="0">
                  <c:v>61.886000000000003</c:v>
                </c:pt>
                <c:pt idx="1">
                  <c:v>55.027999999999999</c:v>
                </c:pt>
                <c:pt idx="2">
                  <c:v>59.469000000000001</c:v>
                </c:pt>
                <c:pt idx="3">
                  <c:v>61.616999999999997</c:v>
                </c:pt>
                <c:pt idx="4">
                  <c:v>60.739449034392919</c:v>
                </c:pt>
                <c:pt idx="5">
                  <c:v>59.627299011086549</c:v>
                </c:pt>
                <c:pt idx="6">
                  <c:v>55.383690066427192</c:v>
                </c:pt>
                <c:pt idx="7">
                  <c:v>51.441419925021052</c:v>
                </c:pt>
                <c:pt idx="8">
                  <c:v>47.448636397904593</c:v>
                </c:pt>
                <c:pt idx="9">
                  <c:v>41.789359642897132</c:v>
                </c:pt>
              </c:numCache>
            </c:numRef>
          </c:val>
          <c:extLst>
            <c:ext xmlns:c16="http://schemas.microsoft.com/office/drawing/2014/chart" uri="{C3380CC4-5D6E-409C-BE32-E72D297353CC}">
              <c16:uniqueId val="{00000003-36EE-3241-A1C9-5E135F28A0DF}"/>
            </c:ext>
          </c:extLst>
        </c:ser>
        <c:ser>
          <c:idx val="6"/>
          <c:order val="4"/>
          <c:tx>
            <c:strRef>
              <c:f>'그림 4 현정책지속 '!$A$10</c:f>
              <c:strCache>
                <c:ptCount val="1"/>
                <c:pt idx="0">
                  <c:v>Agriculture</c:v>
                </c:pt>
              </c:strCache>
            </c:strRef>
          </c:tx>
          <c:spPr>
            <a:solidFill>
              <a:srgbClr val="002060"/>
            </a:solidFill>
            <a:ln w="12700">
              <a:solidFill>
                <a:sysClr val="windowText" lastClr="000000"/>
              </a:solidFill>
            </a:ln>
            <a:effectLst/>
          </c:spPr>
          <c:invertIfNegative val="0"/>
          <c:val>
            <c:numRef>
              <c:f>'그림 4 현정책지속 '!$B$10:$K$10</c:f>
              <c:numCache>
                <c:formatCode>General</c:formatCode>
                <c:ptCount val="10"/>
                <c:pt idx="0">
                  <c:v>21.896000000000001</c:v>
                </c:pt>
                <c:pt idx="1">
                  <c:v>21.943000000000001</c:v>
                </c:pt>
                <c:pt idx="2">
                  <c:v>23.035</c:v>
                </c:pt>
                <c:pt idx="3">
                  <c:v>23.079000000000001</c:v>
                </c:pt>
                <c:pt idx="4">
                  <c:v>22.596819835863627</c:v>
                </c:pt>
                <c:pt idx="5">
                  <c:v>22.122916394516221</c:v>
                </c:pt>
                <c:pt idx="6">
                  <c:v>21.414412737634802</c:v>
                </c:pt>
                <c:pt idx="7">
                  <c:v>21.130463241204872</c:v>
                </c:pt>
                <c:pt idx="8">
                  <c:v>20.603893486001837</c:v>
                </c:pt>
                <c:pt idx="9">
                  <c:v>19.804738208782457</c:v>
                </c:pt>
              </c:numCache>
            </c:numRef>
          </c:val>
          <c:extLst>
            <c:ext xmlns:c16="http://schemas.microsoft.com/office/drawing/2014/chart" uri="{C3380CC4-5D6E-409C-BE32-E72D297353CC}">
              <c16:uniqueId val="{00000004-36EE-3241-A1C9-5E135F28A0DF}"/>
            </c:ext>
          </c:extLst>
        </c:ser>
        <c:ser>
          <c:idx val="3"/>
          <c:order val="5"/>
          <c:tx>
            <c:strRef>
              <c:f>'그림 4 현정책지속 '!$A$7</c:f>
              <c:strCache>
                <c:ptCount val="1"/>
                <c:pt idx="0">
                  <c:v>DAC</c:v>
                </c:pt>
              </c:strCache>
            </c:strRef>
          </c:tx>
          <c:spPr>
            <a:solidFill>
              <a:srgbClr val="00B0F0"/>
            </a:solidFill>
            <a:ln>
              <a:solidFill>
                <a:srgbClr val="00B0F0"/>
              </a:solidFill>
            </a:ln>
            <a:effectLst/>
          </c:spPr>
          <c:invertIfNegative val="0"/>
          <c:cat>
            <c:numRef>
              <c:f>'그림 4 현정책지속 '!$B$3:$K$3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'그림 4 현정책지속 '!$B$7:$K$7</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5-36EE-3241-A1C9-5E135F28A0DF}"/>
            </c:ext>
          </c:extLst>
        </c:ser>
        <c:ser>
          <c:idx val="5"/>
          <c:order val="6"/>
          <c:tx>
            <c:strRef>
              <c:f>'그림 4 현정책지속 '!$A$9</c:f>
              <c:strCache>
                <c:ptCount val="1"/>
                <c:pt idx="0">
                  <c:v>LULUCF</c:v>
                </c:pt>
              </c:strCache>
            </c:strRef>
          </c:tx>
          <c:spPr>
            <a:solidFill>
              <a:srgbClr val="92D050"/>
            </a:solidFill>
            <a:ln w="12700">
              <a:solidFill>
                <a:sysClr val="windowText" lastClr="000000"/>
              </a:solidFill>
            </a:ln>
            <a:effectLst/>
          </c:spPr>
          <c:invertIfNegative val="0"/>
          <c:val>
            <c:numRef>
              <c:f>'그림 4 현정책지속 '!$B$9:$K$9</c:f>
              <c:numCache>
                <c:formatCode>0.00_);[Red]\(0.00\)</c:formatCode>
                <c:ptCount val="10"/>
                <c:pt idx="0">
                  <c:v>-47</c:v>
                </c:pt>
                <c:pt idx="1">
                  <c:v>-46</c:v>
                </c:pt>
                <c:pt idx="2">
                  <c:v>-45</c:v>
                </c:pt>
                <c:pt idx="3">
                  <c:v>-45</c:v>
                </c:pt>
                <c:pt idx="4">
                  <c:v>-44.875</c:v>
                </c:pt>
                <c:pt idx="5">
                  <c:v>-43.0625</c:v>
                </c:pt>
                <c:pt idx="6">
                  <c:v>-39.4375</c:v>
                </c:pt>
                <c:pt idx="7">
                  <c:v>-37.625</c:v>
                </c:pt>
                <c:pt idx="8">
                  <c:v>-35.8125</c:v>
                </c:pt>
                <c:pt idx="9">
                  <c:v>-34</c:v>
                </c:pt>
              </c:numCache>
            </c:numRef>
          </c:val>
          <c:extLst>
            <c:ext xmlns:c16="http://schemas.microsoft.com/office/drawing/2014/chart" uri="{C3380CC4-5D6E-409C-BE32-E72D297353CC}">
              <c16:uniqueId val="{00000006-36EE-3241-A1C9-5E135F28A0DF}"/>
            </c:ext>
          </c:extLst>
        </c:ser>
        <c:dLbls>
          <c:showLegendKey val="0"/>
          <c:showVal val="0"/>
          <c:showCatName val="0"/>
          <c:showSerName val="0"/>
          <c:showPercent val="0"/>
          <c:showBubbleSize val="0"/>
        </c:dLbls>
        <c:gapWidth val="55"/>
        <c:overlap val="100"/>
        <c:axId val="88743088"/>
        <c:axId val="156709392"/>
      </c:barChart>
      <c:catAx>
        <c:axId val="8874308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ko-KR" altLang="en-US" sz="1200" b="1" i="0" u="none" strike="noStrike" kern="1200" baseline="0">
                <a:solidFill>
                  <a:schemeClr val="tx1"/>
                </a:solidFill>
                <a:latin typeface="+mn-lt"/>
                <a:ea typeface="+mn-ea"/>
                <a:cs typeface="+mn-cs"/>
              </a:defRPr>
            </a:pPr>
            <a:endParaRPr lang="en-US"/>
          </a:p>
        </c:txPr>
        <c:crossAx val="156709392"/>
        <c:crosses val="autoZero"/>
        <c:auto val="1"/>
        <c:lblAlgn val="ctr"/>
        <c:lblOffset val="100"/>
        <c:noMultiLvlLbl val="0"/>
      </c:catAx>
      <c:valAx>
        <c:axId val="156709392"/>
        <c:scaling>
          <c:orientation val="minMax"/>
          <c:min val="-200"/>
        </c:scaling>
        <c:delete val="0"/>
        <c:axPos val="l"/>
        <c:majorGridlines>
          <c:spPr>
            <a:ln w="9525" cap="flat" cmpd="sng" algn="ctr">
              <a:solidFill>
                <a:schemeClr val="tx1">
                  <a:lumMod val="15000"/>
                  <a:lumOff val="85000"/>
                </a:schemeClr>
              </a:solidFill>
              <a:round/>
            </a:ln>
            <a:effectLst/>
          </c:spPr>
        </c:majorGridlines>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88743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rgbClr val="7030A0"/>
                </a:solidFill>
                <a:latin typeface="+mn-lt"/>
                <a:ea typeface="+mn-ea"/>
                <a:cs typeface="+mn-cs"/>
              </a:defRPr>
            </a:pPr>
            <a:r>
              <a:rPr lang="en-US" sz="1050" b="1" dirty="0">
                <a:solidFill>
                  <a:schemeClr val="bg1">
                    <a:lumMod val="50000"/>
                  </a:schemeClr>
                </a:solidFill>
              </a:rPr>
              <a:t>NZ2050_NoCCS</a:t>
            </a:r>
            <a:endParaRPr lang="ko-KR" sz="1050" b="1" dirty="0">
              <a:solidFill>
                <a:schemeClr val="bg1">
                  <a:lumMod val="50000"/>
                </a:schemeClr>
              </a:solidFill>
            </a:endParaRPr>
          </a:p>
        </c:rich>
      </c:tx>
      <c:layout>
        <c:manualLayout>
          <c:xMode val="edge"/>
          <c:yMode val="edge"/>
          <c:x val="0.32803174603174601"/>
          <c:y val="6.4572649572649573E-3"/>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rgbClr val="7030A0"/>
              </a:solidFill>
              <a:latin typeface="+mn-lt"/>
              <a:ea typeface="+mn-ea"/>
              <a:cs typeface="+mn-cs"/>
            </a:defRPr>
          </a:pPr>
          <a:endParaRPr lang="en-US"/>
        </a:p>
      </c:txPr>
    </c:title>
    <c:autoTitleDeleted val="0"/>
    <c:plotArea>
      <c:layout>
        <c:manualLayout>
          <c:layoutTarget val="inner"/>
          <c:xMode val="edge"/>
          <c:yMode val="edge"/>
          <c:x val="0.20340158730158731"/>
          <c:y val="7.9985470085470092E-2"/>
          <c:w val="0.75587777777777776"/>
          <c:h val="0.71432692307692303"/>
        </c:manualLayout>
      </c:layout>
      <c:barChart>
        <c:barDir val="col"/>
        <c:grouping val="stacked"/>
        <c:varyColors val="0"/>
        <c:ser>
          <c:idx val="2"/>
          <c:order val="0"/>
          <c:tx>
            <c:strRef>
              <c:f>NZ2050_NoCCS!$A$6</c:f>
              <c:strCache>
                <c:ptCount val="1"/>
                <c:pt idx="0">
                  <c:v>Electricity</c:v>
                </c:pt>
              </c:strCache>
            </c:strRef>
          </c:tx>
          <c:spPr>
            <a:solidFill>
              <a:srgbClr val="0070C0"/>
            </a:solidFill>
            <a:ln w="12700">
              <a:solidFill>
                <a:sysClr val="windowText" lastClr="000000"/>
              </a:solidFill>
            </a:ln>
            <a:effectLst/>
          </c:spPr>
          <c:invertIfNegative val="0"/>
          <c:cat>
            <c:numRef>
              <c:f>NZ2050_NoCCS!$B$3:$K$3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NZ2050_NoCCS!$B$6:$K$6</c:f>
              <c:numCache>
                <c:formatCode>General</c:formatCode>
                <c:ptCount val="10"/>
                <c:pt idx="0">
                  <c:v>177.96199999999999</c:v>
                </c:pt>
                <c:pt idx="1">
                  <c:v>251.43799999999999</c:v>
                </c:pt>
                <c:pt idx="2">
                  <c:v>267.86</c:v>
                </c:pt>
                <c:pt idx="3">
                  <c:v>265.64699999999999</c:v>
                </c:pt>
                <c:pt idx="4">
                  <c:v>243.14517086782362</c:v>
                </c:pt>
                <c:pt idx="5">
                  <c:v>165.40406032819448</c:v>
                </c:pt>
                <c:pt idx="6">
                  <c:v>107.768753598442</c:v>
                </c:pt>
                <c:pt idx="7">
                  <c:v>69.178749470122341</c:v>
                </c:pt>
                <c:pt idx="8">
                  <c:v>28.861019902315764</c:v>
                </c:pt>
                <c:pt idx="9">
                  <c:v>0</c:v>
                </c:pt>
              </c:numCache>
            </c:numRef>
          </c:val>
          <c:extLst>
            <c:ext xmlns:c16="http://schemas.microsoft.com/office/drawing/2014/chart" uri="{C3380CC4-5D6E-409C-BE32-E72D297353CC}">
              <c16:uniqueId val="{00000000-C80F-4829-83AF-C90FBD3B4884}"/>
            </c:ext>
          </c:extLst>
        </c:ser>
        <c:ser>
          <c:idx val="0"/>
          <c:order val="1"/>
          <c:tx>
            <c:strRef>
              <c:f>NZ2050_NoCCS!$A$4</c:f>
              <c:strCache>
                <c:ptCount val="1"/>
                <c:pt idx="0">
                  <c:v>Industry</c:v>
                </c:pt>
              </c:strCache>
            </c:strRef>
          </c:tx>
          <c:spPr>
            <a:solidFill>
              <a:schemeClr val="accent2"/>
            </a:solidFill>
            <a:ln w="12700">
              <a:solidFill>
                <a:sysClr val="windowText" lastClr="000000"/>
              </a:solidFill>
            </a:ln>
            <a:effectLst/>
          </c:spPr>
          <c:invertIfNegative val="0"/>
          <c:cat>
            <c:numRef>
              <c:f>NZ2050_NoCCS!$B$3:$K$3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NZ2050_NoCCS!$B$4:$K$4</c:f>
              <c:numCache>
                <c:formatCode>General</c:formatCode>
                <c:ptCount val="10"/>
                <c:pt idx="0">
                  <c:v>202.309</c:v>
                </c:pt>
                <c:pt idx="1">
                  <c:v>223.99</c:v>
                </c:pt>
                <c:pt idx="2">
                  <c:v>282.22300000000001</c:v>
                </c:pt>
                <c:pt idx="3">
                  <c:v>293.52800000000002</c:v>
                </c:pt>
                <c:pt idx="4">
                  <c:v>234.74834638785944</c:v>
                </c:pt>
                <c:pt idx="5">
                  <c:v>207.82970220422948</c:v>
                </c:pt>
                <c:pt idx="6">
                  <c:v>173.8969356770607</c:v>
                </c:pt>
                <c:pt idx="7">
                  <c:v>127.10482361531163</c:v>
                </c:pt>
                <c:pt idx="8">
                  <c:v>74.757222299788552</c:v>
                </c:pt>
                <c:pt idx="9">
                  <c:v>4.5741015841078223</c:v>
                </c:pt>
              </c:numCache>
            </c:numRef>
          </c:val>
          <c:extLst>
            <c:ext xmlns:c16="http://schemas.microsoft.com/office/drawing/2014/chart" uri="{C3380CC4-5D6E-409C-BE32-E72D297353CC}">
              <c16:uniqueId val="{00000001-C80F-4829-83AF-C90FBD3B4884}"/>
            </c:ext>
          </c:extLst>
        </c:ser>
        <c:ser>
          <c:idx val="4"/>
          <c:order val="2"/>
          <c:tx>
            <c:strRef>
              <c:f>NZ2050_NoCCS!$A$8</c:f>
              <c:strCache>
                <c:ptCount val="1"/>
                <c:pt idx="0">
                  <c:v>Transportation </c:v>
                </c:pt>
              </c:strCache>
            </c:strRef>
          </c:tx>
          <c:spPr>
            <a:solidFill>
              <a:schemeClr val="bg2">
                <a:lumMod val="50000"/>
              </a:schemeClr>
            </a:solidFill>
            <a:ln w="12700">
              <a:solidFill>
                <a:sysClr val="windowText" lastClr="000000"/>
              </a:solidFill>
            </a:ln>
            <a:effectLst/>
          </c:spPr>
          <c:invertIfNegative val="0"/>
          <c:cat>
            <c:numRef>
              <c:f>NZ2050_NoCCS!$B$3:$K$3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NZ2050_NoCCS!$B$8:$K$8</c:f>
              <c:numCache>
                <c:formatCode>General</c:formatCode>
                <c:ptCount val="10"/>
                <c:pt idx="0">
                  <c:v>85.191000000000003</c:v>
                </c:pt>
                <c:pt idx="1">
                  <c:v>89.596999999999994</c:v>
                </c:pt>
                <c:pt idx="2">
                  <c:v>101.84399999999999</c:v>
                </c:pt>
                <c:pt idx="3">
                  <c:v>105.89400000000001</c:v>
                </c:pt>
                <c:pt idx="4">
                  <c:v>95.838696212414263</c:v>
                </c:pt>
                <c:pt idx="5">
                  <c:v>80.607755198869455</c:v>
                </c:pt>
                <c:pt idx="6">
                  <c:v>63.043614373151343</c:v>
                </c:pt>
                <c:pt idx="7">
                  <c:v>47.586721548972527</c:v>
                </c:pt>
                <c:pt idx="8">
                  <c:v>32.563794882582975</c:v>
                </c:pt>
                <c:pt idx="9">
                  <c:v>7.2450000000000001</c:v>
                </c:pt>
              </c:numCache>
            </c:numRef>
          </c:val>
          <c:extLst>
            <c:ext xmlns:c16="http://schemas.microsoft.com/office/drawing/2014/chart" uri="{C3380CC4-5D6E-409C-BE32-E72D297353CC}">
              <c16:uniqueId val="{00000002-C80F-4829-83AF-C90FBD3B4884}"/>
            </c:ext>
          </c:extLst>
        </c:ser>
        <c:ser>
          <c:idx val="1"/>
          <c:order val="3"/>
          <c:tx>
            <c:strRef>
              <c:f>NZ2050_NoCCS!$A$5</c:f>
              <c:strCache>
                <c:ptCount val="1"/>
                <c:pt idx="0">
                  <c:v>Building</c:v>
                </c:pt>
              </c:strCache>
            </c:strRef>
          </c:tx>
          <c:spPr>
            <a:solidFill>
              <a:schemeClr val="accent4"/>
            </a:solidFill>
            <a:ln w="12700">
              <a:solidFill>
                <a:sysClr val="windowText" lastClr="000000"/>
              </a:solidFill>
            </a:ln>
            <a:effectLst/>
          </c:spPr>
          <c:invertIfNegative val="0"/>
          <c:cat>
            <c:numRef>
              <c:f>NZ2050_NoCCS!$B$3:$K$3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NZ2050_NoCCS!$B$5:$K$5</c:f>
              <c:numCache>
                <c:formatCode>General</c:formatCode>
                <c:ptCount val="10"/>
                <c:pt idx="0">
                  <c:v>61.886000000000003</c:v>
                </c:pt>
                <c:pt idx="1">
                  <c:v>55.027999999999999</c:v>
                </c:pt>
                <c:pt idx="2">
                  <c:v>59.469000000000001</c:v>
                </c:pt>
                <c:pt idx="3">
                  <c:v>61.616999999999997</c:v>
                </c:pt>
                <c:pt idx="4">
                  <c:v>56.187641356361702</c:v>
                </c:pt>
                <c:pt idx="5">
                  <c:v>51.827468362569334</c:v>
                </c:pt>
                <c:pt idx="6">
                  <c:v>42.908282433385452</c:v>
                </c:pt>
                <c:pt idx="7">
                  <c:v>31.610723992611497</c:v>
                </c:pt>
                <c:pt idx="8">
                  <c:v>20.624124740359687</c:v>
                </c:pt>
                <c:pt idx="9">
                  <c:v>8.25</c:v>
                </c:pt>
              </c:numCache>
            </c:numRef>
          </c:val>
          <c:extLst>
            <c:ext xmlns:c16="http://schemas.microsoft.com/office/drawing/2014/chart" uri="{C3380CC4-5D6E-409C-BE32-E72D297353CC}">
              <c16:uniqueId val="{00000003-C80F-4829-83AF-C90FBD3B4884}"/>
            </c:ext>
          </c:extLst>
        </c:ser>
        <c:ser>
          <c:idx val="6"/>
          <c:order val="4"/>
          <c:tx>
            <c:strRef>
              <c:f>NZ2050_NoCCS!$A$10</c:f>
              <c:strCache>
                <c:ptCount val="1"/>
                <c:pt idx="0">
                  <c:v>Agriculture</c:v>
                </c:pt>
              </c:strCache>
            </c:strRef>
          </c:tx>
          <c:spPr>
            <a:solidFill>
              <a:srgbClr val="002060"/>
            </a:solidFill>
            <a:ln w="12700">
              <a:solidFill>
                <a:sysClr val="windowText" lastClr="000000"/>
              </a:solidFill>
            </a:ln>
            <a:effectLst/>
          </c:spPr>
          <c:invertIfNegative val="0"/>
          <c:val>
            <c:numRef>
              <c:f>NZ2050_NoCCS!$B$10:$K$10</c:f>
              <c:numCache>
                <c:formatCode>General</c:formatCode>
                <c:ptCount val="10"/>
                <c:pt idx="0">
                  <c:v>21.896000000000001</c:v>
                </c:pt>
                <c:pt idx="1">
                  <c:v>21.943000000000001</c:v>
                </c:pt>
                <c:pt idx="2">
                  <c:v>23.035</c:v>
                </c:pt>
                <c:pt idx="3">
                  <c:v>23.079000000000001</c:v>
                </c:pt>
                <c:pt idx="4">
                  <c:v>18.898227941593948</c:v>
                </c:pt>
                <c:pt idx="5">
                  <c:v>17.862222810757846</c:v>
                </c:pt>
                <c:pt idx="6">
                  <c:v>16.71843934852507</c:v>
                </c:pt>
                <c:pt idx="7">
                  <c:v>16.188511063066372</c:v>
                </c:pt>
                <c:pt idx="8">
                  <c:v>15.354667030431978</c:v>
                </c:pt>
                <c:pt idx="9">
                  <c:v>14.714102922869241</c:v>
                </c:pt>
              </c:numCache>
            </c:numRef>
          </c:val>
          <c:extLst>
            <c:ext xmlns:c16="http://schemas.microsoft.com/office/drawing/2014/chart" uri="{C3380CC4-5D6E-409C-BE32-E72D297353CC}">
              <c16:uniqueId val="{00000004-C80F-4829-83AF-C90FBD3B4884}"/>
            </c:ext>
          </c:extLst>
        </c:ser>
        <c:ser>
          <c:idx val="3"/>
          <c:order val="5"/>
          <c:tx>
            <c:strRef>
              <c:f>NZ2050_NoCCS!$A$7</c:f>
              <c:strCache>
                <c:ptCount val="1"/>
                <c:pt idx="0">
                  <c:v>DAC</c:v>
                </c:pt>
              </c:strCache>
            </c:strRef>
          </c:tx>
          <c:spPr>
            <a:solidFill>
              <a:srgbClr val="00B0F0"/>
            </a:solidFill>
            <a:ln>
              <a:solidFill>
                <a:srgbClr val="00B0F0"/>
              </a:solidFill>
            </a:ln>
            <a:effectLst/>
          </c:spPr>
          <c:invertIfNegative val="0"/>
          <c:cat>
            <c:numRef>
              <c:f>NZ2050_NoCCS!$B$3:$K$3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NZ2050_NoCCS!$B$7:$K$7</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5-C80F-4829-83AF-C90FBD3B4884}"/>
            </c:ext>
          </c:extLst>
        </c:ser>
        <c:ser>
          <c:idx val="5"/>
          <c:order val="6"/>
          <c:tx>
            <c:strRef>
              <c:f>NZ2050_NoCCS!$A$9</c:f>
              <c:strCache>
                <c:ptCount val="1"/>
                <c:pt idx="0">
                  <c:v>LULUCF</c:v>
                </c:pt>
              </c:strCache>
            </c:strRef>
          </c:tx>
          <c:spPr>
            <a:solidFill>
              <a:srgbClr val="92D050"/>
            </a:solidFill>
            <a:ln w="12700">
              <a:solidFill>
                <a:sysClr val="windowText" lastClr="000000"/>
              </a:solidFill>
            </a:ln>
            <a:effectLst/>
          </c:spPr>
          <c:invertIfNegative val="0"/>
          <c:val>
            <c:numRef>
              <c:f>NZ2050_NoCCS!$B$9:$K$9</c:f>
              <c:numCache>
                <c:formatCode>0.00_);[Red]\(0.00\)</c:formatCode>
                <c:ptCount val="10"/>
                <c:pt idx="0">
                  <c:v>-47</c:v>
                </c:pt>
                <c:pt idx="1">
                  <c:v>-46</c:v>
                </c:pt>
                <c:pt idx="2">
                  <c:v>-45</c:v>
                </c:pt>
                <c:pt idx="3">
                  <c:v>-45</c:v>
                </c:pt>
                <c:pt idx="4">
                  <c:v>-44.875</c:v>
                </c:pt>
                <c:pt idx="5">
                  <c:v>-43.0625</c:v>
                </c:pt>
                <c:pt idx="6">
                  <c:v>-39.4375</c:v>
                </c:pt>
                <c:pt idx="7">
                  <c:v>-37.625</c:v>
                </c:pt>
                <c:pt idx="8">
                  <c:v>-35.8125</c:v>
                </c:pt>
                <c:pt idx="9">
                  <c:v>-34</c:v>
                </c:pt>
              </c:numCache>
            </c:numRef>
          </c:val>
          <c:extLst>
            <c:ext xmlns:c16="http://schemas.microsoft.com/office/drawing/2014/chart" uri="{C3380CC4-5D6E-409C-BE32-E72D297353CC}">
              <c16:uniqueId val="{00000006-C80F-4829-83AF-C90FBD3B4884}"/>
            </c:ext>
          </c:extLst>
        </c:ser>
        <c:dLbls>
          <c:showLegendKey val="0"/>
          <c:showVal val="0"/>
          <c:showCatName val="0"/>
          <c:showSerName val="0"/>
          <c:showPercent val="0"/>
          <c:showBubbleSize val="0"/>
        </c:dLbls>
        <c:gapWidth val="55"/>
        <c:overlap val="100"/>
        <c:axId val="88743088"/>
        <c:axId val="156709392"/>
      </c:barChart>
      <c:catAx>
        <c:axId val="8874308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1" i="0" u="none" strike="noStrike" kern="1200" baseline="0">
                <a:solidFill>
                  <a:schemeClr val="tx1"/>
                </a:solidFill>
                <a:latin typeface="+mn-lt"/>
                <a:ea typeface="+mn-ea"/>
                <a:cs typeface="+mn-cs"/>
              </a:defRPr>
            </a:pPr>
            <a:endParaRPr lang="en-US"/>
          </a:p>
        </c:txPr>
        <c:crossAx val="156709392"/>
        <c:crosses val="autoZero"/>
        <c:auto val="1"/>
        <c:lblAlgn val="ctr"/>
        <c:lblOffset val="100"/>
        <c:noMultiLvlLbl val="0"/>
      </c:catAx>
      <c:valAx>
        <c:axId val="156709392"/>
        <c:scaling>
          <c:orientation val="minMax"/>
          <c:min val="-200"/>
        </c:scaling>
        <c:delete val="0"/>
        <c:axPos val="l"/>
        <c:majorGridlines>
          <c:spPr>
            <a:ln w="9525" cap="flat" cmpd="sng" algn="ctr">
              <a:solidFill>
                <a:schemeClr val="tx1">
                  <a:lumMod val="15000"/>
                  <a:lumOff val="85000"/>
                </a:schemeClr>
              </a:solidFill>
              <a:round/>
            </a:ln>
            <a:effectLst/>
          </c:spPr>
        </c:majorGridlines>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88743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rgbClr val="C00000"/>
                </a:solidFill>
                <a:latin typeface="+mn-lt"/>
                <a:ea typeface="+mn-ea"/>
                <a:cs typeface="+mn-cs"/>
              </a:defRPr>
            </a:pPr>
            <a:r>
              <a:rPr lang="en-US" sz="1200" b="1">
                <a:solidFill>
                  <a:srgbClr val="C00000"/>
                </a:solidFill>
              </a:rPr>
              <a:t>CurPol</a:t>
            </a:r>
          </a:p>
        </c:rich>
      </c:tx>
      <c:overlay val="0"/>
      <c:spPr>
        <a:noFill/>
        <a:ln>
          <a:noFill/>
        </a:ln>
        <a:effectLst/>
      </c:spPr>
      <c:txPr>
        <a:bodyPr rot="0" spcFirstLastPara="1" vertOverflow="ellipsis" vert="horz" wrap="square" anchor="ctr" anchorCtr="1"/>
        <a:lstStyle/>
        <a:p>
          <a:pPr>
            <a:defRPr sz="1200" b="1" i="0" u="none" strike="noStrike" kern="1200" spc="0" baseline="0">
              <a:solidFill>
                <a:srgbClr val="C00000"/>
              </a:solidFill>
              <a:latin typeface="+mn-lt"/>
              <a:ea typeface="+mn-ea"/>
              <a:cs typeface="+mn-cs"/>
            </a:defRPr>
          </a:pPr>
          <a:endParaRPr lang="en-US"/>
        </a:p>
      </c:txPr>
    </c:title>
    <c:autoTitleDeleted val="0"/>
    <c:plotArea>
      <c:layout/>
      <c:barChart>
        <c:barDir val="col"/>
        <c:grouping val="stacked"/>
        <c:varyColors val="0"/>
        <c:ser>
          <c:idx val="0"/>
          <c:order val="0"/>
          <c:tx>
            <c:strRef>
              <c:f>'ELEC GEN BY TECH_CURPOL (TWH)'!$B$27</c:f>
              <c:strCache>
                <c:ptCount val="1"/>
                <c:pt idx="0">
                  <c:v>Oil</c:v>
                </c:pt>
              </c:strCache>
            </c:strRef>
          </c:tx>
          <c:spPr>
            <a:solidFill>
              <a:srgbClr val="FF0000"/>
            </a:solidFill>
            <a:ln>
              <a:solidFill>
                <a:srgbClr val="FF0000"/>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(TWH)'!$C$27:$L$27</c:f>
              <c:numCache>
                <c:formatCode>0.000_);[Red]\(0.000\)</c:formatCode>
                <c:ptCount val="10"/>
                <c:pt idx="0">
                  <c:v>21.041583333333502</c:v>
                </c:pt>
                <c:pt idx="1">
                  <c:v>14.962972222222342</c:v>
                </c:pt>
                <c:pt idx="2">
                  <c:v>12.848083333333435</c:v>
                </c:pt>
                <c:pt idx="3">
                  <c:v>11.25850000000009</c:v>
                </c:pt>
                <c:pt idx="4">
                  <c:v>10.185416666666747</c:v>
                </c:pt>
                <c:pt idx="5">
                  <c:v>8.6418333333334019</c:v>
                </c:pt>
                <c:pt idx="6">
                  <c:v>7.0811388888889457</c:v>
                </c:pt>
                <c:pt idx="7">
                  <c:v>5.6041944444444898</c:v>
                </c:pt>
                <c:pt idx="8">
                  <c:v>4.129500000000033</c:v>
                </c:pt>
                <c:pt idx="9">
                  <c:v>2.7263694444444662</c:v>
                </c:pt>
              </c:numCache>
            </c:numRef>
          </c:val>
          <c:extLst>
            <c:ext xmlns:c16="http://schemas.microsoft.com/office/drawing/2014/chart" uri="{C3380CC4-5D6E-409C-BE32-E72D297353CC}">
              <c16:uniqueId val="{00000000-A885-4B10-B1AD-DF136A4687AB}"/>
            </c:ext>
          </c:extLst>
        </c:ser>
        <c:ser>
          <c:idx val="1"/>
          <c:order val="1"/>
          <c:tx>
            <c:strRef>
              <c:f>'ELEC GEN BY TECH_CURPOL (TWH)'!$B$28</c:f>
              <c:strCache>
                <c:ptCount val="1"/>
                <c:pt idx="0">
                  <c:v>Gas</c:v>
                </c:pt>
              </c:strCache>
            </c:strRef>
          </c:tx>
          <c:spPr>
            <a:solidFill>
              <a:srgbClr val="0070C0"/>
            </a:solidFill>
            <a:ln>
              <a:solidFill>
                <a:srgbClr val="0070C0"/>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(TWH)'!$C$28:$L$28</c:f>
              <c:numCache>
                <c:formatCode>0.000_);[Red]\(0.000\)</c:formatCode>
                <c:ptCount val="10"/>
                <c:pt idx="0">
                  <c:v>59.184666666667134</c:v>
                </c:pt>
                <c:pt idx="1">
                  <c:v>101.52083333333414</c:v>
                </c:pt>
                <c:pt idx="2">
                  <c:v>116.49805555555649</c:v>
                </c:pt>
                <c:pt idx="3">
                  <c:v>149.2363611111123</c:v>
                </c:pt>
                <c:pt idx="4">
                  <c:v>185.08297222222367</c:v>
                </c:pt>
                <c:pt idx="5">
                  <c:v>211.97791666666839</c:v>
                </c:pt>
                <c:pt idx="6">
                  <c:v>237.17458333333522</c:v>
                </c:pt>
                <c:pt idx="7">
                  <c:v>248.05452777777975</c:v>
                </c:pt>
                <c:pt idx="8">
                  <c:v>235.48088888889077</c:v>
                </c:pt>
                <c:pt idx="9">
                  <c:v>222.11666666666844</c:v>
                </c:pt>
              </c:numCache>
            </c:numRef>
          </c:val>
          <c:extLst>
            <c:ext xmlns:c16="http://schemas.microsoft.com/office/drawing/2014/chart" uri="{C3380CC4-5D6E-409C-BE32-E72D297353CC}">
              <c16:uniqueId val="{00000001-A885-4B10-B1AD-DF136A4687AB}"/>
            </c:ext>
          </c:extLst>
        </c:ser>
        <c:ser>
          <c:idx val="2"/>
          <c:order val="2"/>
          <c:tx>
            <c:strRef>
              <c:f>'ELEC GEN BY TECH_CURPOL (TWH)'!$B$29</c:f>
              <c:strCache>
                <c:ptCount val="1"/>
                <c:pt idx="0">
                  <c:v>Gas CCS</c:v>
                </c:pt>
              </c:strCache>
            </c:strRef>
          </c:tx>
          <c:spPr>
            <a:pattFill prst="wdUpDiag">
              <a:fgClr>
                <a:schemeClr val="accent5">
                  <a:lumMod val="60000"/>
                  <a:lumOff val="40000"/>
                </a:schemeClr>
              </a:fgClr>
              <a:bgClr>
                <a:schemeClr val="bg1"/>
              </a:bgClr>
            </a:pattFill>
            <a:ln>
              <a:solidFill>
                <a:schemeClr val="accent5">
                  <a:lumMod val="60000"/>
                  <a:lumOff val="40000"/>
                </a:schemeClr>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(TWH)'!$C$29:$L$29</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2-A885-4B10-B1AD-DF136A4687AB}"/>
            </c:ext>
          </c:extLst>
        </c:ser>
        <c:ser>
          <c:idx val="3"/>
          <c:order val="3"/>
          <c:tx>
            <c:strRef>
              <c:f>'ELEC GEN BY TECH_CURPOL (TWH)'!$B$30</c:f>
              <c:strCache>
                <c:ptCount val="1"/>
                <c:pt idx="0">
                  <c:v>CHP</c:v>
                </c:pt>
              </c:strCache>
            </c:strRef>
          </c:tx>
          <c:spPr>
            <a:solidFill>
              <a:schemeClr val="tx1">
                <a:lumMod val="50000"/>
                <a:lumOff val="50000"/>
              </a:schemeClr>
            </a:solidFill>
            <a:ln>
              <a:solidFill>
                <a:schemeClr val="tx1">
                  <a:lumMod val="50000"/>
                  <a:lumOff val="50000"/>
                </a:schemeClr>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(TWH)'!$C$30:$L$30</c:f>
              <c:numCache>
                <c:formatCode>0.000_);[Red]\(0.000\)</c:formatCode>
                <c:ptCount val="10"/>
                <c:pt idx="0">
                  <c:v>22.879839722222403</c:v>
                </c:pt>
                <c:pt idx="1">
                  <c:v>25.181435000000203</c:v>
                </c:pt>
                <c:pt idx="2">
                  <c:v>8.1461533333333982</c:v>
                </c:pt>
                <c:pt idx="3">
                  <c:v>5.9266272222222689</c:v>
                </c:pt>
                <c:pt idx="4">
                  <c:v>7.6012233333333947</c:v>
                </c:pt>
                <c:pt idx="5">
                  <c:v>7.9170047222222859</c:v>
                </c:pt>
                <c:pt idx="6">
                  <c:v>8.2130388888889545</c:v>
                </c:pt>
                <c:pt idx="7">
                  <c:v>8.7036277777778484</c:v>
                </c:pt>
                <c:pt idx="8">
                  <c:v>8.9199277777778487</c:v>
                </c:pt>
                <c:pt idx="9">
                  <c:v>8.3833750000000666</c:v>
                </c:pt>
              </c:numCache>
            </c:numRef>
          </c:val>
          <c:extLst>
            <c:ext xmlns:c16="http://schemas.microsoft.com/office/drawing/2014/chart" uri="{C3380CC4-5D6E-409C-BE32-E72D297353CC}">
              <c16:uniqueId val="{00000003-A885-4B10-B1AD-DF136A4687AB}"/>
            </c:ext>
          </c:extLst>
        </c:ser>
        <c:ser>
          <c:idx val="4"/>
          <c:order val="4"/>
          <c:tx>
            <c:strRef>
              <c:f>'ELEC GEN BY TECH_CURPOL (TWH)'!$B$31</c:f>
              <c:strCache>
                <c:ptCount val="1"/>
                <c:pt idx="0">
                  <c:v>Coal </c:v>
                </c:pt>
              </c:strCache>
            </c:strRef>
          </c:tx>
          <c:spPr>
            <a:solidFill>
              <a:schemeClr val="tx1"/>
            </a:solidFill>
            <a:ln>
              <a:solidFill>
                <a:schemeClr val="tx1"/>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(TWH)'!$C$31:$L$31</c:f>
              <c:numCache>
                <c:formatCode>0.000_);[Red]\(0.000\)</c:formatCode>
                <c:ptCount val="10"/>
                <c:pt idx="0">
                  <c:v>134.0758333333344</c:v>
                </c:pt>
                <c:pt idx="1">
                  <c:v>200.49055555555717</c:v>
                </c:pt>
                <c:pt idx="2">
                  <c:v>210.26805555555723</c:v>
                </c:pt>
                <c:pt idx="3">
                  <c:v>195.72250000000156</c:v>
                </c:pt>
                <c:pt idx="4">
                  <c:v>162.16583333333463</c:v>
                </c:pt>
                <c:pt idx="5">
                  <c:v>119.93777777777873</c:v>
                </c:pt>
                <c:pt idx="6">
                  <c:v>77.632222222222836</c:v>
                </c:pt>
                <c:pt idx="7">
                  <c:v>15.493083333333457</c:v>
                </c:pt>
                <c:pt idx="8">
                  <c:v>4.2490277777778118</c:v>
                </c:pt>
                <c:pt idx="9">
                  <c:v>0</c:v>
                </c:pt>
              </c:numCache>
            </c:numRef>
          </c:val>
          <c:extLst>
            <c:ext xmlns:c16="http://schemas.microsoft.com/office/drawing/2014/chart" uri="{C3380CC4-5D6E-409C-BE32-E72D297353CC}">
              <c16:uniqueId val="{00000004-A885-4B10-B1AD-DF136A4687AB}"/>
            </c:ext>
          </c:extLst>
        </c:ser>
        <c:ser>
          <c:idx val="5"/>
          <c:order val="5"/>
          <c:tx>
            <c:strRef>
              <c:f>'ELEC GEN BY TECH_CURPOL (TWH)'!$B$32</c:f>
              <c:strCache>
                <c:ptCount val="1"/>
                <c:pt idx="0">
                  <c:v>Coal CCS</c:v>
                </c:pt>
              </c:strCache>
            </c:strRef>
          </c:tx>
          <c:spPr>
            <a:pattFill prst="wdUpDiag">
              <a:fgClr>
                <a:schemeClr val="bg2"/>
              </a:fgClr>
              <a:bgClr>
                <a:schemeClr val="bg1"/>
              </a:bgClr>
            </a:pattFill>
            <a:ln>
              <a:solidFill>
                <a:schemeClr val="bg2"/>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(TWH)'!$C$32:$L$32</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5-A885-4B10-B1AD-DF136A4687AB}"/>
            </c:ext>
          </c:extLst>
        </c:ser>
        <c:ser>
          <c:idx val="6"/>
          <c:order val="6"/>
          <c:tx>
            <c:strRef>
              <c:f>'ELEC GEN BY TECH_CURPOL (TWH)'!$B$33</c:f>
              <c:strCache>
                <c:ptCount val="1"/>
                <c:pt idx="0">
                  <c:v>Nuclear</c:v>
                </c:pt>
              </c:strCache>
            </c:strRef>
          </c:tx>
          <c:spPr>
            <a:solidFill>
              <a:schemeClr val="accent2"/>
            </a:solidFill>
            <a:ln>
              <a:solidFill>
                <a:schemeClr val="accent2"/>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(TWH)'!$C$33:$L$33</c:f>
              <c:numCache>
                <c:formatCode>0.000_);[Red]\(0.000\)</c:formatCode>
                <c:ptCount val="10"/>
                <c:pt idx="0">
                  <c:v>146.78305555555673</c:v>
                </c:pt>
                <c:pt idx="1">
                  <c:v>148.59583333333453</c:v>
                </c:pt>
                <c:pt idx="2">
                  <c:v>163.20122222222349</c:v>
                </c:pt>
                <c:pt idx="3">
                  <c:v>158.86555555555682</c:v>
                </c:pt>
                <c:pt idx="4">
                  <c:v>149.47111111111229</c:v>
                </c:pt>
                <c:pt idx="5">
                  <c:v>136.61527777777886</c:v>
                </c:pt>
                <c:pt idx="6">
                  <c:v>120.47777777777874</c:v>
                </c:pt>
                <c:pt idx="7">
                  <c:v>102.28083333333413</c:v>
                </c:pt>
                <c:pt idx="8">
                  <c:v>84.083888888889561</c:v>
                </c:pt>
                <c:pt idx="9">
                  <c:v>67.946666666667198</c:v>
                </c:pt>
              </c:numCache>
            </c:numRef>
          </c:val>
          <c:extLst>
            <c:ext xmlns:c16="http://schemas.microsoft.com/office/drawing/2014/chart" uri="{C3380CC4-5D6E-409C-BE32-E72D297353CC}">
              <c16:uniqueId val="{00000006-A885-4B10-B1AD-DF136A4687AB}"/>
            </c:ext>
          </c:extLst>
        </c:ser>
        <c:ser>
          <c:idx val="7"/>
          <c:order val="7"/>
          <c:tx>
            <c:strRef>
              <c:f>'ELEC GEN BY TECH_CURPOL (TWH)'!$B$34</c:f>
              <c:strCache>
                <c:ptCount val="1"/>
                <c:pt idx="0">
                  <c:v>Biomass</c:v>
                </c:pt>
              </c:strCache>
            </c:strRef>
          </c:tx>
          <c:spPr>
            <a:solidFill>
              <a:srgbClr val="00B050"/>
            </a:solidFill>
            <a:ln>
              <a:solidFill>
                <a:srgbClr val="00B050"/>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(TWH)'!$C$34:$L$34</c:f>
              <c:numCache>
                <c:formatCode>0.000_);[Red]\(0.000\)</c:formatCode>
                <c:ptCount val="10"/>
                <c:pt idx="0">
                  <c:v>4.500138888888925E-2</c:v>
                </c:pt>
                <c:pt idx="1">
                  <c:v>0.34600000000000275</c:v>
                </c:pt>
                <c:pt idx="2">
                  <c:v>3.1299722222222472</c:v>
                </c:pt>
                <c:pt idx="3">
                  <c:v>8.1053888888889531</c:v>
                </c:pt>
                <c:pt idx="4">
                  <c:v>10.445166666666751</c:v>
                </c:pt>
                <c:pt idx="5">
                  <c:v>12.766722222222326</c:v>
                </c:pt>
                <c:pt idx="6">
                  <c:v>14.0981111111112</c:v>
                </c:pt>
                <c:pt idx="7">
                  <c:v>22.3199722222224</c:v>
                </c:pt>
                <c:pt idx="8">
                  <c:v>28.251027777778006</c:v>
                </c:pt>
                <c:pt idx="9">
                  <c:v>40.438805555555874</c:v>
                </c:pt>
              </c:numCache>
            </c:numRef>
          </c:val>
          <c:extLst>
            <c:ext xmlns:c16="http://schemas.microsoft.com/office/drawing/2014/chart" uri="{C3380CC4-5D6E-409C-BE32-E72D297353CC}">
              <c16:uniqueId val="{00000007-A885-4B10-B1AD-DF136A4687AB}"/>
            </c:ext>
          </c:extLst>
        </c:ser>
        <c:ser>
          <c:idx val="8"/>
          <c:order val="8"/>
          <c:tx>
            <c:strRef>
              <c:f>'ELEC GEN BY TECH_CURPOL (TWH)'!$B$35</c:f>
              <c:strCache>
                <c:ptCount val="1"/>
                <c:pt idx="0">
                  <c:v>Biomass CCS</c:v>
                </c:pt>
              </c:strCache>
            </c:strRef>
          </c:tx>
          <c:spPr>
            <a:pattFill prst="wdUpDiag">
              <a:fgClr>
                <a:srgbClr val="92D050"/>
              </a:fgClr>
              <a:bgClr>
                <a:schemeClr val="bg1"/>
              </a:bgClr>
            </a:pattFill>
            <a:ln>
              <a:solidFill>
                <a:srgbClr val="92D050"/>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(TWH)'!$C$35:$L$35</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8-A885-4B10-B1AD-DF136A4687AB}"/>
            </c:ext>
          </c:extLst>
        </c:ser>
        <c:ser>
          <c:idx val="9"/>
          <c:order val="9"/>
          <c:tx>
            <c:strRef>
              <c:f>'ELEC GEN BY TECH_CURPOL (TWH)'!$B$36</c:f>
              <c:strCache>
                <c:ptCount val="1"/>
                <c:pt idx="0">
                  <c:v>Geothermal</c:v>
                </c:pt>
              </c:strCache>
            </c:strRef>
          </c:tx>
          <c:spPr>
            <a:solidFill>
              <a:schemeClr val="accent2">
                <a:lumMod val="75000"/>
              </a:schemeClr>
            </a:solidFill>
            <a:ln>
              <a:solidFill>
                <a:schemeClr val="accent2">
                  <a:lumMod val="75000"/>
                </a:schemeClr>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(TWH)'!$C$36:$L$36</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9-A885-4B10-B1AD-DF136A4687AB}"/>
            </c:ext>
          </c:extLst>
        </c:ser>
        <c:ser>
          <c:idx val="10"/>
          <c:order val="10"/>
          <c:tx>
            <c:strRef>
              <c:f>'ELEC GEN BY TECH_CURPOL (TWH)'!$B$37</c:f>
              <c:strCache>
                <c:ptCount val="1"/>
                <c:pt idx="0">
                  <c:v>Hydro</c:v>
                </c:pt>
              </c:strCache>
            </c:strRef>
          </c:tx>
          <c:spPr>
            <a:solidFill>
              <a:srgbClr val="00B0F0"/>
            </a:solidFill>
            <a:ln>
              <a:solidFill>
                <a:srgbClr val="00B0F0"/>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(TWH)'!$C$37:$L$37</c:f>
              <c:numCache>
                <c:formatCode>0.000_);[Red]\(0.000\)</c:formatCode>
                <c:ptCount val="10"/>
                <c:pt idx="0">
                  <c:v>3.6730000000000294</c:v>
                </c:pt>
                <c:pt idx="1">
                  <c:v>3.8790000000000311</c:v>
                </c:pt>
                <c:pt idx="2">
                  <c:v>4.2075555555555892</c:v>
                </c:pt>
                <c:pt idx="3">
                  <c:v>4.7331111111111488</c:v>
                </c:pt>
                <c:pt idx="4">
                  <c:v>5.2586388888889308</c:v>
                </c:pt>
                <c:pt idx="5">
                  <c:v>5.7841944444444904</c:v>
                </c:pt>
                <c:pt idx="6">
                  <c:v>6.3097500000000499</c:v>
                </c:pt>
                <c:pt idx="7">
                  <c:v>7.188666666666724</c:v>
                </c:pt>
                <c:pt idx="8">
                  <c:v>8.0675833333333973</c:v>
                </c:pt>
                <c:pt idx="9">
                  <c:v>8.9465000000000696</c:v>
                </c:pt>
              </c:numCache>
            </c:numRef>
          </c:val>
          <c:extLst>
            <c:ext xmlns:c16="http://schemas.microsoft.com/office/drawing/2014/chart" uri="{C3380CC4-5D6E-409C-BE32-E72D297353CC}">
              <c16:uniqueId val="{0000000A-A885-4B10-B1AD-DF136A4687AB}"/>
            </c:ext>
          </c:extLst>
        </c:ser>
        <c:ser>
          <c:idx val="17"/>
          <c:order val="11"/>
          <c:tx>
            <c:strRef>
              <c:f>'ELEC GEN BY TECH_CURPOL (TWH)'!$B$38</c:f>
              <c:strCache>
                <c:ptCount val="1"/>
                <c:pt idx="0">
                  <c:v>Hydrogen</c:v>
                </c:pt>
              </c:strCache>
            </c:strRef>
          </c:tx>
          <c:spPr>
            <a:solidFill>
              <a:schemeClr val="accent5">
                <a:lumMod val="40000"/>
                <a:lumOff val="60000"/>
              </a:schemeClr>
            </a:solidFill>
            <a:ln>
              <a:solidFill>
                <a:schemeClr val="accent5">
                  <a:lumMod val="40000"/>
                  <a:lumOff val="60000"/>
                </a:schemeClr>
              </a:solidFill>
            </a:ln>
            <a:effectLst/>
          </c:spPr>
          <c:invertIfNegative val="0"/>
          <c:val>
            <c:numRef>
              <c:f>'ELEC GEN BY TECH_CURPOL (TWH)'!$C$38:$L$38</c:f>
              <c:numCache>
                <c:formatCode>0.000_);[Red]\(0.000\)</c:formatCode>
                <c:ptCount val="10"/>
                <c:pt idx="0">
                  <c:v>0</c:v>
                </c:pt>
                <c:pt idx="1">
                  <c:v>0</c:v>
                </c:pt>
                <c:pt idx="2">
                  <c:v>0</c:v>
                </c:pt>
                <c:pt idx="3">
                  <c:v>2.6221277777777989</c:v>
                </c:pt>
                <c:pt idx="4">
                  <c:v>7.1090833333333894</c:v>
                </c:pt>
                <c:pt idx="5">
                  <c:v>10.618861111111196</c:v>
                </c:pt>
                <c:pt idx="6">
                  <c:v>13.94127777777789</c:v>
                </c:pt>
                <c:pt idx="7">
                  <c:v>18.760916666666816</c:v>
                </c:pt>
                <c:pt idx="8">
                  <c:v>23.914500000000189</c:v>
                </c:pt>
                <c:pt idx="9">
                  <c:v>26.523111111111323</c:v>
                </c:pt>
              </c:numCache>
            </c:numRef>
          </c:val>
          <c:extLst>
            <c:ext xmlns:c16="http://schemas.microsoft.com/office/drawing/2014/chart" uri="{C3380CC4-5D6E-409C-BE32-E72D297353CC}">
              <c16:uniqueId val="{0000000B-A885-4B10-B1AD-DF136A4687AB}"/>
            </c:ext>
          </c:extLst>
        </c:ser>
        <c:ser>
          <c:idx val="11"/>
          <c:order val="12"/>
          <c:tx>
            <c:strRef>
              <c:f>'ELEC GEN BY TECH_CURPOL (TWH)'!$B$39</c:f>
              <c:strCache>
                <c:ptCount val="1"/>
                <c:pt idx="0">
                  <c:v>Solar</c:v>
                </c:pt>
              </c:strCache>
            </c:strRef>
          </c:tx>
          <c:spPr>
            <a:solidFill>
              <a:srgbClr val="FFFF00"/>
            </a:solidFill>
            <a:ln>
              <a:solidFill>
                <a:srgbClr val="FFFF00"/>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(TWH)'!$C$39:$L$39</c:f>
              <c:numCache>
                <c:formatCode>0.000_);[Red]\(0.000\)</c:formatCode>
                <c:ptCount val="10"/>
                <c:pt idx="0">
                  <c:v>1.5000416666666787E-2</c:v>
                </c:pt>
                <c:pt idx="1">
                  <c:v>0.77199722222222833</c:v>
                </c:pt>
                <c:pt idx="2">
                  <c:v>5.4663837222222655</c:v>
                </c:pt>
                <c:pt idx="3">
                  <c:v>14.21631666666678</c:v>
                </c:pt>
                <c:pt idx="4">
                  <c:v>27.190613055555772</c:v>
                </c:pt>
                <c:pt idx="5">
                  <c:v>44.049315000000348</c:v>
                </c:pt>
                <c:pt idx="6">
                  <c:v>57.274784444444911</c:v>
                </c:pt>
                <c:pt idx="7">
                  <c:v>80.999195555556199</c:v>
                </c:pt>
                <c:pt idx="8">
                  <c:v>87.87713888888959</c:v>
                </c:pt>
                <c:pt idx="9">
                  <c:v>90.730986111111832</c:v>
                </c:pt>
              </c:numCache>
            </c:numRef>
          </c:val>
          <c:extLst>
            <c:ext xmlns:c16="http://schemas.microsoft.com/office/drawing/2014/chart" uri="{C3380CC4-5D6E-409C-BE32-E72D297353CC}">
              <c16:uniqueId val="{0000000C-A885-4B10-B1AD-DF136A4687AB}"/>
            </c:ext>
          </c:extLst>
        </c:ser>
        <c:ser>
          <c:idx val="12"/>
          <c:order val="13"/>
          <c:tx>
            <c:strRef>
              <c:f>'ELEC GEN BY TECH_CURPOL (TWH)'!$B$40</c:f>
              <c:strCache>
                <c:ptCount val="1"/>
                <c:pt idx="0">
                  <c:v>Wind</c:v>
                </c:pt>
              </c:strCache>
            </c:strRef>
          </c:tx>
          <c:spPr>
            <a:solidFill>
              <a:srgbClr val="7030A0"/>
            </a:solidFill>
            <a:ln>
              <a:solidFill>
                <a:srgbClr val="7030A0"/>
              </a:solidFill>
            </a:ln>
            <a:effectLst/>
          </c:spPr>
          <c:invertIfNegative val="0"/>
          <c:cat>
            <c:numRef>
              <c:f>'ELEC GEN BY TECH_CURPOL (TWH)'!$C$26:$L$26</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TECH_CURPOL (TWH)'!$C$40:$L$40</c:f>
              <c:numCache>
                <c:formatCode>0.000_);[Red]\(0.000\)</c:formatCode>
                <c:ptCount val="10"/>
                <c:pt idx="0">
                  <c:v>0.13000361111111214</c:v>
                </c:pt>
                <c:pt idx="1">
                  <c:v>0.81699722222222881</c:v>
                </c:pt>
                <c:pt idx="2">
                  <c:v>4.8258180555555938</c:v>
                </c:pt>
                <c:pt idx="3">
                  <c:v>5.9997650000000471</c:v>
                </c:pt>
                <c:pt idx="4">
                  <c:v>14.689992777777896</c:v>
                </c:pt>
                <c:pt idx="5">
                  <c:v>33.308628888889153</c:v>
                </c:pt>
                <c:pt idx="6">
                  <c:v>52.341503888889299</c:v>
                </c:pt>
                <c:pt idx="7">
                  <c:v>75.439115000000328</c:v>
                </c:pt>
                <c:pt idx="8">
                  <c:v>81.833898611111763</c:v>
                </c:pt>
                <c:pt idx="9">
                  <c:v>88.716194444445122</c:v>
                </c:pt>
              </c:numCache>
            </c:numRef>
          </c:val>
          <c:extLst>
            <c:ext xmlns:c16="http://schemas.microsoft.com/office/drawing/2014/chart" uri="{C3380CC4-5D6E-409C-BE32-E72D297353CC}">
              <c16:uniqueId val="{0000000D-A885-4B10-B1AD-DF136A4687AB}"/>
            </c:ext>
          </c:extLst>
        </c:ser>
        <c:dLbls>
          <c:showLegendKey val="0"/>
          <c:showVal val="0"/>
          <c:showCatName val="0"/>
          <c:showSerName val="0"/>
          <c:showPercent val="0"/>
          <c:showBubbleSize val="0"/>
        </c:dLbls>
        <c:gapWidth val="60"/>
        <c:overlap val="100"/>
        <c:axId val="137992335"/>
        <c:axId val="130272143"/>
        <c:extLst>
          <c:ext xmlns:c15="http://schemas.microsoft.com/office/drawing/2012/chart" uri="{02D57815-91ED-43cb-92C2-25804820EDAC}">
            <c15:filteredBarSeries>
              <c15:ser>
                <c:idx val="13"/>
                <c:order val="14"/>
                <c:tx>
                  <c:strRef>
                    <c:extLst>
                      <c:ext uri="{02D57815-91ED-43cb-92C2-25804820EDAC}">
                        <c15:formulaRef>
                          <c15:sqref>'ELEC GEN BY TECH_CURPOL (TWH)'!$B$41</c15:sqref>
                        </c15:formulaRef>
                      </c:ext>
                    </c:extLst>
                    <c:strCache>
                      <c:ptCount val="1"/>
                      <c:pt idx="0">
                        <c:v>총 발전량 (GCAM)</c:v>
                      </c:pt>
                    </c:strCache>
                  </c:strRef>
                </c:tx>
                <c:spPr>
                  <a:solidFill>
                    <a:schemeClr val="accent2">
                      <a:lumMod val="80000"/>
                      <a:lumOff val="20000"/>
                    </a:schemeClr>
                  </a:solidFill>
                  <a:ln>
                    <a:noFill/>
                  </a:ln>
                  <a:effectLst/>
                </c:spPr>
                <c:invertIfNegative val="0"/>
                <c:cat>
                  <c:numRef>
                    <c:extLst>
                      <c:ext uri="{02D57815-91ED-43cb-92C2-25804820EDAC}">
                        <c15:formulaRef>
                          <c15:sqref>'ELEC GEN BY TECH_CURPOL (TWH)'!$C$26:$L$26</c15:sqref>
                        </c15:formulaRef>
                      </c:ext>
                    </c:extLst>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extLst>
                      <c:ext uri="{02D57815-91ED-43cb-92C2-25804820EDAC}">
                        <c15:formulaRef>
                          <c15:sqref>'ELEC GEN BY TECH_CURPOL (TWH)'!$C$41:$L$41</c15:sqref>
                        </c15:formulaRef>
                      </c:ext>
                    </c:extLst>
                    <c:numCache>
                      <c:formatCode>0.000_);[Red]\(0.000\)</c:formatCode>
                      <c:ptCount val="10"/>
                      <c:pt idx="0">
                        <c:v>387.82798402778087</c:v>
                      </c:pt>
                      <c:pt idx="1">
                        <c:v>496.56562388889296</c:v>
                      </c:pt>
                      <c:pt idx="2">
                        <c:v>528.59129955555977</c:v>
                      </c:pt>
                      <c:pt idx="3">
                        <c:v>556.68625333333785</c:v>
                      </c:pt>
                      <c:pt idx="4">
                        <c:v>579.20005138889348</c:v>
                      </c:pt>
                      <c:pt idx="5">
                        <c:v>591.61753194444918</c:v>
                      </c:pt>
                      <c:pt idx="6">
                        <c:v>594.54418833333818</c:v>
                      </c:pt>
                      <c:pt idx="7">
                        <c:v>584.84413277778219</c:v>
                      </c:pt>
                      <c:pt idx="8">
                        <c:v>566.80738194444905</c:v>
                      </c:pt>
                      <c:pt idx="9">
                        <c:v>556.52867500000434</c:v>
                      </c:pt>
                    </c:numCache>
                  </c:numRef>
                </c:val>
                <c:extLst>
                  <c:ext xmlns:c16="http://schemas.microsoft.com/office/drawing/2014/chart" uri="{C3380CC4-5D6E-409C-BE32-E72D297353CC}">
                    <c16:uniqueId val="{0000000E-A885-4B10-B1AD-DF136A4687AB}"/>
                  </c:ext>
                </c:extLst>
              </c15:ser>
            </c15:filteredBarSeries>
            <c15:filteredBarSeries>
              <c15:ser>
                <c:idx val="15"/>
                <c:order val="16"/>
                <c:tx>
                  <c:strRef>
                    <c:extLst xmlns:c15="http://schemas.microsoft.com/office/drawing/2012/chart">
                      <c:ext xmlns:c15="http://schemas.microsoft.com/office/drawing/2012/chart" uri="{02D57815-91ED-43cb-92C2-25804820EDAC}">
                        <c15:formulaRef>
                          <c15:sqref>'ELEC GEN BY TECH_CURPOL (TWH)'!$B$43</c15:sqref>
                        </c15:formulaRef>
                      </c:ext>
                    </c:extLst>
                    <c:strCache>
                      <c:ptCount val="1"/>
                    </c:strCache>
                  </c:strRef>
                </c:tx>
                <c:spPr>
                  <a:solidFill>
                    <a:schemeClr val="accent4">
                      <a:lumMod val="80000"/>
                      <a:lumOff val="20000"/>
                    </a:schemeClr>
                  </a:solidFill>
                  <a:ln>
                    <a:noFill/>
                  </a:ln>
                  <a:effectLst/>
                </c:spPr>
                <c:invertIfNegative val="0"/>
                <c:cat>
                  <c:numRef>
                    <c:extLst xmlns:c15="http://schemas.microsoft.com/office/drawing/2012/chart">
                      <c:ext xmlns:c15="http://schemas.microsoft.com/office/drawing/2012/chart" uri="{02D57815-91ED-43cb-92C2-25804820EDAC}">
                        <c15:formulaRef>
                          <c15:sqref>'ELEC GEN BY TECH_CURPOL (TWH)'!$C$26:$L$26</c15:sqref>
                        </c15:formulaRef>
                      </c:ext>
                    </c:extLst>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extLst xmlns:c15="http://schemas.microsoft.com/office/drawing/2012/chart">
                      <c:ext xmlns:c15="http://schemas.microsoft.com/office/drawing/2012/chart" uri="{02D57815-91ED-43cb-92C2-25804820EDAC}">
                        <c15:formulaRef>
                          <c15:sqref>'ELEC GEN BY TECH_CURPOL (TWH)'!$C$43:$L$43</c15:sqref>
                        </c15:formulaRef>
                      </c:ext>
                    </c:extLst>
                    <c:numCache>
                      <c:formatCode>General</c:formatCode>
                      <c:ptCount val="10"/>
                    </c:numCache>
                  </c:numRef>
                </c:val>
                <c:extLst xmlns:c15="http://schemas.microsoft.com/office/drawing/2012/chart">
                  <c:ext xmlns:c16="http://schemas.microsoft.com/office/drawing/2014/chart" uri="{C3380CC4-5D6E-409C-BE32-E72D297353CC}">
                    <c16:uniqueId val="{00000010-A885-4B10-B1AD-DF136A4687AB}"/>
                  </c:ext>
                </c:extLst>
              </c15:ser>
            </c15:filteredBarSeries>
          </c:ext>
        </c:extLst>
      </c:barChart>
      <c:lineChart>
        <c:grouping val="standard"/>
        <c:varyColors val="0"/>
        <c:dLbls>
          <c:showLegendKey val="0"/>
          <c:showVal val="0"/>
          <c:showCatName val="0"/>
          <c:showSerName val="0"/>
          <c:showPercent val="0"/>
          <c:showBubbleSize val="0"/>
        </c:dLbls>
        <c:marker val="1"/>
        <c:smooth val="0"/>
        <c:axId val="137992335"/>
        <c:axId val="130272143"/>
        <c:extLst>
          <c:ext xmlns:c15="http://schemas.microsoft.com/office/drawing/2012/chart" uri="{02D57815-91ED-43cb-92C2-25804820EDAC}">
            <c15:filteredLineSeries>
              <c15:ser>
                <c:idx val="14"/>
                <c:order val="15"/>
                <c:tx>
                  <c:strRef>
                    <c:extLst>
                      <c:ext uri="{02D57815-91ED-43cb-92C2-25804820EDAC}">
                        <c15:formulaRef>
                          <c15:sqref>'ELEC GEN BY TECH_CURPOL (TWH)'!$B$42</c15:sqref>
                        </c15:formulaRef>
                      </c:ext>
                    </c:extLst>
                    <c:strCache>
                      <c:ptCount val="1"/>
                      <c:pt idx="0">
                        <c:v>발전량 (NCNN)</c:v>
                      </c:pt>
                    </c:strCache>
                  </c:strRef>
                </c:tx>
                <c:spPr>
                  <a:ln w="28575" cap="rnd">
                    <a:solidFill>
                      <a:srgbClr val="009E47"/>
                    </a:solidFill>
                    <a:round/>
                  </a:ln>
                  <a:effectLst/>
                </c:spPr>
                <c:marker>
                  <c:symbol val="circle"/>
                  <c:size val="10"/>
                  <c:spPr>
                    <a:solidFill>
                      <a:srgbClr val="009E47"/>
                    </a:solidFill>
                    <a:ln w="9525">
                      <a:solidFill>
                        <a:srgbClr val="009E47"/>
                      </a:solidFill>
                    </a:ln>
                    <a:effectLst/>
                  </c:spPr>
                </c:marker>
                <c:cat>
                  <c:numRef>
                    <c:extLst>
                      <c:ext uri="{02D57815-91ED-43cb-92C2-25804820EDAC}">
                        <c15:formulaRef>
                          <c15:sqref>'ELEC GEN BY TECH_CURPOL (TWH)'!$C$26:$L$26</c15:sqref>
                        </c15:formulaRef>
                      </c:ext>
                    </c:extLst>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extLst>
                      <c:ext uri="{02D57815-91ED-43cb-92C2-25804820EDAC}">
                        <c15:formulaRef>
                          <c15:sqref>'ELEC GEN BY TECH_CURPOL (TWH)'!$C$42:$L$42</c15:sqref>
                        </c15:formulaRef>
                      </c:ext>
                    </c:extLst>
                    <c:numCache>
                      <c:formatCode>General</c:formatCode>
                      <c:ptCount val="10"/>
                    </c:numCache>
                  </c:numRef>
                </c:val>
                <c:smooth val="0"/>
                <c:extLst>
                  <c:ext xmlns:c16="http://schemas.microsoft.com/office/drawing/2014/chart" uri="{C3380CC4-5D6E-409C-BE32-E72D297353CC}">
                    <c16:uniqueId val="{0000000F-A885-4B10-B1AD-DF136A4687AB}"/>
                  </c:ext>
                </c:extLst>
              </c15:ser>
            </c15:filteredLineSeries>
            <c15:filteredLineSeries>
              <c15:ser>
                <c:idx val="16"/>
                <c:order val="17"/>
                <c:tx>
                  <c:strRef>
                    <c:extLst xmlns:c15="http://schemas.microsoft.com/office/drawing/2012/chart">
                      <c:ext xmlns:c15="http://schemas.microsoft.com/office/drawing/2012/chart" uri="{02D57815-91ED-43cb-92C2-25804820EDAC}">
                        <c15:formulaRef>
                          <c15:sqref>'ELEC GEN BY TECH_CURPOL (TWH)'!$B$44</c15:sqref>
                        </c15:formulaRef>
                      </c:ext>
                    </c:extLst>
                    <c:strCache>
                      <c:ptCount val="1"/>
                    </c:strCache>
                  </c:strRef>
                </c:tx>
                <c:spPr>
                  <a:ln w="28575" cap="rnd">
                    <a:noFill/>
                    <a:round/>
                  </a:ln>
                  <a:effectLst/>
                </c:spPr>
                <c:marker>
                  <c:symbol val="circle"/>
                  <c:size val="10"/>
                  <c:spPr>
                    <a:solidFill>
                      <a:schemeClr val="accent1"/>
                    </a:solidFill>
                    <a:ln w="9525">
                      <a:solidFill>
                        <a:schemeClr val="accent1"/>
                      </a:solidFill>
                    </a:ln>
                    <a:effectLst/>
                  </c:spPr>
                </c:marker>
                <c:cat>
                  <c:numRef>
                    <c:extLst xmlns:c15="http://schemas.microsoft.com/office/drawing/2012/chart">
                      <c:ext xmlns:c15="http://schemas.microsoft.com/office/drawing/2012/chart" uri="{02D57815-91ED-43cb-92C2-25804820EDAC}">
                        <c15:formulaRef>
                          <c15:sqref>'ELEC GEN BY TECH_CURPOL (TWH)'!$C$26:$L$26</c15:sqref>
                        </c15:formulaRef>
                      </c:ext>
                    </c:extLst>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extLst xmlns:c15="http://schemas.microsoft.com/office/drawing/2012/chart">
                      <c:ext xmlns:c15="http://schemas.microsoft.com/office/drawing/2012/chart" uri="{02D57815-91ED-43cb-92C2-25804820EDAC}">
                        <c15:formulaRef>
                          <c15:sqref>'ELEC GEN BY TECH_CURPOL (TWH)'!$C$44:$L$44</c15:sqref>
                        </c15:formulaRef>
                      </c:ext>
                    </c:extLst>
                    <c:numCache>
                      <c:formatCode>General</c:formatCode>
                      <c:ptCount val="10"/>
                    </c:numCache>
                  </c:numRef>
                </c:val>
                <c:smooth val="0"/>
                <c:extLst xmlns:c15="http://schemas.microsoft.com/office/drawing/2012/chart">
                  <c:ext xmlns:c16="http://schemas.microsoft.com/office/drawing/2014/chart" uri="{C3380CC4-5D6E-409C-BE32-E72D297353CC}">
                    <c16:uniqueId val="{00000011-A885-4B10-B1AD-DF136A4687AB}"/>
                  </c:ext>
                </c:extLst>
              </c15:ser>
            </c15:filteredLineSeries>
          </c:ext>
        </c:extLst>
      </c:lineChart>
      <c:catAx>
        <c:axId val="13799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100" b="1" i="0" u="none" strike="noStrike" kern="1200" baseline="0">
                <a:solidFill>
                  <a:sysClr val="windowText" lastClr="000000"/>
                </a:solidFill>
                <a:latin typeface="+mn-lt"/>
                <a:ea typeface="+mn-ea"/>
                <a:cs typeface="+mn-cs"/>
              </a:defRPr>
            </a:pPr>
            <a:endParaRPr lang="en-US"/>
          </a:p>
        </c:txPr>
        <c:crossAx val="130272143"/>
        <c:crosses val="autoZero"/>
        <c:auto val="1"/>
        <c:lblAlgn val="ctr"/>
        <c:lblOffset val="100"/>
        <c:noMultiLvlLbl val="0"/>
      </c:catAx>
      <c:valAx>
        <c:axId val="130272143"/>
        <c:scaling>
          <c:orientation val="minMax"/>
          <c:max val="1200"/>
        </c:scaling>
        <c:delete val="0"/>
        <c:axPos val="l"/>
        <c:majorGridlines>
          <c:spPr>
            <a:ln w="9525" cap="flat" cmpd="sng" algn="ctr">
              <a:solidFill>
                <a:schemeClr val="tx1">
                  <a:lumMod val="15000"/>
                  <a:lumOff val="85000"/>
                </a:schemeClr>
              </a:solidFill>
              <a:round/>
            </a:ln>
            <a:effectLst/>
          </c:spPr>
        </c:majorGridlines>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379923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ysClr val="windowText" lastClr="000000"/>
          </a:solidFill>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ko-KR" altLang="en-US" sz="1200" b="1" i="0" u="none" strike="noStrike" kern="1200" spc="0" baseline="0">
                <a:solidFill>
                  <a:schemeClr val="accent1"/>
                </a:solidFill>
                <a:latin typeface="+mn-lt"/>
                <a:ea typeface="+mn-ea"/>
                <a:cs typeface="+mn-cs"/>
              </a:defRPr>
            </a:pPr>
            <a:r>
              <a:rPr lang="en-US" b="1" dirty="0">
                <a:solidFill>
                  <a:srgbClr val="00B050"/>
                </a:solidFill>
              </a:rPr>
              <a:t>NZ2050</a:t>
            </a:r>
          </a:p>
        </c:rich>
      </c:tx>
      <c:overlay val="0"/>
      <c:spPr>
        <a:noFill/>
        <a:ln>
          <a:noFill/>
        </a:ln>
        <a:effectLst/>
      </c:spPr>
      <c:txPr>
        <a:bodyPr rot="0" spcFirstLastPara="1" vertOverflow="ellipsis" vert="horz" wrap="square" anchor="ctr" anchorCtr="1"/>
        <a:lstStyle/>
        <a:p>
          <a:pPr>
            <a:defRPr lang="ko-KR" altLang="en-US" sz="1200" b="1" i="0" u="none" strike="noStrike" kern="1200" spc="0" baseline="0">
              <a:solidFill>
                <a:schemeClr val="accent1"/>
              </a:solidFill>
              <a:latin typeface="+mn-lt"/>
              <a:ea typeface="+mn-ea"/>
              <a:cs typeface="+mn-cs"/>
            </a:defRPr>
          </a:pPr>
          <a:endParaRPr lang="en-US"/>
        </a:p>
      </c:txPr>
    </c:title>
    <c:autoTitleDeleted val="0"/>
    <c:plotArea>
      <c:layout/>
      <c:barChart>
        <c:barDir val="col"/>
        <c:grouping val="stacked"/>
        <c:varyColors val="0"/>
        <c:ser>
          <c:idx val="0"/>
          <c:order val="0"/>
          <c:tx>
            <c:strRef>
              <c:f>'ELEC GEN BY TECH_NZ2050  (TWH)'!$C$34</c:f>
              <c:strCache>
                <c:ptCount val="1"/>
                <c:pt idx="0">
                  <c:v>Oil</c:v>
                </c:pt>
              </c:strCache>
            </c:strRef>
          </c:tx>
          <c:spPr>
            <a:solidFill>
              <a:srgbClr val="FF0000"/>
            </a:solidFill>
            <a:ln>
              <a:solidFill>
                <a:srgbClr val="FF0000"/>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(TWH)'!$D$34:$M$34</c:f>
              <c:numCache>
                <c:formatCode>0.000_);[Red]\(0.000\)</c:formatCode>
                <c:ptCount val="10"/>
                <c:pt idx="0">
                  <c:v>21.041583333333502</c:v>
                </c:pt>
                <c:pt idx="1">
                  <c:v>14.962972222222342</c:v>
                </c:pt>
                <c:pt idx="2">
                  <c:v>12.847972222222324</c:v>
                </c:pt>
                <c:pt idx="3">
                  <c:v>11.232805555555645</c:v>
                </c:pt>
                <c:pt idx="4">
                  <c:v>9.5246388888889637</c:v>
                </c:pt>
                <c:pt idx="5">
                  <c:v>7.2811666666667252</c:v>
                </c:pt>
                <c:pt idx="6">
                  <c:v>4.8215555555555945</c:v>
                </c:pt>
                <c:pt idx="7">
                  <c:v>2.2836972222222407</c:v>
                </c:pt>
                <c:pt idx="8">
                  <c:v>0.55804444444444889</c:v>
                </c:pt>
                <c:pt idx="9">
                  <c:v>0.11727861111111204</c:v>
                </c:pt>
              </c:numCache>
            </c:numRef>
          </c:val>
          <c:extLst>
            <c:ext xmlns:c16="http://schemas.microsoft.com/office/drawing/2014/chart" uri="{C3380CC4-5D6E-409C-BE32-E72D297353CC}">
              <c16:uniqueId val="{00000000-BC8A-40ED-827E-DD7E96666A27}"/>
            </c:ext>
          </c:extLst>
        </c:ser>
        <c:ser>
          <c:idx val="1"/>
          <c:order val="1"/>
          <c:tx>
            <c:strRef>
              <c:f>'ELEC GEN BY TECH_NZ2050  (TWH)'!$C$35</c:f>
              <c:strCache>
                <c:ptCount val="1"/>
                <c:pt idx="0">
                  <c:v>Oil CCS</c:v>
                </c:pt>
              </c:strCache>
            </c:strRef>
          </c:tx>
          <c:spPr>
            <a:pattFill prst="wdUpDiag">
              <a:fgClr>
                <a:srgbClr val="FFADA7"/>
              </a:fgClr>
              <a:bgClr>
                <a:schemeClr val="bg1"/>
              </a:bgClr>
            </a:pattFill>
            <a:ln>
              <a:solidFill>
                <a:srgbClr val="FFADA7"/>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(TWH)'!$D$35:$M$35</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1-BC8A-40ED-827E-DD7E96666A27}"/>
            </c:ext>
          </c:extLst>
        </c:ser>
        <c:ser>
          <c:idx val="2"/>
          <c:order val="2"/>
          <c:tx>
            <c:strRef>
              <c:f>'ELEC GEN BY TECH_NZ2050  (TWH)'!$C$36</c:f>
              <c:strCache>
                <c:ptCount val="1"/>
                <c:pt idx="0">
                  <c:v>Gas</c:v>
                </c:pt>
              </c:strCache>
            </c:strRef>
          </c:tx>
          <c:spPr>
            <a:solidFill>
              <a:srgbClr val="0070C0"/>
            </a:solidFill>
            <a:ln>
              <a:solidFill>
                <a:srgbClr val="0070C0"/>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(TWH)'!$D$36:$M$36</c:f>
              <c:numCache>
                <c:formatCode>0.000_);[Red]\(0.000\)</c:formatCode>
                <c:ptCount val="10"/>
                <c:pt idx="0">
                  <c:v>59.184666666667134</c:v>
                </c:pt>
                <c:pt idx="1">
                  <c:v>101.52083333333414</c:v>
                </c:pt>
                <c:pt idx="2">
                  <c:v>116.5390277777787</c:v>
                </c:pt>
                <c:pt idx="3">
                  <c:v>149.17558333333452</c:v>
                </c:pt>
                <c:pt idx="4">
                  <c:v>219.54983333333507</c:v>
                </c:pt>
                <c:pt idx="5">
                  <c:v>230.71088888889074</c:v>
                </c:pt>
                <c:pt idx="6">
                  <c:v>230.49641666666849</c:v>
                </c:pt>
                <c:pt idx="7">
                  <c:v>168.28352777777911</c:v>
                </c:pt>
                <c:pt idx="8">
                  <c:v>76.591741388889503</c:v>
                </c:pt>
                <c:pt idx="9">
                  <c:v>22.487542500000181</c:v>
                </c:pt>
              </c:numCache>
            </c:numRef>
          </c:val>
          <c:extLst>
            <c:ext xmlns:c16="http://schemas.microsoft.com/office/drawing/2014/chart" uri="{C3380CC4-5D6E-409C-BE32-E72D297353CC}">
              <c16:uniqueId val="{00000002-BC8A-40ED-827E-DD7E96666A27}"/>
            </c:ext>
          </c:extLst>
        </c:ser>
        <c:ser>
          <c:idx val="3"/>
          <c:order val="3"/>
          <c:tx>
            <c:strRef>
              <c:f>'ELEC GEN BY TECH_NZ2050  (TWH)'!$C$37</c:f>
              <c:strCache>
                <c:ptCount val="1"/>
                <c:pt idx="0">
                  <c:v>Gas CCS</c:v>
                </c:pt>
              </c:strCache>
            </c:strRef>
          </c:tx>
          <c:spPr>
            <a:pattFill prst="wdUpDiag">
              <a:fgClr>
                <a:schemeClr val="accent5">
                  <a:lumMod val="60000"/>
                  <a:lumOff val="40000"/>
                </a:schemeClr>
              </a:fgClr>
              <a:bgClr>
                <a:schemeClr val="bg1"/>
              </a:bgClr>
            </a:pattFill>
            <a:ln>
              <a:solidFill>
                <a:schemeClr val="accent5">
                  <a:lumMod val="60000"/>
                  <a:lumOff val="40000"/>
                </a:schemeClr>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(TWH)'!$D$37:$M$37</c:f>
              <c:numCache>
                <c:formatCode>0.000_);[Red]\(0.000\)</c:formatCode>
                <c:ptCount val="10"/>
                <c:pt idx="0">
                  <c:v>0</c:v>
                </c:pt>
                <c:pt idx="1">
                  <c:v>0</c:v>
                </c:pt>
                <c:pt idx="2">
                  <c:v>0</c:v>
                </c:pt>
                <c:pt idx="3">
                  <c:v>0</c:v>
                </c:pt>
                <c:pt idx="4">
                  <c:v>0</c:v>
                </c:pt>
                <c:pt idx="5">
                  <c:v>8.2748055555556217</c:v>
                </c:pt>
                <c:pt idx="6">
                  <c:v>22.677333333333515</c:v>
                </c:pt>
                <c:pt idx="7">
                  <c:v>51.115555555555964</c:v>
                </c:pt>
                <c:pt idx="8">
                  <c:v>84.279444444445119</c:v>
                </c:pt>
                <c:pt idx="9">
                  <c:v>103.74111111111195</c:v>
                </c:pt>
              </c:numCache>
            </c:numRef>
          </c:val>
          <c:extLst>
            <c:ext xmlns:c16="http://schemas.microsoft.com/office/drawing/2014/chart" uri="{C3380CC4-5D6E-409C-BE32-E72D297353CC}">
              <c16:uniqueId val="{00000003-BC8A-40ED-827E-DD7E96666A27}"/>
            </c:ext>
          </c:extLst>
        </c:ser>
        <c:ser>
          <c:idx val="4"/>
          <c:order val="4"/>
          <c:tx>
            <c:strRef>
              <c:f>'ELEC GEN BY TECH_NZ2050  (TWH)'!$C$38</c:f>
              <c:strCache>
                <c:ptCount val="1"/>
                <c:pt idx="0">
                  <c:v>CHP</c:v>
                </c:pt>
              </c:strCache>
            </c:strRef>
          </c:tx>
          <c:spPr>
            <a:solidFill>
              <a:schemeClr val="tx1">
                <a:lumMod val="50000"/>
                <a:lumOff val="50000"/>
              </a:schemeClr>
            </a:solidFill>
            <a:ln>
              <a:solidFill>
                <a:schemeClr val="tx1">
                  <a:lumMod val="50000"/>
                  <a:lumOff val="50000"/>
                </a:schemeClr>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(TWH)'!$D$38:$M$38</c:f>
              <c:numCache>
                <c:formatCode>0.000_);[Red]\(0.000\)</c:formatCode>
                <c:ptCount val="10"/>
                <c:pt idx="0">
                  <c:v>22.879839722222403</c:v>
                </c:pt>
                <c:pt idx="1">
                  <c:v>25.181435000000203</c:v>
                </c:pt>
                <c:pt idx="2">
                  <c:v>8.1454175000000646</c:v>
                </c:pt>
                <c:pt idx="3">
                  <c:v>5.8515216666667129</c:v>
                </c:pt>
                <c:pt idx="4">
                  <c:v>8.4138716666667328</c:v>
                </c:pt>
                <c:pt idx="5">
                  <c:v>8.5755744444445128</c:v>
                </c:pt>
                <c:pt idx="6">
                  <c:v>7.4717500000000596</c:v>
                </c:pt>
                <c:pt idx="7">
                  <c:v>5.4602694444444904</c:v>
                </c:pt>
                <c:pt idx="8">
                  <c:v>3.0368122222222462</c:v>
                </c:pt>
                <c:pt idx="9">
                  <c:v>1.7103225000000135</c:v>
                </c:pt>
              </c:numCache>
            </c:numRef>
          </c:val>
          <c:extLst>
            <c:ext xmlns:c16="http://schemas.microsoft.com/office/drawing/2014/chart" uri="{C3380CC4-5D6E-409C-BE32-E72D297353CC}">
              <c16:uniqueId val="{00000004-BC8A-40ED-827E-DD7E96666A27}"/>
            </c:ext>
          </c:extLst>
        </c:ser>
        <c:ser>
          <c:idx val="5"/>
          <c:order val="5"/>
          <c:tx>
            <c:strRef>
              <c:f>'ELEC GEN BY TECH_NZ2050  (TWH)'!$C$39</c:f>
              <c:strCache>
                <c:ptCount val="1"/>
                <c:pt idx="0">
                  <c:v>Coal </c:v>
                </c:pt>
              </c:strCache>
            </c:strRef>
          </c:tx>
          <c:spPr>
            <a:solidFill>
              <a:schemeClr val="tx1"/>
            </a:solidFill>
            <a:ln>
              <a:solidFill>
                <a:schemeClr val="tx1"/>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(TWH)'!$D$39:$M$39</c:f>
              <c:numCache>
                <c:formatCode>0.000_);[Red]\(0.000\)</c:formatCode>
                <c:ptCount val="10"/>
                <c:pt idx="0">
                  <c:v>134.0758333333344</c:v>
                </c:pt>
                <c:pt idx="1">
                  <c:v>200.49055555555717</c:v>
                </c:pt>
                <c:pt idx="2">
                  <c:v>210.28638888889057</c:v>
                </c:pt>
                <c:pt idx="3">
                  <c:v>195.88472222222376</c:v>
                </c:pt>
                <c:pt idx="4">
                  <c:v>159.3547222222235</c:v>
                </c:pt>
                <c:pt idx="5">
                  <c:v>93.941666666667416</c:v>
                </c:pt>
                <c:pt idx="6">
                  <c:v>30.643611111111355</c:v>
                </c:pt>
                <c:pt idx="7">
                  <c:v>1.9356055555555709</c:v>
                </c:pt>
                <c:pt idx="8">
                  <c:v>6.1874444444444933E-2</c:v>
                </c:pt>
                <c:pt idx="9">
                  <c:v>0</c:v>
                </c:pt>
              </c:numCache>
            </c:numRef>
          </c:val>
          <c:extLst>
            <c:ext xmlns:c16="http://schemas.microsoft.com/office/drawing/2014/chart" uri="{C3380CC4-5D6E-409C-BE32-E72D297353CC}">
              <c16:uniqueId val="{00000005-BC8A-40ED-827E-DD7E96666A27}"/>
            </c:ext>
          </c:extLst>
        </c:ser>
        <c:ser>
          <c:idx val="6"/>
          <c:order val="6"/>
          <c:tx>
            <c:strRef>
              <c:f>'ELEC GEN BY TECH_NZ2050  (TWH)'!$C$40</c:f>
              <c:strCache>
                <c:ptCount val="1"/>
                <c:pt idx="0">
                  <c:v>Coal CCS</c:v>
                </c:pt>
              </c:strCache>
            </c:strRef>
          </c:tx>
          <c:spPr>
            <a:pattFill prst="wdUpDiag">
              <a:fgClr>
                <a:schemeClr val="bg2"/>
              </a:fgClr>
              <a:bgClr>
                <a:schemeClr val="bg1"/>
              </a:bgClr>
            </a:pattFill>
            <a:ln>
              <a:solidFill>
                <a:schemeClr val="bg2"/>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(TWH)'!$D$40:$M$40</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6-BC8A-40ED-827E-DD7E96666A27}"/>
            </c:ext>
          </c:extLst>
        </c:ser>
        <c:ser>
          <c:idx val="7"/>
          <c:order val="7"/>
          <c:tx>
            <c:strRef>
              <c:f>'ELEC GEN BY TECH_NZ2050  (TWH)'!$C$41</c:f>
              <c:strCache>
                <c:ptCount val="1"/>
                <c:pt idx="0">
                  <c:v>Nuclear</c:v>
                </c:pt>
              </c:strCache>
            </c:strRef>
          </c:tx>
          <c:spPr>
            <a:solidFill>
              <a:schemeClr val="accent2"/>
            </a:solidFill>
            <a:ln>
              <a:solidFill>
                <a:schemeClr val="accent2"/>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(TWH)'!$D$41:$M$41</c:f>
              <c:numCache>
                <c:formatCode>0.000_);[Red]\(0.000\)</c:formatCode>
                <c:ptCount val="10"/>
                <c:pt idx="0">
                  <c:v>146.78305555555673</c:v>
                </c:pt>
                <c:pt idx="1">
                  <c:v>148.59583333333453</c:v>
                </c:pt>
                <c:pt idx="2">
                  <c:v>163.22075000000132</c:v>
                </c:pt>
                <c:pt idx="3">
                  <c:v>158.86138888889016</c:v>
                </c:pt>
                <c:pt idx="4">
                  <c:v>149.46694444444563</c:v>
                </c:pt>
                <c:pt idx="5">
                  <c:v>136.61111111111219</c:v>
                </c:pt>
                <c:pt idx="6">
                  <c:v>120.47361111111208</c:v>
                </c:pt>
                <c:pt idx="7">
                  <c:v>102.27666666666747</c:v>
                </c:pt>
                <c:pt idx="8">
                  <c:v>84.079722222222884</c:v>
                </c:pt>
                <c:pt idx="9">
                  <c:v>67.942500000000535</c:v>
                </c:pt>
              </c:numCache>
            </c:numRef>
          </c:val>
          <c:extLst>
            <c:ext xmlns:c16="http://schemas.microsoft.com/office/drawing/2014/chart" uri="{C3380CC4-5D6E-409C-BE32-E72D297353CC}">
              <c16:uniqueId val="{00000007-BC8A-40ED-827E-DD7E96666A27}"/>
            </c:ext>
          </c:extLst>
        </c:ser>
        <c:ser>
          <c:idx val="8"/>
          <c:order val="8"/>
          <c:tx>
            <c:strRef>
              <c:f>'ELEC GEN BY TECH_NZ2050  (TWH)'!$C$42</c:f>
              <c:strCache>
                <c:ptCount val="1"/>
                <c:pt idx="0">
                  <c:v>Biomass</c:v>
                </c:pt>
              </c:strCache>
            </c:strRef>
          </c:tx>
          <c:spPr>
            <a:solidFill>
              <a:srgbClr val="00B050"/>
            </a:solidFill>
            <a:ln>
              <a:solidFill>
                <a:srgbClr val="00B050"/>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(TWH)'!$D$42:$M$42</c:f>
              <c:numCache>
                <c:formatCode>0.000_);[Red]\(0.000\)</c:formatCode>
                <c:ptCount val="10"/>
                <c:pt idx="0">
                  <c:v>4.500138888888925E-2</c:v>
                </c:pt>
                <c:pt idx="1">
                  <c:v>0.34600000000000275</c:v>
                </c:pt>
                <c:pt idx="2">
                  <c:v>3.1314444444444693</c:v>
                </c:pt>
                <c:pt idx="3">
                  <c:v>8.124027777777842</c:v>
                </c:pt>
                <c:pt idx="4">
                  <c:v>11.962750000000094</c:v>
                </c:pt>
                <c:pt idx="5">
                  <c:v>12.89452777777788</c:v>
                </c:pt>
                <c:pt idx="6">
                  <c:v>10.069666666666746</c:v>
                </c:pt>
                <c:pt idx="7">
                  <c:v>5.4171194444444897</c:v>
                </c:pt>
                <c:pt idx="8">
                  <c:v>0.9685000000000078</c:v>
                </c:pt>
                <c:pt idx="9">
                  <c:v>0.17850222222222364</c:v>
                </c:pt>
              </c:numCache>
            </c:numRef>
          </c:val>
          <c:extLst>
            <c:ext xmlns:c16="http://schemas.microsoft.com/office/drawing/2014/chart" uri="{C3380CC4-5D6E-409C-BE32-E72D297353CC}">
              <c16:uniqueId val="{00000008-BC8A-40ED-827E-DD7E96666A27}"/>
            </c:ext>
          </c:extLst>
        </c:ser>
        <c:ser>
          <c:idx val="9"/>
          <c:order val="9"/>
          <c:tx>
            <c:strRef>
              <c:f>'ELEC GEN BY TECH_NZ2050  (TWH)'!$C$43</c:f>
              <c:strCache>
                <c:ptCount val="1"/>
                <c:pt idx="0">
                  <c:v>Biomass CCS</c:v>
                </c:pt>
              </c:strCache>
            </c:strRef>
          </c:tx>
          <c:spPr>
            <a:pattFill prst="wdUpDiag">
              <a:fgClr>
                <a:srgbClr val="92D050"/>
              </a:fgClr>
              <a:bgClr>
                <a:schemeClr val="bg1"/>
              </a:bgClr>
            </a:pattFill>
            <a:ln>
              <a:solidFill>
                <a:srgbClr val="92D050"/>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(TWH)'!$D$43:$M$43</c:f>
              <c:numCache>
                <c:formatCode>0.000_);[Red]\(0.000\)</c:formatCode>
                <c:ptCount val="10"/>
                <c:pt idx="0">
                  <c:v>0</c:v>
                </c:pt>
                <c:pt idx="1">
                  <c:v>0</c:v>
                </c:pt>
                <c:pt idx="2">
                  <c:v>0</c:v>
                </c:pt>
                <c:pt idx="3">
                  <c:v>0</c:v>
                </c:pt>
                <c:pt idx="4">
                  <c:v>1.1456716666666757</c:v>
                </c:pt>
                <c:pt idx="5">
                  <c:v>3.5307138888889171</c:v>
                </c:pt>
                <c:pt idx="6">
                  <c:v>8.5959500000000695</c:v>
                </c:pt>
                <c:pt idx="7">
                  <c:v>23.696916666666855</c:v>
                </c:pt>
                <c:pt idx="8">
                  <c:v>47.907611111111493</c:v>
                </c:pt>
                <c:pt idx="9">
                  <c:v>68.861722222222767</c:v>
                </c:pt>
              </c:numCache>
            </c:numRef>
          </c:val>
          <c:extLst>
            <c:ext xmlns:c16="http://schemas.microsoft.com/office/drawing/2014/chart" uri="{C3380CC4-5D6E-409C-BE32-E72D297353CC}">
              <c16:uniqueId val="{00000009-BC8A-40ED-827E-DD7E96666A27}"/>
            </c:ext>
          </c:extLst>
        </c:ser>
        <c:ser>
          <c:idx val="10"/>
          <c:order val="10"/>
          <c:tx>
            <c:strRef>
              <c:f>'ELEC GEN BY TECH_NZ2050  (TWH)'!$C$44</c:f>
              <c:strCache>
                <c:ptCount val="1"/>
                <c:pt idx="0">
                  <c:v>Geothermal</c:v>
                </c:pt>
              </c:strCache>
            </c:strRef>
          </c:tx>
          <c:spPr>
            <a:solidFill>
              <a:schemeClr val="accent2">
                <a:lumMod val="75000"/>
              </a:schemeClr>
            </a:solidFill>
            <a:ln>
              <a:solidFill>
                <a:schemeClr val="accent2">
                  <a:lumMod val="75000"/>
                </a:schemeClr>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(TWH)'!$D$44:$M$44</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A-BC8A-40ED-827E-DD7E96666A27}"/>
            </c:ext>
          </c:extLst>
        </c:ser>
        <c:ser>
          <c:idx val="11"/>
          <c:order val="11"/>
          <c:tx>
            <c:strRef>
              <c:f>'ELEC GEN BY TECH_NZ2050  (TWH)'!$C$45</c:f>
              <c:strCache>
                <c:ptCount val="1"/>
                <c:pt idx="0">
                  <c:v>Hydro</c:v>
                </c:pt>
              </c:strCache>
            </c:strRef>
          </c:tx>
          <c:spPr>
            <a:solidFill>
              <a:srgbClr val="00B0F0"/>
            </a:solidFill>
            <a:ln>
              <a:solidFill>
                <a:srgbClr val="00B0F0"/>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(TWH)'!$D$45:$M$45</c:f>
              <c:numCache>
                <c:formatCode>0.000_);[Red]\(0.000\)</c:formatCode>
                <c:ptCount val="10"/>
                <c:pt idx="0">
                  <c:v>3.6730000000000294</c:v>
                </c:pt>
                <c:pt idx="1">
                  <c:v>3.8790000000000311</c:v>
                </c:pt>
                <c:pt idx="2">
                  <c:v>4.2075555555555892</c:v>
                </c:pt>
                <c:pt idx="3">
                  <c:v>4.7331111111111488</c:v>
                </c:pt>
                <c:pt idx="4">
                  <c:v>5.2586388888889308</c:v>
                </c:pt>
                <c:pt idx="5">
                  <c:v>5.7841944444444904</c:v>
                </c:pt>
                <c:pt idx="6">
                  <c:v>6.3097500000000499</c:v>
                </c:pt>
                <c:pt idx="7">
                  <c:v>7.188666666666724</c:v>
                </c:pt>
                <c:pt idx="8">
                  <c:v>8.0675833333333973</c:v>
                </c:pt>
                <c:pt idx="9">
                  <c:v>8.9465000000000696</c:v>
                </c:pt>
              </c:numCache>
            </c:numRef>
          </c:val>
          <c:extLst>
            <c:ext xmlns:c16="http://schemas.microsoft.com/office/drawing/2014/chart" uri="{C3380CC4-5D6E-409C-BE32-E72D297353CC}">
              <c16:uniqueId val="{0000000B-BC8A-40ED-827E-DD7E96666A27}"/>
            </c:ext>
          </c:extLst>
        </c:ser>
        <c:ser>
          <c:idx val="14"/>
          <c:order val="12"/>
          <c:tx>
            <c:strRef>
              <c:f>'ELEC GEN BY TECH_NZ2050  (TWH)'!$C$46</c:f>
              <c:strCache>
                <c:ptCount val="1"/>
                <c:pt idx="0">
                  <c:v>Hydrogen</c:v>
                </c:pt>
              </c:strCache>
            </c:strRef>
          </c:tx>
          <c:spPr>
            <a:solidFill>
              <a:schemeClr val="accent5">
                <a:lumMod val="40000"/>
                <a:lumOff val="60000"/>
              </a:schemeClr>
            </a:solidFill>
            <a:ln>
              <a:solidFill>
                <a:schemeClr val="accent5">
                  <a:lumMod val="40000"/>
                  <a:lumOff val="60000"/>
                </a:schemeClr>
              </a:solidFill>
            </a:ln>
            <a:effectLst/>
          </c:spPr>
          <c:invertIfNegative val="0"/>
          <c:val>
            <c:numRef>
              <c:f>'ELEC GEN BY TECH_NZ2050  (TWH)'!$D$46:$M$46</c:f>
              <c:numCache>
                <c:formatCode>0.000_);[Red]\(0.000\)</c:formatCode>
                <c:ptCount val="10"/>
                <c:pt idx="0">
                  <c:v>0</c:v>
                </c:pt>
                <c:pt idx="1">
                  <c:v>0</c:v>
                </c:pt>
                <c:pt idx="2">
                  <c:v>0</c:v>
                </c:pt>
                <c:pt idx="3">
                  <c:v>2.606530555555576</c:v>
                </c:pt>
                <c:pt idx="4">
                  <c:v>8.0119722222222851</c:v>
                </c:pt>
                <c:pt idx="5">
                  <c:v>13.553444444444553</c:v>
                </c:pt>
                <c:pt idx="6">
                  <c:v>18.82236111111126</c:v>
                </c:pt>
                <c:pt idx="7">
                  <c:v>24.231583333333525</c:v>
                </c:pt>
                <c:pt idx="8">
                  <c:v>29.859166666666905</c:v>
                </c:pt>
                <c:pt idx="9">
                  <c:v>35.014166666666945</c:v>
                </c:pt>
              </c:numCache>
            </c:numRef>
          </c:val>
          <c:extLst>
            <c:ext xmlns:c16="http://schemas.microsoft.com/office/drawing/2014/chart" uri="{C3380CC4-5D6E-409C-BE32-E72D297353CC}">
              <c16:uniqueId val="{0000000C-BC8A-40ED-827E-DD7E96666A27}"/>
            </c:ext>
          </c:extLst>
        </c:ser>
        <c:ser>
          <c:idx val="12"/>
          <c:order val="13"/>
          <c:tx>
            <c:strRef>
              <c:f>'ELEC GEN BY TECH_NZ2050  (TWH)'!$C$47</c:f>
              <c:strCache>
                <c:ptCount val="1"/>
                <c:pt idx="0">
                  <c:v>Solar</c:v>
                </c:pt>
              </c:strCache>
            </c:strRef>
          </c:tx>
          <c:spPr>
            <a:solidFill>
              <a:srgbClr val="FFFF00"/>
            </a:solidFill>
            <a:ln>
              <a:solidFill>
                <a:srgbClr val="FFFF00"/>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(TWH)'!$D$47:$M$47</c:f>
              <c:numCache>
                <c:formatCode>0.000_);[Red]\(0.000\)</c:formatCode>
                <c:ptCount val="10"/>
                <c:pt idx="0">
                  <c:v>1.5000416666666787E-2</c:v>
                </c:pt>
                <c:pt idx="1">
                  <c:v>0.77199722222222833</c:v>
                </c:pt>
                <c:pt idx="2">
                  <c:v>5.4699134722222666</c:v>
                </c:pt>
                <c:pt idx="3">
                  <c:v>14.123170833333447</c:v>
                </c:pt>
                <c:pt idx="4">
                  <c:v>49.110918611111501</c:v>
                </c:pt>
                <c:pt idx="5">
                  <c:v>107.19478527777864</c:v>
                </c:pt>
                <c:pt idx="6">
                  <c:v>167.51501583333464</c:v>
                </c:pt>
                <c:pt idx="7">
                  <c:v>248.49154638889087</c:v>
                </c:pt>
                <c:pt idx="8">
                  <c:v>338.85160472222486</c:v>
                </c:pt>
                <c:pt idx="9">
                  <c:v>394.44318333333649</c:v>
                </c:pt>
              </c:numCache>
            </c:numRef>
          </c:val>
          <c:extLst>
            <c:ext xmlns:c16="http://schemas.microsoft.com/office/drawing/2014/chart" uri="{C3380CC4-5D6E-409C-BE32-E72D297353CC}">
              <c16:uniqueId val="{0000000D-BC8A-40ED-827E-DD7E96666A27}"/>
            </c:ext>
          </c:extLst>
        </c:ser>
        <c:ser>
          <c:idx val="13"/>
          <c:order val="14"/>
          <c:tx>
            <c:strRef>
              <c:f>'ELEC GEN BY TECH_NZ2050  (TWH)'!$C$48</c:f>
              <c:strCache>
                <c:ptCount val="1"/>
                <c:pt idx="0">
                  <c:v>Wind</c:v>
                </c:pt>
              </c:strCache>
            </c:strRef>
          </c:tx>
          <c:spPr>
            <a:solidFill>
              <a:srgbClr val="7030A0"/>
            </a:solidFill>
            <a:ln>
              <a:solidFill>
                <a:srgbClr val="7030A0"/>
              </a:solidFill>
            </a:ln>
            <a:effectLst/>
          </c:spPr>
          <c:invertIfNegative val="0"/>
          <c:cat>
            <c:numRef>
              <c:f>'ELEC GEN BY TECH_NZ2050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  (TWH)'!$D$48:$M$48</c:f>
              <c:numCache>
                <c:formatCode>0.000_);[Red]\(0.000\)</c:formatCode>
                <c:ptCount val="10"/>
                <c:pt idx="0">
                  <c:v>0.13000361111111214</c:v>
                </c:pt>
                <c:pt idx="1">
                  <c:v>0.81699722222222881</c:v>
                </c:pt>
                <c:pt idx="2">
                  <c:v>4.8284669444444823</c:v>
                </c:pt>
                <c:pt idx="3">
                  <c:v>5.9902013888889369</c:v>
                </c:pt>
                <c:pt idx="4">
                  <c:v>27.04453194444466</c:v>
                </c:pt>
                <c:pt idx="5">
                  <c:v>69.386754166667217</c:v>
                </c:pt>
                <c:pt idx="6">
                  <c:v>111.45517083333422</c:v>
                </c:pt>
                <c:pt idx="7">
                  <c:v>163.19967138889018</c:v>
                </c:pt>
                <c:pt idx="8">
                  <c:v>215.52162916666836</c:v>
                </c:pt>
                <c:pt idx="9">
                  <c:v>242.23610833333527</c:v>
                </c:pt>
              </c:numCache>
            </c:numRef>
          </c:val>
          <c:extLst>
            <c:ext xmlns:c16="http://schemas.microsoft.com/office/drawing/2014/chart" uri="{C3380CC4-5D6E-409C-BE32-E72D297353CC}">
              <c16:uniqueId val="{0000000E-BC8A-40ED-827E-DD7E96666A27}"/>
            </c:ext>
          </c:extLst>
        </c:ser>
        <c:dLbls>
          <c:showLegendKey val="0"/>
          <c:showVal val="0"/>
          <c:showCatName val="0"/>
          <c:showSerName val="0"/>
          <c:showPercent val="0"/>
          <c:showBubbleSize val="0"/>
        </c:dLbls>
        <c:gapWidth val="45"/>
        <c:overlap val="100"/>
        <c:axId val="59494735"/>
        <c:axId val="1696220863"/>
      </c:barChart>
      <c:catAx>
        <c:axId val="5949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ko-KR" altLang="en-US" sz="1100" b="1" i="0" u="none" strike="noStrike" kern="1200" baseline="0">
                <a:solidFill>
                  <a:sysClr val="windowText" lastClr="000000"/>
                </a:solidFill>
                <a:latin typeface="+mn-lt"/>
                <a:ea typeface="+mn-ea"/>
                <a:cs typeface="+mn-cs"/>
              </a:defRPr>
            </a:pPr>
            <a:endParaRPr lang="en-US"/>
          </a:p>
        </c:txPr>
        <c:crossAx val="1696220863"/>
        <c:crosses val="autoZero"/>
        <c:auto val="1"/>
        <c:lblAlgn val="ctr"/>
        <c:lblOffset val="100"/>
        <c:noMultiLvlLbl val="0"/>
      </c:catAx>
      <c:valAx>
        <c:axId val="1696220863"/>
        <c:scaling>
          <c:orientation val="minMax"/>
          <c:max val="12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lang="ko-KR" altLang="en-US" sz="1200" b="0" i="0" u="none" strike="noStrike" kern="1200" baseline="0">
                <a:solidFill>
                  <a:sysClr val="windowText" lastClr="000000"/>
                </a:solidFill>
                <a:latin typeface="+mn-lt"/>
                <a:ea typeface="+mn-ea"/>
                <a:cs typeface="+mn-cs"/>
              </a:defRPr>
            </a:pPr>
            <a:endParaRPr lang="en-US"/>
          </a:p>
        </c:txPr>
        <c:crossAx val="59494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ko-KR" altLang="en-US" sz="1000" b="0" i="0" u="none" strike="noStrike" kern="1200" baseline="0">
          <a:solidFill>
            <a:sysClr val="windowText" lastClr="000000"/>
          </a:solidFill>
          <a:latin typeface="+mn-lt"/>
          <a:ea typeface="+mn-ea"/>
          <a:cs typeface="+mn-cs"/>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ko-KR" altLang="en-US" sz="1200" b="1" i="0" u="none" strike="noStrike" kern="1200" spc="0" baseline="0">
                <a:solidFill>
                  <a:schemeClr val="accent2"/>
                </a:solidFill>
                <a:latin typeface="+mn-lt"/>
                <a:ea typeface="+mn-ea"/>
                <a:cs typeface="+mn-cs"/>
              </a:defRPr>
            </a:pPr>
            <a:r>
              <a:rPr lang="en-US" b="1">
                <a:solidFill>
                  <a:schemeClr val="accent2"/>
                </a:solidFill>
              </a:rPr>
              <a:t>NZ2050_Nur</a:t>
            </a:r>
          </a:p>
        </c:rich>
      </c:tx>
      <c:overlay val="0"/>
      <c:spPr>
        <a:noFill/>
        <a:ln>
          <a:noFill/>
        </a:ln>
        <a:effectLst/>
      </c:spPr>
      <c:txPr>
        <a:bodyPr rot="0" spcFirstLastPara="1" vertOverflow="ellipsis" vert="horz" wrap="square" anchor="ctr" anchorCtr="1"/>
        <a:lstStyle/>
        <a:p>
          <a:pPr>
            <a:defRPr lang="ko-KR" altLang="en-US" sz="1200" b="1" i="0" u="none" strike="noStrike" kern="1200" spc="0" baseline="0">
              <a:solidFill>
                <a:schemeClr val="accent2"/>
              </a:solidFill>
              <a:latin typeface="+mn-lt"/>
              <a:ea typeface="+mn-ea"/>
              <a:cs typeface="+mn-cs"/>
            </a:defRPr>
          </a:pPr>
          <a:endParaRPr lang="en-US"/>
        </a:p>
      </c:txPr>
    </c:title>
    <c:autoTitleDeleted val="0"/>
    <c:plotArea>
      <c:layout/>
      <c:barChart>
        <c:barDir val="col"/>
        <c:grouping val="stacked"/>
        <c:varyColors val="0"/>
        <c:ser>
          <c:idx val="0"/>
          <c:order val="0"/>
          <c:tx>
            <c:strRef>
              <c:f>'ELEC GEN BY TECH_NZ2050_Nur(TW)'!$C$34</c:f>
              <c:strCache>
                <c:ptCount val="1"/>
                <c:pt idx="0">
                  <c:v>Oil</c:v>
                </c:pt>
              </c:strCache>
            </c:strRef>
          </c:tx>
          <c:spPr>
            <a:solidFill>
              <a:srgbClr val="FF0000"/>
            </a:solidFill>
            <a:ln>
              <a:solidFill>
                <a:srgbClr val="FF0000"/>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TECH_NZ2050_Nur(TW)'!$D$34:$M$34</c:f>
              <c:numCache>
                <c:formatCode>0.000_);[Red]\(0.000\)</c:formatCode>
                <c:ptCount val="10"/>
                <c:pt idx="0">
                  <c:v>21.041583333333502</c:v>
                </c:pt>
                <c:pt idx="1">
                  <c:v>14.962972222222342</c:v>
                </c:pt>
                <c:pt idx="2">
                  <c:v>12.847972222222324</c:v>
                </c:pt>
                <c:pt idx="3">
                  <c:v>11.232805555555645</c:v>
                </c:pt>
                <c:pt idx="4">
                  <c:v>9.4605833333334086</c:v>
                </c:pt>
                <c:pt idx="5">
                  <c:v>6.6252222222222743</c:v>
                </c:pt>
                <c:pt idx="6">
                  <c:v>4.1628888888889222</c:v>
                </c:pt>
                <c:pt idx="7">
                  <c:v>2.0352666666666828</c:v>
                </c:pt>
                <c:pt idx="8">
                  <c:v>0.5012861111111151</c:v>
                </c:pt>
                <c:pt idx="9">
                  <c:v>7.336250000000058E-2</c:v>
                </c:pt>
              </c:numCache>
            </c:numRef>
          </c:val>
          <c:extLst>
            <c:ext xmlns:c16="http://schemas.microsoft.com/office/drawing/2014/chart" uri="{C3380CC4-5D6E-409C-BE32-E72D297353CC}">
              <c16:uniqueId val="{00000000-FC16-467B-AA4D-38C8D39076E6}"/>
            </c:ext>
          </c:extLst>
        </c:ser>
        <c:ser>
          <c:idx val="1"/>
          <c:order val="1"/>
          <c:tx>
            <c:strRef>
              <c:f>'ELEC GEN BY TECH_NZ2050_Nur(TW)'!$C$35</c:f>
              <c:strCache>
                <c:ptCount val="1"/>
                <c:pt idx="0">
                  <c:v>Oil CCS</c:v>
                </c:pt>
              </c:strCache>
            </c:strRef>
          </c:tx>
          <c:spPr>
            <a:pattFill prst="wdUpDiag">
              <a:fgClr>
                <a:srgbClr val="FFADA7"/>
              </a:fgClr>
              <a:bgClr>
                <a:schemeClr val="bg1"/>
              </a:bgClr>
            </a:pattFill>
            <a:ln>
              <a:solidFill>
                <a:srgbClr val="FFADA7"/>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TECH_NZ2050_Nur(TW)'!$D$35:$M$35</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1-FC16-467B-AA4D-38C8D39076E6}"/>
            </c:ext>
          </c:extLst>
        </c:ser>
        <c:ser>
          <c:idx val="2"/>
          <c:order val="2"/>
          <c:tx>
            <c:strRef>
              <c:f>'ELEC GEN BY TECH_NZ2050_Nur(TW)'!$C$36</c:f>
              <c:strCache>
                <c:ptCount val="1"/>
                <c:pt idx="0">
                  <c:v>Gas</c:v>
                </c:pt>
              </c:strCache>
            </c:strRef>
          </c:tx>
          <c:spPr>
            <a:solidFill>
              <a:srgbClr val="0070C0"/>
            </a:solidFill>
            <a:ln>
              <a:solidFill>
                <a:srgbClr val="0070C0"/>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TECH_NZ2050_Nur(TW)'!$D$36:$M$36</c:f>
              <c:numCache>
                <c:formatCode>0.000_);[Red]\(0.000\)</c:formatCode>
                <c:ptCount val="10"/>
                <c:pt idx="0">
                  <c:v>59.184666666667134</c:v>
                </c:pt>
                <c:pt idx="1">
                  <c:v>101.52083333333414</c:v>
                </c:pt>
                <c:pt idx="2">
                  <c:v>116.5390277777787</c:v>
                </c:pt>
                <c:pt idx="3">
                  <c:v>149.17558333333452</c:v>
                </c:pt>
                <c:pt idx="4">
                  <c:v>188.34269444444593</c:v>
                </c:pt>
                <c:pt idx="5">
                  <c:v>189.60450000000151</c:v>
                </c:pt>
                <c:pt idx="6">
                  <c:v>182.56652777777924</c:v>
                </c:pt>
                <c:pt idx="7">
                  <c:v>127.41263611111214</c:v>
                </c:pt>
                <c:pt idx="8">
                  <c:v>54.816381388889326</c:v>
                </c:pt>
                <c:pt idx="9">
                  <c:v>10.336548611111192</c:v>
                </c:pt>
              </c:numCache>
            </c:numRef>
          </c:val>
          <c:extLst>
            <c:ext xmlns:c16="http://schemas.microsoft.com/office/drawing/2014/chart" uri="{C3380CC4-5D6E-409C-BE32-E72D297353CC}">
              <c16:uniqueId val="{00000002-FC16-467B-AA4D-38C8D39076E6}"/>
            </c:ext>
          </c:extLst>
        </c:ser>
        <c:ser>
          <c:idx val="3"/>
          <c:order val="3"/>
          <c:tx>
            <c:strRef>
              <c:f>'ELEC GEN BY TECH_NZ2050_Nur(TW)'!$C$37</c:f>
              <c:strCache>
                <c:ptCount val="1"/>
                <c:pt idx="0">
                  <c:v>Gas CCS</c:v>
                </c:pt>
              </c:strCache>
            </c:strRef>
          </c:tx>
          <c:spPr>
            <a:pattFill prst="wdUpDiag">
              <a:fgClr>
                <a:schemeClr val="accent5">
                  <a:lumMod val="60000"/>
                  <a:lumOff val="40000"/>
                </a:schemeClr>
              </a:fgClr>
              <a:bgClr>
                <a:schemeClr val="bg1"/>
              </a:bgClr>
            </a:pattFill>
            <a:ln>
              <a:solidFill>
                <a:schemeClr val="accent5">
                  <a:lumMod val="60000"/>
                  <a:lumOff val="40000"/>
                </a:schemeClr>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TECH_NZ2050_Nur(TW)'!$D$37:$M$37</c:f>
              <c:numCache>
                <c:formatCode>0.000_);[Red]\(0.000\)</c:formatCode>
                <c:ptCount val="10"/>
                <c:pt idx="0">
                  <c:v>0</c:v>
                </c:pt>
                <c:pt idx="1">
                  <c:v>0</c:v>
                </c:pt>
                <c:pt idx="2">
                  <c:v>0</c:v>
                </c:pt>
                <c:pt idx="3">
                  <c:v>0</c:v>
                </c:pt>
                <c:pt idx="4">
                  <c:v>0</c:v>
                </c:pt>
                <c:pt idx="5">
                  <c:v>3.5628611111111397</c:v>
                </c:pt>
                <c:pt idx="6">
                  <c:v>8.6861388888889586</c:v>
                </c:pt>
                <c:pt idx="7">
                  <c:v>18.526083333333482</c:v>
                </c:pt>
                <c:pt idx="8">
                  <c:v>31.088888888889137</c:v>
                </c:pt>
                <c:pt idx="9">
                  <c:v>38.961111111111421</c:v>
                </c:pt>
              </c:numCache>
            </c:numRef>
          </c:val>
          <c:extLst>
            <c:ext xmlns:c16="http://schemas.microsoft.com/office/drawing/2014/chart" uri="{C3380CC4-5D6E-409C-BE32-E72D297353CC}">
              <c16:uniqueId val="{00000003-FC16-467B-AA4D-38C8D39076E6}"/>
            </c:ext>
          </c:extLst>
        </c:ser>
        <c:ser>
          <c:idx val="4"/>
          <c:order val="4"/>
          <c:tx>
            <c:strRef>
              <c:f>'ELEC GEN BY TECH_NZ2050_Nur(TW)'!$C$38</c:f>
              <c:strCache>
                <c:ptCount val="1"/>
                <c:pt idx="0">
                  <c:v>CHP</c:v>
                </c:pt>
              </c:strCache>
            </c:strRef>
          </c:tx>
          <c:spPr>
            <a:solidFill>
              <a:schemeClr val="tx1">
                <a:lumMod val="50000"/>
                <a:lumOff val="50000"/>
              </a:schemeClr>
            </a:solidFill>
            <a:ln>
              <a:solidFill>
                <a:schemeClr val="tx1">
                  <a:lumMod val="50000"/>
                  <a:lumOff val="50000"/>
                </a:schemeClr>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TECH_NZ2050_Nur(TW)'!$D$38:$M$38</c:f>
              <c:numCache>
                <c:formatCode>0.000_);[Red]\(0.000\)</c:formatCode>
                <c:ptCount val="10"/>
                <c:pt idx="0">
                  <c:v>22.879839722222403</c:v>
                </c:pt>
                <c:pt idx="1">
                  <c:v>25.181435000000203</c:v>
                </c:pt>
                <c:pt idx="2">
                  <c:v>8.1454175000000646</c:v>
                </c:pt>
                <c:pt idx="3">
                  <c:v>5.8515216666667129</c:v>
                </c:pt>
                <c:pt idx="4">
                  <c:v>7.9386858333333956</c:v>
                </c:pt>
                <c:pt idx="5">
                  <c:v>7.2485330555556136</c:v>
                </c:pt>
                <c:pt idx="6">
                  <c:v>6.3996472222222733</c:v>
                </c:pt>
                <c:pt idx="7">
                  <c:v>5.1320055555555966</c:v>
                </c:pt>
                <c:pt idx="8">
                  <c:v>3.006156666666691</c:v>
                </c:pt>
                <c:pt idx="9">
                  <c:v>1.4110586111111223</c:v>
                </c:pt>
              </c:numCache>
            </c:numRef>
          </c:val>
          <c:extLst>
            <c:ext xmlns:c16="http://schemas.microsoft.com/office/drawing/2014/chart" uri="{C3380CC4-5D6E-409C-BE32-E72D297353CC}">
              <c16:uniqueId val="{00000004-FC16-467B-AA4D-38C8D39076E6}"/>
            </c:ext>
          </c:extLst>
        </c:ser>
        <c:ser>
          <c:idx val="5"/>
          <c:order val="5"/>
          <c:tx>
            <c:strRef>
              <c:f>'ELEC GEN BY TECH_NZ2050_Nur(TW)'!$C$39</c:f>
              <c:strCache>
                <c:ptCount val="1"/>
                <c:pt idx="0">
                  <c:v>Coal </c:v>
                </c:pt>
              </c:strCache>
            </c:strRef>
          </c:tx>
          <c:spPr>
            <a:solidFill>
              <a:schemeClr val="tx1"/>
            </a:solidFill>
            <a:ln>
              <a:solidFill>
                <a:schemeClr val="tx1"/>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TECH_NZ2050_Nur(TW)'!$D$39:$M$39</c:f>
              <c:numCache>
                <c:formatCode>0.000_);[Red]\(0.000\)</c:formatCode>
                <c:ptCount val="10"/>
                <c:pt idx="0">
                  <c:v>134.0758333333344</c:v>
                </c:pt>
                <c:pt idx="1">
                  <c:v>200.49055555555717</c:v>
                </c:pt>
                <c:pt idx="2">
                  <c:v>210.28638888889057</c:v>
                </c:pt>
                <c:pt idx="3">
                  <c:v>195.88472222222376</c:v>
                </c:pt>
                <c:pt idx="4">
                  <c:v>160.80972222222348</c:v>
                </c:pt>
                <c:pt idx="5">
                  <c:v>101.92611111111192</c:v>
                </c:pt>
                <c:pt idx="6">
                  <c:v>38.412222222222525</c:v>
                </c:pt>
                <c:pt idx="7">
                  <c:v>2.802333333333356</c:v>
                </c:pt>
                <c:pt idx="8">
                  <c:v>8.0653888888889524E-2</c:v>
                </c:pt>
                <c:pt idx="9">
                  <c:v>0</c:v>
                </c:pt>
              </c:numCache>
            </c:numRef>
          </c:val>
          <c:extLst>
            <c:ext xmlns:c16="http://schemas.microsoft.com/office/drawing/2014/chart" uri="{C3380CC4-5D6E-409C-BE32-E72D297353CC}">
              <c16:uniqueId val="{00000005-FC16-467B-AA4D-38C8D39076E6}"/>
            </c:ext>
          </c:extLst>
        </c:ser>
        <c:ser>
          <c:idx val="6"/>
          <c:order val="6"/>
          <c:tx>
            <c:strRef>
              <c:f>'ELEC GEN BY TECH_NZ2050_Nur(TW)'!$C$40</c:f>
              <c:strCache>
                <c:ptCount val="1"/>
                <c:pt idx="0">
                  <c:v>Coal CCS</c:v>
                </c:pt>
              </c:strCache>
            </c:strRef>
          </c:tx>
          <c:spPr>
            <a:pattFill prst="wdUpDiag">
              <a:fgClr>
                <a:schemeClr val="bg2"/>
              </a:fgClr>
              <a:bgClr>
                <a:schemeClr val="bg1"/>
              </a:bgClr>
            </a:pattFill>
            <a:ln>
              <a:solidFill>
                <a:schemeClr val="bg2"/>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TECH_NZ2050_Nur(TW)'!$D$40:$M$40</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6-FC16-467B-AA4D-38C8D39076E6}"/>
            </c:ext>
          </c:extLst>
        </c:ser>
        <c:ser>
          <c:idx val="7"/>
          <c:order val="7"/>
          <c:tx>
            <c:strRef>
              <c:f>'ELEC GEN BY TECH_NZ2050_Nur(TW)'!$C$41</c:f>
              <c:strCache>
                <c:ptCount val="1"/>
                <c:pt idx="0">
                  <c:v>Nuclear</c:v>
                </c:pt>
              </c:strCache>
            </c:strRef>
          </c:tx>
          <c:spPr>
            <a:solidFill>
              <a:schemeClr val="accent2"/>
            </a:solidFill>
            <a:ln>
              <a:solidFill>
                <a:schemeClr val="accent2"/>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TECH_NZ2050_Nur(TW)'!$D$41:$M$41</c:f>
              <c:numCache>
                <c:formatCode>0.000_);[Red]\(0.000\)</c:formatCode>
                <c:ptCount val="10"/>
                <c:pt idx="0">
                  <c:v>146.78305555555673</c:v>
                </c:pt>
                <c:pt idx="1">
                  <c:v>148.59583333333453</c:v>
                </c:pt>
                <c:pt idx="2">
                  <c:v>163.22075000000132</c:v>
                </c:pt>
                <c:pt idx="3">
                  <c:v>158.86138888889016</c:v>
                </c:pt>
                <c:pt idx="4">
                  <c:v>196.57138888889045</c:v>
                </c:pt>
                <c:pt idx="5">
                  <c:v>257.69500000000204</c:v>
                </c:pt>
                <c:pt idx="6">
                  <c:v>311.7791666666692</c:v>
                </c:pt>
                <c:pt idx="7">
                  <c:v>377.51444444444741</c:v>
                </c:pt>
                <c:pt idx="8">
                  <c:v>447.29527777778139</c:v>
                </c:pt>
                <c:pt idx="9">
                  <c:v>491.53000000000395</c:v>
                </c:pt>
              </c:numCache>
            </c:numRef>
          </c:val>
          <c:extLst>
            <c:ext xmlns:c16="http://schemas.microsoft.com/office/drawing/2014/chart" uri="{C3380CC4-5D6E-409C-BE32-E72D297353CC}">
              <c16:uniqueId val="{00000007-FC16-467B-AA4D-38C8D39076E6}"/>
            </c:ext>
          </c:extLst>
        </c:ser>
        <c:ser>
          <c:idx val="8"/>
          <c:order val="8"/>
          <c:tx>
            <c:strRef>
              <c:f>'ELEC GEN BY TECH_NZ2050_Nur(TW)'!$C$42</c:f>
              <c:strCache>
                <c:ptCount val="1"/>
                <c:pt idx="0">
                  <c:v>Biomass</c:v>
                </c:pt>
              </c:strCache>
            </c:strRef>
          </c:tx>
          <c:spPr>
            <a:solidFill>
              <a:srgbClr val="00B050"/>
            </a:solidFill>
            <a:ln>
              <a:solidFill>
                <a:srgbClr val="00B050"/>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TECH_NZ2050_Nur(TW)'!$D$42:$M$42</c:f>
              <c:numCache>
                <c:formatCode>0.000_);[Red]\(0.000\)</c:formatCode>
                <c:ptCount val="10"/>
                <c:pt idx="0">
                  <c:v>4.500138888888925E-2</c:v>
                </c:pt>
                <c:pt idx="1">
                  <c:v>0.34600000000000275</c:v>
                </c:pt>
                <c:pt idx="2">
                  <c:v>3.1314444444444693</c:v>
                </c:pt>
                <c:pt idx="3">
                  <c:v>8.124027777777842</c:v>
                </c:pt>
                <c:pt idx="4">
                  <c:v>10.825611111111197</c:v>
                </c:pt>
                <c:pt idx="5">
                  <c:v>11.674444444444536</c:v>
                </c:pt>
                <c:pt idx="6">
                  <c:v>9.8430555555556349</c:v>
                </c:pt>
                <c:pt idx="7">
                  <c:v>7.0392222222222784</c:v>
                </c:pt>
                <c:pt idx="8">
                  <c:v>1.5844833333333459</c:v>
                </c:pt>
                <c:pt idx="9">
                  <c:v>0.14942333333333452</c:v>
                </c:pt>
              </c:numCache>
            </c:numRef>
          </c:val>
          <c:extLst>
            <c:ext xmlns:c16="http://schemas.microsoft.com/office/drawing/2014/chart" uri="{C3380CC4-5D6E-409C-BE32-E72D297353CC}">
              <c16:uniqueId val="{00000008-FC16-467B-AA4D-38C8D39076E6}"/>
            </c:ext>
          </c:extLst>
        </c:ser>
        <c:ser>
          <c:idx val="9"/>
          <c:order val="9"/>
          <c:tx>
            <c:strRef>
              <c:f>'ELEC GEN BY TECH_NZ2050_Nur(TW)'!$C$43</c:f>
              <c:strCache>
                <c:ptCount val="1"/>
                <c:pt idx="0">
                  <c:v>Biomass CCS</c:v>
                </c:pt>
              </c:strCache>
            </c:strRef>
          </c:tx>
          <c:spPr>
            <a:pattFill prst="wdUpDiag">
              <a:fgClr>
                <a:srgbClr val="92D050"/>
              </a:fgClr>
              <a:bgClr>
                <a:schemeClr val="bg1"/>
              </a:bgClr>
            </a:pattFill>
            <a:ln>
              <a:solidFill>
                <a:srgbClr val="92D050"/>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TECH_NZ2050_Nur(TW)'!$D$43:$M$43</c:f>
              <c:numCache>
                <c:formatCode>0.000_);[Red]\(0.000\)</c:formatCode>
                <c:ptCount val="10"/>
                <c:pt idx="0">
                  <c:v>0</c:v>
                </c:pt>
                <c:pt idx="1">
                  <c:v>0</c:v>
                </c:pt>
                <c:pt idx="2">
                  <c:v>0</c:v>
                </c:pt>
                <c:pt idx="3">
                  <c:v>0</c:v>
                </c:pt>
                <c:pt idx="4">
                  <c:v>0.64928555555556067</c:v>
                </c:pt>
                <c:pt idx="5">
                  <c:v>1.7172333333333472</c:v>
                </c:pt>
                <c:pt idx="6">
                  <c:v>3.4964250000000279</c:v>
                </c:pt>
                <c:pt idx="7">
                  <c:v>10.225250000000081</c:v>
                </c:pt>
                <c:pt idx="8">
                  <c:v>25.105638888889089</c:v>
                </c:pt>
                <c:pt idx="9">
                  <c:v>38.661027777778088</c:v>
                </c:pt>
              </c:numCache>
            </c:numRef>
          </c:val>
          <c:extLst>
            <c:ext xmlns:c16="http://schemas.microsoft.com/office/drawing/2014/chart" uri="{C3380CC4-5D6E-409C-BE32-E72D297353CC}">
              <c16:uniqueId val="{00000009-FC16-467B-AA4D-38C8D39076E6}"/>
            </c:ext>
          </c:extLst>
        </c:ser>
        <c:ser>
          <c:idx val="10"/>
          <c:order val="10"/>
          <c:tx>
            <c:strRef>
              <c:f>'ELEC GEN BY TECH_NZ2050_Nur(TW)'!$C$44</c:f>
              <c:strCache>
                <c:ptCount val="1"/>
                <c:pt idx="0">
                  <c:v>Geothermal</c:v>
                </c:pt>
              </c:strCache>
            </c:strRef>
          </c:tx>
          <c:spPr>
            <a:solidFill>
              <a:schemeClr val="accent2">
                <a:lumMod val="75000"/>
              </a:schemeClr>
            </a:solidFill>
            <a:ln>
              <a:solidFill>
                <a:schemeClr val="accent2">
                  <a:lumMod val="75000"/>
                </a:schemeClr>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TECH_NZ2050_Nur(TW)'!$D$44:$M$44</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A-FC16-467B-AA4D-38C8D39076E6}"/>
            </c:ext>
          </c:extLst>
        </c:ser>
        <c:ser>
          <c:idx val="11"/>
          <c:order val="11"/>
          <c:tx>
            <c:strRef>
              <c:f>'ELEC GEN BY TECH_NZ2050_Nur(TW)'!$C$45</c:f>
              <c:strCache>
                <c:ptCount val="1"/>
                <c:pt idx="0">
                  <c:v>Hydro</c:v>
                </c:pt>
              </c:strCache>
            </c:strRef>
          </c:tx>
          <c:spPr>
            <a:solidFill>
              <a:srgbClr val="00B0F0"/>
            </a:solidFill>
            <a:ln>
              <a:solidFill>
                <a:srgbClr val="00B0F0"/>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TECH_NZ2050_Nur(TW)'!$D$45:$M$45</c:f>
              <c:numCache>
                <c:formatCode>0.000_);[Red]\(0.000\)</c:formatCode>
                <c:ptCount val="10"/>
                <c:pt idx="0">
                  <c:v>3.6730000000000294</c:v>
                </c:pt>
                <c:pt idx="1">
                  <c:v>3.8790000000000311</c:v>
                </c:pt>
                <c:pt idx="2">
                  <c:v>4.2075555555555892</c:v>
                </c:pt>
                <c:pt idx="3">
                  <c:v>4.7331111111111488</c:v>
                </c:pt>
                <c:pt idx="4">
                  <c:v>5.2586388888889308</c:v>
                </c:pt>
                <c:pt idx="5">
                  <c:v>5.7841944444444904</c:v>
                </c:pt>
                <c:pt idx="6">
                  <c:v>6.3097500000000499</c:v>
                </c:pt>
                <c:pt idx="7">
                  <c:v>7.188666666666724</c:v>
                </c:pt>
                <c:pt idx="8">
                  <c:v>8.0675833333333973</c:v>
                </c:pt>
                <c:pt idx="9">
                  <c:v>8.9465000000000696</c:v>
                </c:pt>
              </c:numCache>
            </c:numRef>
          </c:val>
          <c:extLst>
            <c:ext xmlns:c16="http://schemas.microsoft.com/office/drawing/2014/chart" uri="{C3380CC4-5D6E-409C-BE32-E72D297353CC}">
              <c16:uniqueId val="{0000000B-FC16-467B-AA4D-38C8D39076E6}"/>
            </c:ext>
          </c:extLst>
        </c:ser>
        <c:ser>
          <c:idx val="14"/>
          <c:order val="12"/>
          <c:tx>
            <c:strRef>
              <c:f>'ELEC GEN BY TECH_NZ2050_Nur(TW)'!$C$46</c:f>
              <c:strCache>
                <c:ptCount val="1"/>
                <c:pt idx="0">
                  <c:v>Hydrogen</c:v>
                </c:pt>
              </c:strCache>
            </c:strRef>
          </c:tx>
          <c:spPr>
            <a:solidFill>
              <a:schemeClr val="accent5">
                <a:lumMod val="40000"/>
                <a:lumOff val="60000"/>
              </a:schemeClr>
            </a:solidFill>
            <a:ln>
              <a:solidFill>
                <a:schemeClr val="accent5">
                  <a:lumMod val="40000"/>
                  <a:lumOff val="60000"/>
                </a:schemeClr>
              </a:solidFill>
            </a:ln>
            <a:effectLst/>
          </c:spPr>
          <c:invertIfNegative val="0"/>
          <c:val>
            <c:numRef>
              <c:f>'ELEC GEN BY TECH_NZ2050_Nur(TW)'!$D$46:$M$46</c:f>
              <c:numCache>
                <c:formatCode>0.000_);[Red]\(0.000\)</c:formatCode>
                <c:ptCount val="10"/>
                <c:pt idx="0">
                  <c:v>0</c:v>
                </c:pt>
                <c:pt idx="1">
                  <c:v>0</c:v>
                </c:pt>
                <c:pt idx="2">
                  <c:v>0</c:v>
                </c:pt>
                <c:pt idx="3">
                  <c:v>2.606530555555576</c:v>
                </c:pt>
                <c:pt idx="4">
                  <c:v>7.5362222222222819</c:v>
                </c:pt>
                <c:pt idx="5">
                  <c:v>10.624583333333417</c:v>
                </c:pt>
                <c:pt idx="6">
                  <c:v>13.113277777777883</c:v>
                </c:pt>
                <c:pt idx="7">
                  <c:v>16.541472222222353</c:v>
                </c:pt>
                <c:pt idx="8">
                  <c:v>21.99827777777795</c:v>
                </c:pt>
                <c:pt idx="9">
                  <c:v>31.450000000000252</c:v>
                </c:pt>
              </c:numCache>
            </c:numRef>
          </c:val>
          <c:extLst>
            <c:ext xmlns:c16="http://schemas.microsoft.com/office/drawing/2014/chart" uri="{C3380CC4-5D6E-409C-BE32-E72D297353CC}">
              <c16:uniqueId val="{0000000C-FC16-467B-AA4D-38C8D39076E6}"/>
            </c:ext>
          </c:extLst>
        </c:ser>
        <c:ser>
          <c:idx val="12"/>
          <c:order val="13"/>
          <c:tx>
            <c:strRef>
              <c:f>'ELEC GEN BY TECH_NZ2050_Nur(TW)'!$C$47</c:f>
              <c:strCache>
                <c:ptCount val="1"/>
                <c:pt idx="0">
                  <c:v>Solar</c:v>
                </c:pt>
              </c:strCache>
            </c:strRef>
          </c:tx>
          <c:spPr>
            <a:solidFill>
              <a:srgbClr val="FFFF00"/>
            </a:solidFill>
            <a:ln>
              <a:solidFill>
                <a:srgbClr val="FFFF00"/>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TECH_NZ2050_Nur(TW)'!$D$47:$M$47</c:f>
              <c:numCache>
                <c:formatCode>0.000_);[Red]\(0.000\)</c:formatCode>
                <c:ptCount val="10"/>
                <c:pt idx="0">
                  <c:v>1.5000416666666787E-2</c:v>
                </c:pt>
                <c:pt idx="1">
                  <c:v>0.77199722222222833</c:v>
                </c:pt>
                <c:pt idx="2">
                  <c:v>5.4699134722222666</c:v>
                </c:pt>
                <c:pt idx="3">
                  <c:v>14.123170833333447</c:v>
                </c:pt>
                <c:pt idx="4">
                  <c:v>36.373638055555851</c:v>
                </c:pt>
                <c:pt idx="5">
                  <c:v>69.469771388889441</c:v>
                </c:pt>
                <c:pt idx="6">
                  <c:v>99.733551944445253</c:v>
                </c:pt>
                <c:pt idx="7">
                  <c:v>136.94318805555636</c:v>
                </c:pt>
                <c:pt idx="8">
                  <c:v>174.16434638889027</c:v>
                </c:pt>
                <c:pt idx="9">
                  <c:v>195.96351111111238</c:v>
                </c:pt>
              </c:numCache>
            </c:numRef>
          </c:val>
          <c:extLst>
            <c:ext xmlns:c16="http://schemas.microsoft.com/office/drawing/2014/chart" uri="{C3380CC4-5D6E-409C-BE32-E72D297353CC}">
              <c16:uniqueId val="{0000000D-FC16-467B-AA4D-38C8D39076E6}"/>
            </c:ext>
          </c:extLst>
        </c:ser>
        <c:ser>
          <c:idx val="13"/>
          <c:order val="14"/>
          <c:tx>
            <c:strRef>
              <c:f>'ELEC GEN BY TECH_NZ2050_Nur(TW)'!$C$48</c:f>
              <c:strCache>
                <c:ptCount val="1"/>
                <c:pt idx="0">
                  <c:v>Wind</c:v>
                </c:pt>
              </c:strCache>
            </c:strRef>
          </c:tx>
          <c:spPr>
            <a:solidFill>
              <a:srgbClr val="7030A0"/>
            </a:solidFill>
            <a:ln>
              <a:solidFill>
                <a:srgbClr val="7030A0"/>
              </a:solidFill>
            </a:ln>
            <a:effectLst/>
          </c:spPr>
          <c:invertIfNegative val="0"/>
          <c:cat>
            <c:numRef>
              <c:f>'ELEC GEN BY TECH_NZ2050_Nur(TW)'!$D$33:$M$33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'ELEC GEN BY TECH_NZ2050_Nur(TW)'!$D$48:$M$48</c:f>
              <c:numCache>
                <c:formatCode>0.000_);[Red]\(0.000\)</c:formatCode>
                <c:ptCount val="10"/>
                <c:pt idx="0">
                  <c:v>0.13000361111111214</c:v>
                </c:pt>
                <c:pt idx="1">
                  <c:v>0.81699722222222881</c:v>
                </c:pt>
                <c:pt idx="2">
                  <c:v>4.8284669444444823</c:v>
                </c:pt>
                <c:pt idx="3">
                  <c:v>5.9902013888889369</c:v>
                </c:pt>
                <c:pt idx="4">
                  <c:v>20.035634722222383</c:v>
                </c:pt>
                <c:pt idx="5">
                  <c:v>53.29291805555598</c:v>
                </c:pt>
                <c:pt idx="6">
                  <c:v>83.714262500000672</c:v>
                </c:pt>
                <c:pt idx="7">
                  <c:v>113.27990194444536</c:v>
                </c:pt>
                <c:pt idx="8">
                  <c:v>141.39766527777888</c:v>
                </c:pt>
                <c:pt idx="9">
                  <c:v>157.59876944444568</c:v>
                </c:pt>
              </c:numCache>
            </c:numRef>
          </c:val>
          <c:extLst>
            <c:ext xmlns:c16="http://schemas.microsoft.com/office/drawing/2014/chart" uri="{C3380CC4-5D6E-409C-BE32-E72D297353CC}">
              <c16:uniqueId val="{0000000E-FC16-467B-AA4D-38C8D39076E6}"/>
            </c:ext>
          </c:extLst>
        </c:ser>
        <c:dLbls>
          <c:showLegendKey val="0"/>
          <c:showVal val="0"/>
          <c:showCatName val="0"/>
          <c:showSerName val="0"/>
          <c:showPercent val="0"/>
          <c:showBubbleSize val="0"/>
        </c:dLbls>
        <c:gapWidth val="45"/>
        <c:overlap val="100"/>
        <c:axId val="59494735"/>
        <c:axId val="1696220863"/>
      </c:barChart>
      <c:catAx>
        <c:axId val="5949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ko-KR" altLang="en-US" sz="1100" b="1" i="0" u="none" strike="noStrike" kern="1200" baseline="0">
                <a:solidFill>
                  <a:sysClr val="windowText" lastClr="000000"/>
                </a:solidFill>
                <a:latin typeface="+mn-lt"/>
                <a:ea typeface="+mn-ea"/>
                <a:cs typeface="+mn-cs"/>
              </a:defRPr>
            </a:pPr>
            <a:endParaRPr lang="en-US"/>
          </a:p>
        </c:txPr>
        <c:crossAx val="1696220863"/>
        <c:crosses val="autoZero"/>
        <c:auto val="1"/>
        <c:lblAlgn val="ctr"/>
        <c:lblOffset val="100"/>
        <c:noMultiLvlLbl val="0"/>
      </c:catAx>
      <c:valAx>
        <c:axId val="1696220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lang="ko-KR" altLang="en-US" sz="1200" b="0" i="0" u="none" strike="noStrike" kern="1200" baseline="0">
                <a:solidFill>
                  <a:schemeClr val="tx1"/>
                </a:solidFill>
                <a:latin typeface="+mn-lt"/>
                <a:ea typeface="+mn-ea"/>
                <a:cs typeface="+mn-cs"/>
              </a:defRPr>
            </a:pPr>
            <a:endParaRPr lang="en-US"/>
          </a:p>
        </c:txPr>
        <c:crossAx val="59494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ko-KR" altLang="en-US" sz="1000" b="0" i="0" u="none" strike="noStrike" kern="1200" baseline="0">
          <a:solidFill>
            <a:sysClr val="windowText" lastClr="000000"/>
          </a:solidFill>
          <a:latin typeface="+mn-lt"/>
          <a:ea typeface="+mn-ea"/>
          <a:cs typeface="+mn-cs"/>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ko-KR" altLang="en-US" sz="1050" b="1" i="0" u="none" strike="noStrike" kern="1200" spc="0" baseline="0">
                <a:solidFill>
                  <a:schemeClr val="bg1">
                    <a:lumMod val="50000"/>
                  </a:schemeClr>
                </a:solidFill>
                <a:latin typeface="+mn-lt"/>
                <a:ea typeface="+mn-ea"/>
                <a:cs typeface="+mn-cs"/>
              </a:defRPr>
            </a:pPr>
            <a:r>
              <a:rPr lang="en-US" sz="1050" b="1">
                <a:solidFill>
                  <a:schemeClr val="bg1">
                    <a:lumMod val="50000"/>
                  </a:schemeClr>
                </a:solidFill>
              </a:rPr>
              <a:t>NZ2050_NoCCS</a:t>
            </a:r>
          </a:p>
        </c:rich>
      </c:tx>
      <c:layout>
        <c:manualLayout>
          <c:xMode val="edge"/>
          <c:yMode val="edge"/>
          <c:x val="0.38461147714604749"/>
          <c:y val="1.3596346247665652E-2"/>
        </c:manualLayout>
      </c:layout>
      <c:overlay val="0"/>
      <c:spPr>
        <a:noFill/>
        <a:ln>
          <a:noFill/>
        </a:ln>
        <a:effectLst/>
      </c:spPr>
      <c:txPr>
        <a:bodyPr rot="0" spcFirstLastPara="1" vertOverflow="ellipsis" vert="horz" wrap="square" anchor="ctr" anchorCtr="1"/>
        <a:lstStyle/>
        <a:p>
          <a:pPr>
            <a:defRPr lang="ko-KR" altLang="en-US" sz="1050" b="1" i="0" u="none" strike="noStrike" kern="1200" spc="0" baseline="0">
              <a:solidFill>
                <a:schemeClr val="bg1">
                  <a:lumMod val="50000"/>
                </a:schemeClr>
              </a:solidFill>
              <a:latin typeface="+mn-lt"/>
              <a:ea typeface="+mn-ea"/>
              <a:cs typeface="+mn-cs"/>
            </a:defRPr>
          </a:pPr>
          <a:endParaRPr lang="en-US"/>
        </a:p>
      </c:txPr>
    </c:title>
    <c:autoTitleDeleted val="0"/>
    <c:plotArea>
      <c:layout>
        <c:manualLayout>
          <c:layoutTarget val="inner"/>
          <c:xMode val="edge"/>
          <c:yMode val="edge"/>
          <c:x val="0.32812539682539682"/>
          <c:y val="9.3499786324786324E-2"/>
          <c:w val="0.60838095238095236"/>
          <c:h val="0.71835751205570331"/>
        </c:manualLayout>
      </c:layout>
      <c:barChart>
        <c:barDir val="col"/>
        <c:grouping val="stacked"/>
        <c:varyColors val="0"/>
        <c:ser>
          <c:idx val="0"/>
          <c:order val="0"/>
          <c:tx>
            <c:strRef>
              <c:f>'NZ2050_NoCCS (Twh)'!$C$34</c:f>
              <c:strCache>
                <c:ptCount val="1"/>
                <c:pt idx="0">
                  <c:v>Oil</c:v>
                </c:pt>
              </c:strCache>
            </c:strRef>
          </c:tx>
          <c:spPr>
            <a:solidFill>
              <a:srgbClr val="FF0000"/>
            </a:solidFill>
            <a:ln>
              <a:solidFill>
                <a:srgbClr val="FF0000"/>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(Twh)'!$D$34:$M$34</c:f>
              <c:numCache>
                <c:formatCode>0.000_);[Red]\(0.000\)</c:formatCode>
                <c:ptCount val="10"/>
                <c:pt idx="0">
                  <c:v>21.041583333333502</c:v>
                </c:pt>
                <c:pt idx="1">
                  <c:v>14.962972222222342</c:v>
                </c:pt>
                <c:pt idx="2">
                  <c:v>12.667777777777879</c:v>
                </c:pt>
                <c:pt idx="3">
                  <c:v>11.230138888888979</c:v>
                </c:pt>
                <c:pt idx="4">
                  <c:v>9.1104722222222936</c:v>
                </c:pt>
                <c:pt idx="5">
                  <c:v>6.4291666666667178</c:v>
                </c:pt>
                <c:pt idx="6">
                  <c:v>3.3400555555555824</c:v>
                </c:pt>
                <c:pt idx="7">
                  <c:v>0.86683888888889582</c:v>
                </c:pt>
                <c:pt idx="8">
                  <c:v>0.10451888888888973</c:v>
                </c:pt>
                <c:pt idx="9">
                  <c:v>4.8557777777778164E-4</c:v>
                </c:pt>
              </c:numCache>
            </c:numRef>
          </c:val>
          <c:extLst>
            <c:ext xmlns:c16="http://schemas.microsoft.com/office/drawing/2014/chart" uri="{C3380CC4-5D6E-409C-BE32-E72D297353CC}">
              <c16:uniqueId val="{00000000-C02A-48E5-825D-64AEA932A940}"/>
            </c:ext>
          </c:extLst>
        </c:ser>
        <c:ser>
          <c:idx val="1"/>
          <c:order val="1"/>
          <c:tx>
            <c:strRef>
              <c:f>'NZ2050_NoCCS (Twh)'!$C$35</c:f>
              <c:strCache>
                <c:ptCount val="1"/>
                <c:pt idx="0">
                  <c:v>Oil CCS</c:v>
                </c:pt>
              </c:strCache>
            </c:strRef>
          </c:tx>
          <c:spPr>
            <a:pattFill prst="wdUpDiag">
              <a:fgClr>
                <a:srgbClr val="FFADA7"/>
              </a:fgClr>
              <a:bgClr>
                <a:schemeClr val="bg1"/>
              </a:bgClr>
            </a:pattFill>
            <a:ln>
              <a:solidFill>
                <a:srgbClr val="FFADA7"/>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(Twh)'!$D$35:$M$35</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1-C02A-48E5-825D-64AEA932A940}"/>
            </c:ext>
          </c:extLst>
        </c:ser>
        <c:ser>
          <c:idx val="2"/>
          <c:order val="2"/>
          <c:tx>
            <c:strRef>
              <c:f>'NZ2050_NoCCS (Twh)'!$C$36</c:f>
              <c:strCache>
                <c:ptCount val="1"/>
                <c:pt idx="0">
                  <c:v>Gas</c:v>
                </c:pt>
              </c:strCache>
            </c:strRef>
          </c:tx>
          <c:spPr>
            <a:solidFill>
              <a:srgbClr val="0070C0"/>
            </a:solidFill>
            <a:ln>
              <a:solidFill>
                <a:srgbClr val="0070C0"/>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(Twh)'!$D$36:$M$36</c:f>
              <c:numCache>
                <c:formatCode>0.000_);[Red]\(0.000\)</c:formatCode>
                <c:ptCount val="10"/>
                <c:pt idx="0">
                  <c:v>59.184666666667134</c:v>
                </c:pt>
                <c:pt idx="1">
                  <c:v>101.52083333333414</c:v>
                </c:pt>
                <c:pt idx="2">
                  <c:v>122.28666666666764</c:v>
                </c:pt>
                <c:pt idx="3">
                  <c:v>150.67816666666786</c:v>
                </c:pt>
                <c:pt idx="4">
                  <c:v>216.76880555555729</c:v>
                </c:pt>
                <c:pt idx="5">
                  <c:v>242.95800000000193</c:v>
                </c:pt>
                <c:pt idx="6">
                  <c:v>239.10369444444638</c:v>
                </c:pt>
                <c:pt idx="7">
                  <c:v>140.27116666666777</c:v>
                </c:pt>
                <c:pt idx="8">
                  <c:v>30.959561111111356</c:v>
                </c:pt>
                <c:pt idx="9">
                  <c:v>1.8195952777777922</c:v>
                </c:pt>
              </c:numCache>
            </c:numRef>
          </c:val>
          <c:extLst>
            <c:ext xmlns:c16="http://schemas.microsoft.com/office/drawing/2014/chart" uri="{C3380CC4-5D6E-409C-BE32-E72D297353CC}">
              <c16:uniqueId val="{00000002-C02A-48E5-825D-64AEA932A940}"/>
            </c:ext>
          </c:extLst>
        </c:ser>
        <c:ser>
          <c:idx val="3"/>
          <c:order val="3"/>
          <c:tx>
            <c:strRef>
              <c:f>'NZ2050_NoCCS (Twh)'!$C$37</c:f>
              <c:strCache>
                <c:ptCount val="1"/>
                <c:pt idx="0">
                  <c:v>Gas CCS</c:v>
                </c:pt>
              </c:strCache>
            </c:strRef>
          </c:tx>
          <c:spPr>
            <a:pattFill prst="wdUpDiag">
              <a:fgClr>
                <a:schemeClr val="accent5">
                  <a:lumMod val="60000"/>
                  <a:lumOff val="40000"/>
                </a:schemeClr>
              </a:fgClr>
              <a:bgClr>
                <a:schemeClr val="bg1"/>
              </a:bgClr>
            </a:pattFill>
            <a:ln>
              <a:solidFill>
                <a:schemeClr val="accent5">
                  <a:lumMod val="60000"/>
                  <a:lumOff val="40000"/>
                </a:schemeClr>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(Twh)'!$D$37:$M$37</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3-C02A-48E5-825D-64AEA932A940}"/>
            </c:ext>
          </c:extLst>
        </c:ser>
        <c:ser>
          <c:idx val="4"/>
          <c:order val="4"/>
          <c:tx>
            <c:strRef>
              <c:f>'NZ2050_NoCCS (Twh)'!$C$38</c:f>
              <c:strCache>
                <c:ptCount val="1"/>
                <c:pt idx="0">
                  <c:v>CHP</c:v>
                </c:pt>
              </c:strCache>
            </c:strRef>
          </c:tx>
          <c:spPr>
            <a:solidFill>
              <a:schemeClr val="tx1">
                <a:lumMod val="50000"/>
                <a:lumOff val="50000"/>
              </a:schemeClr>
            </a:solidFill>
            <a:ln>
              <a:solidFill>
                <a:schemeClr val="tx1">
                  <a:lumMod val="50000"/>
                  <a:lumOff val="50000"/>
                </a:schemeClr>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(Twh)'!$D$38:$M$38</c:f>
              <c:numCache>
                <c:formatCode>0.000_);[Red]\(0.000\)</c:formatCode>
                <c:ptCount val="10"/>
                <c:pt idx="0">
                  <c:v>22.879839722222403</c:v>
                </c:pt>
                <c:pt idx="1">
                  <c:v>25.181435000000203</c:v>
                </c:pt>
                <c:pt idx="2">
                  <c:v>9.360350000000075</c:v>
                </c:pt>
                <c:pt idx="3">
                  <c:v>11.468619166666757</c:v>
                </c:pt>
                <c:pt idx="4">
                  <c:v>13.188380555555661</c:v>
                </c:pt>
                <c:pt idx="5">
                  <c:v>11.432508333333425</c:v>
                </c:pt>
                <c:pt idx="6">
                  <c:v>8.2039611111111768</c:v>
                </c:pt>
                <c:pt idx="7">
                  <c:v>4.4413444444444803</c:v>
                </c:pt>
                <c:pt idx="8">
                  <c:v>1.9336666666666817</c:v>
                </c:pt>
                <c:pt idx="9">
                  <c:v>0.16289322222222349</c:v>
                </c:pt>
              </c:numCache>
            </c:numRef>
          </c:val>
          <c:extLst>
            <c:ext xmlns:c16="http://schemas.microsoft.com/office/drawing/2014/chart" uri="{C3380CC4-5D6E-409C-BE32-E72D297353CC}">
              <c16:uniqueId val="{00000004-C02A-48E5-825D-64AEA932A940}"/>
            </c:ext>
          </c:extLst>
        </c:ser>
        <c:ser>
          <c:idx val="5"/>
          <c:order val="5"/>
          <c:tx>
            <c:strRef>
              <c:f>'NZ2050_NoCCS (Twh)'!$C$39</c:f>
              <c:strCache>
                <c:ptCount val="1"/>
                <c:pt idx="0">
                  <c:v>Coal </c:v>
                </c:pt>
              </c:strCache>
            </c:strRef>
          </c:tx>
          <c:spPr>
            <a:solidFill>
              <a:schemeClr val="tx1"/>
            </a:solidFill>
            <a:ln>
              <a:solidFill>
                <a:schemeClr val="tx1"/>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(Twh)'!$D$39:$M$39</c:f>
              <c:numCache>
                <c:formatCode>0.000_);[Red]\(0.000\)</c:formatCode>
                <c:ptCount val="10"/>
                <c:pt idx="0">
                  <c:v>134.0758333333344</c:v>
                </c:pt>
                <c:pt idx="1">
                  <c:v>200.49055555555717</c:v>
                </c:pt>
                <c:pt idx="2">
                  <c:v>213.10444444444613</c:v>
                </c:pt>
                <c:pt idx="3">
                  <c:v>197.374444444446</c:v>
                </c:pt>
                <c:pt idx="4">
                  <c:v>151.73111111111234</c:v>
                </c:pt>
                <c:pt idx="5">
                  <c:v>64.76416666666718</c:v>
                </c:pt>
                <c:pt idx="6">
                  <c:v>9.6164722222222991</c:v>
                </c:pt>
                <c:pt idx="7">
                  <c:v>0.24315527777777973</c:v>
                </c:pt>
                <c:pt idx="8">
                  <c:v>3.7302777777778072E-3</c:v>
                </c:pt>
                <c:pt idx="9">
                  <c:v>0</c:v>
                </c:pt>
              </c:numCache>
            </c:numRef>
          </c:val>
          <c:extLst>
            <c:ext xmlns:c16="http://schemas.microsoft.com/office/drawing/2014/chart" uri="{C3380CC4-5D6E-409C-BE32-E72D297353CC}">
              <c16:uniqueId val="{00000005-C02A-48E5-825D-64AEA932A940}"/>
            </c:ext>
          </c:extLst>
        </c:ser>
        <c:ser>
          <c:idx val="6"/>
          <c:order val="6"/>
          <c:tx>
            <c:strRef>
              <c:f>'NZ2050_NoCCS (Twh)'!$C$40</c:f>
              <c:strCache>
                <c:ptCount val="1"/>
                <c:pt idx="0">
                  <c:v>Coal CCS</c:v>
                </c:pt>
              </c:strCache>
            </c:strRef>
          </c:tx>
          <c:spPr>
            <a:pattFill prst="wdUpDiag">
              <a:fgClr>
                <a:schemeClr val="bg2"/>
              </a:fgClr>
              <a:bgClr>
                <a:schemeClr val="bg1"/>
              </a:bgClr>
            </a:pattFill>
            <a:ln>
              <a:solidFill>
                <a:schemeClr val="bg2"/>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(Twh)'!$D$40:$M$40</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6-C02A-48E5-825D-64AEA932A940}"/>
            </c:ext>
          </c:extLst>
        </c:ser>
        <c:ser>
          <c:idx val="7"/>
          <c:order val="7"/>
          <c:tx>
            <c:strRef>
              <c:f>'NZ2050_NoCCS (Twh)'!$C$41</c:f>
              <c:strCache>
                <c:ptCount val="1"/>
                <c:pt idx="0">
                  <c:v>Nuclear</c:v>
                </c:pt>
              </c:strCache>
            </c:strRef>
          </c:tx>
          <c:spPr>
            <a:solidFill>
              <a:schemeClr val="accent2"/>
            </a:solidFill>
            <a:ln>
              <a:solidFill>
                <a:schemeClr val="accent2"/>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(Twh)'!$D$41:$M$41</c:f>
              <c:numCache>
                <c:formatCode>0.000_);[Red]\(0.000\)</c:formatCode>
                <c:ptCount val="10"/>
                <c:pt idx="0">
                  <c:v>146.78305555555673</c:v>
                </c:pt>
                <c:pt idx="1">
                  <c:v>148.59583333333453</c:v>
                </c:pt>
                <c:pt idx="2">
                  <c:v>166.226666666668</c:v>
                </c:pt>
                <c:pt idx="3">
                  <c:v>161.77583333333465</c:v>
                </c:pt>
                <c:pt idx="4">
                  <c:v>152.38138888889009</c:v>
                </c:pt>
                <c:pt idx="5">
                  <c:v>139.52555555555665</c:v>
                </c:pt>
                <c:pt idx="6">
                  <c:v>123.38805555555653</c:v>
                </c:pt>
                <c:pt idx="7">
                  <c:v>105.19111111111194</c:v>
                </c:pt>
                <c:pt idx="8">
                  <c:v>86.994166666667354</c:v>
                </c:pt>
                <c:pt idx="9">
                  <c:v>70.856666666667223</c:v>
                </c:pt>
              </c:numCache>
            </c:numRef>
          </c:val>
          <c:extLst>
            <c:ext xmlns:c16="http://schemas.microsoft.com/office/drawing/2014/chart" uri="{C3380CC4-5D6E-409C-BE32-E72D297353CC}">
              <c16:uniqueId val="{00000007-C02A-48E5-825D-64AEA932A940}"/>
            </c:ext>
          </c:extLst>
        </c:ser>
        <c:ser>
          <c:idx val="8"/>
          <c:order val="8"/>
          <c:tx>
            <c:strRef>
              <c:f>'NZ2050_NoCCS (Twh)'!$C$42</c:f>
              <c:strCache>
                <c:ptCount val="1"/>
                <c:pt idx="0">
                  <c:v>Biomass</c:v>
                </c:pt>
              </c:strCache>
            </c:strRef>
          </c:tx>
          <c:spPr>
            <a:solidFill>
              <a:srgbClr val="00B050"/>
            </a:solidFill>
            <a:ln>
              <a:solidFill>
                <a:srgbClr val="00B050"/>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(Twh)'!$D$42:$M$42</c:f>
              <c:numCache>
                <c:formatCode>0.000_);[Red]\(0.000\)</c:formatCode>
                <c:ptCount val="10"/>
                <c:pt idx="0">
                  <c:v>4.500138888888925E-2</c:v>
                </c:pt>
                <c:pt idx="1">
                  <c:v>0.34600000000000275</c:v>
                </c:pt>
                <c:pt idx="2">
                  <c:v>2.3914888888889081</c:v>
                </c:pt>
                <c:pt idx="3">
                  <c:v>7.6914166666667283</c:v>
                </c:pt>
                <c:pt idx="4">
                  <c:v>12.861861111111214</c:v>
                </c:pt>
                <c:pt idx="5">
                  <c:v>17.472166666666809</c:v>
                </c:pt>
                <c:pt idx="6">
                  <c:v>19.773750000000156</c:v>
                </c:pt>
                <c:pt idx="7">
                  <c:v>26.015388888889095</c:v>
                </c:pt>
                <c:pt idx="8">
                  <c:v>20.443888888889052</c:v>
                </c:pt>
                <c:pt idx="9">
                  <c:v>3.0595555555555802</c:v>
                </c:pt>
              </c:numCache>
            </c:numRef>
          </c:val>
          <c:extLst>
            <c:ext xmlns:c16="http://schemas.microsoft.com/office/drawing/2014/chart" uri="{C3380CC4-5D6E-409C-BE32-E72D297353CC}">
              <c16:uniqueId val="{00000008-C02A-48E5-825D-64AEA932A940}"/>
            </c:ext>
          </c:extLst>
        </c:ser>
        <c:ser>
          <c:idx val="9"/>
          <c:order val="9"/>
          <c:tx>
            <c:strRef>
              <c:f>'NZ2050_NoCCS (Twh)'!$C$43</c:f>
              <c:strCache>
                <c:ptCount val="1"/>
                <c:pt idx="0">
                  <c:v>Biomass CCS</c:v>
                </c:pt>
              </c:strCache>
            </c:strRef>
          </c:tx>
          <c:spPr>
            <a:pattFill prst="wdUpDiag">
              <a:fgClr>
                <a:srgbClr val="92D050"/>
              </a:fgClr>
              <a:bgClr>
                <a:schemeClr val="bg1"/>
              </a:bgClr>
            </a:pattFill>
            <a:ln>
              <a:solidFill>
                <a:srgbClr val="92D050"/>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(Twh)'!$D$43:$M$43</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9-C02A-48E5-825D-64AEA932A940}"/>
            </c:ext>
          </c:extLst>
        </c:ser>
        <c:ser>
          <c:idx val="10"/>
          <c:order val="10"/>
          <c:tx>
            <c:strRef>
              <c:f>'NZ2050_NoCCS (Twh)'!$C$44</c:f>
              <c:strCache>
                <c:ptCount val="1"/>
                <c:pt idx="0">
                  <c:v>Geothermal</c:v>
                </c:pt>
              </c:strCache>
            </c:strRef>
          </c:tx>
          <c:spPr>
            <a:solidFill>
              <a:schemeClr val="accent2">
                <a:lumMod val="75000"/>
              </a:schemeClr>
            </a:solidFill>
            <a:ln>
              <a:solidFill>
                <a:schemeClr val="accent2">
                  <a:lumMod val="75000"/>
                </a:schemeClr>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(Twh)'!$D$44:$M$44</c:f>
              <c:numCache>
                <c:formatCode>0.000_);[Red]\(0.000\)</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A-C02A-48E5-825D-64AEA932A940}"/>
            </c:ext>
          </c:extLst>
        </c:ser>
        <c:ser>
          <c:idx val="11"/>
          <c:order val="11"/>
          <c:tx>
            <c:strRef>
              <c:f>'NZ2050_NoCCS (Twh)'!$C$45</c:f>
              <c:strCache>
                <c:ptCount val="1"/>
                <c:pt idx="0">
                  <c:v>Hydro</c:v>
                </c:pt>
              </c:strCache>
            </c:strRef>
          </c:tx>
          <c:spPr>
            <a:solidFill>
              <a:srgbClr val="00B0F0"/>
            </a:solidFill>
            <a:ln>
              <a:solidFill>
                <a:srgbClr val="00B0F0"/>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(Twh)'!$D$45:$M$45</c:f>
              <c:numCache>
                <c:formatCode>0.000_);[Red]\(0.000\)</c:formatCode>
                <c:ptCount val="10"/>
                <c:pt idx="0">
                  <c:v>3.6730000000000294</c:v>
                </c:pt>
                <c:pt idx="1">
                  <c:v>3.8790000000000311</c:v>
                </c:pt>
                <c:pt idx="2">
                  <c:v>4.2075555555555892</c:v>
                </c:pt>
                <c:pt idx="3">
                  <c:v>4.7331111111111488</c:v>
                </c:pt>
                <c:pt idx="4">
                  <c:v>5.2586388888889308</c:v>
                </c:pt>
                <c:pt idx="5">
                  <c:v>5.7841944444444904</c:v>
                </c:pt>
                <c:pt idx="6">
                  <c:v>6.3097500000000499</c:v>
                </c:pt>
                <c:pt idx="7">
                  <c:v>7.188666666666724</c:v>
                </c:pt>
                <c:pt idx="8">
                  <c:v>8.0675833333333973</c:v>
                </c:pt>
                <c:pt idx="9">
                  <c:v>8.9465000000000696</c:v>
                </c:pt>
              </c:numCache>
            </c:numRef>
          </c:val>
          <c:extLst>
            <c:ext xmlns:c16="http://schemas.microsoft.com/office/drawing/2014/chart" uri="{C3380CC4-5D6E-409C-BE32-E72D297353CC}">
              <c16:uniqueId val="{0000000B-C02A-48E5-825D-64AEA932A940}"/>
            </c:ext>
          </c:extLst>
        </c:ser>
        <c:ser>
          <c:idx val="14"/>
          <c:order val="12"/>
          <c:tx>
            <c:strRef>
              <c:f>'NZ2050_NoCCS (Twh)'!$C$46</c:f>
              <c:strCache>
                <c:ptCount val="1"/>
                <c:pt idx="0">
                  <c:v>Hydrogen</c:v>
                </c:pt>
              </c:strCache>
            </c:strRef>
          </c:tx>
          <c:spPr>
            <a:solidFill>
              <a:schemeClr val="accent5">
                <a:lumMod val="40000"/>
                <a:lumOff val="60000"/>
              </a:schemeClr>
            </a:solidFill>
            <a:ln>
              <a:solidFill>
                <a:schemeClr val="accent5">
                  <a:lumMod val="40000"/>
                  <a:lumOff val="60000"/>
                </a:schemeClr>
              </a:solidFill>
            </a:ln>
            <a:effectLst/>
          </c:spPr>
          <c:invertIfNegative val="0"/>
          <c:val>
            <c:numRef>
              <c:f>'NZ2050_NoCCS (Twh)'!$D$46:$M$46</c:f>
              <c:numCache>
                <c:formatCode>0.000_);[Red]\(0.000\)</c:formatCode>
                <c:ptCount val="10"/>
                <c:pt idx="0">
                  <c:v>0</c:v>
                </c:pt>
                <c:pt idx="1">
                  <c:v>0</c:v>
                </c:pt>
                <c:pt idx="2">
                  <c:v>0</c:v>
                </c:pt>
                <c:pt idx="3">
                  <c:v>2.459969444444464</c:v>
                </c:pt>
                <c:pt idx="4">
                  <c:v>10.803722222222309</c:v>
                </c:pt>
                <c:pt idx="5">
                  <c:v>17.707194444444585</c:v>
                </c:pt>
                <c:pt idx="6">
                  <c:v>24.733250000000197</c:v>
                </c:pt>
                <c:pt idx="7">
                  <c:v>31.607777777778029</c:v>
                </c:pt>
                <c:pt idx="8">
                  <c:v>37.261666666666969</c:v>
                </c:pt>
                <c:pt idx="9">
                  <c:v>38.703611111111421</c:v>
                </c:pt>
              </c:numCache>
            </c:numRef>
          </c:val>
          <c:extLst>
            <c:ext xmlns:c16="http://schemas.microsoft.com/office/drawing/2014/chart" uri="{C3380CC4-5D6E-409C-BE32-E72D297353CC}">
              <c16:uniqueId val="{0000000C-C02A-48E5-825D-64AEA932A940}"/>
            </c:ext>
          </c:extLst>
        </c:ser>
        <c:ser>
          <c:idx val="12"/>
          <c:order val="13"/>
          <c:tx>
            <c:strRef>
              <c:f>'NZ2050_NoCCS (Twh)'!$C$47</c:f>
              <c:strCache>
                <c:ptCount val="1"/>
                <c:pt idx="0">
                  <c:v>Solar</c:v>
                </c:pt>
              </c:strCache>
            </c:strRef>
          </c:tx>
          <c:spPr>
            <a:solidFill>
              <a:srgbClr val="FFFF00"/>
            </a:solidFill>
            <a:ln>
              <a:solidFill>
                <a:srgbClr val="FFFF00"/>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(Twh)'!$D$47:$M$47</c:f>
              <c:numCache>
                <c:formatCode>0.000_);[Red]\(0.000\)</c:formatCode>
                <c:ptCount val="10"/>
                <c:pt idx="0">
                  <c:v>1.5000416666666787E-2</c:v>
                </c:pt>
                <c:pt idx="1">
                  <c:v>0.77199722222222833</c:v>
                </c:pt>
                <c:pt idx="2">
                  <c:v>6.0144911416667144</c:v>
                </c:pt>
                <c:pt idx="3">
                  <c:v>14.289405000000116</c:v>
                </c:pt>
                <c:pt idx="4">
                  <c:v>54.232308333333762</c:v>
                </c:pt>
                <c:pt idx="5">
                  <c:v>125.29509444444543</c:v>
                </c:pt>
                <c:pt idx="6">
                  <c:v>206.45917777777939</c:v>
                </c:pt>
                <c:pt idx="7">
                  <c:v>350.267097222225</c:v>
                </c:pt>
                <c:pt idx="8">
                  <c:v>512.23086972222359</c:v>
                </c:pt>
                <c:pt idx="9">
                  <c:v>696.45823333333885</c:v>
                </c:pt>
              </c:numCache>
            </c:numRef>
          </c:val>
          <c:extLst>
            <c:ext xmlns:c16="http://schemas.microsoft.com/office/drawing/2014/chart" uri="{C3380CC4-5D6E-409C-BE32-E72D297353CC}">
              <c16:uniqueId val="{0000000D-C02A-48E5-825D-64AEA932A940}"/>
            </c:ext>
          </c:extLst>
        </c:ser>
        <c:ser>
          <c:idx val="13"/>
          <c:order val="14"/>
          <c:tx>
            <c:strRef>
              <c:f>'NZ2050_NoCCS (Twh)'!$C$48</c:f>
              <c:strCache>
                <c:ptCount val="1"/>
                <c:pt idx="0">
                  <c:v>Wind</c:v>
                </c:pt>
              </c:strCache>
            </c:strRef>
          </c:tx>
          <c:spPr>
            <a:solidFill>
              <a:srgbClr val="7030A0"/>
            </a:solidFill>
            <a:ln>
              <a:solidFill>
                <a:srgbClr val="7030A0"/>
              </a:solidFill>
            </a:ln>
            <a:effectLst/>
          </c:spPr>
          <c:invertIfNegative val="0"/>
          <c:cat>
            <c:numRef>
              <c:f>'NZ2050_NoCCS (Twh)'!$D$33:$M$33</c:f>
              <c:numCache>
                <c:formatCode>General</c:formatCode>
                <c:ptCount val="10"/>
                <c:pt idx="0">
                  <c:v>2005</c:v>
                </c:pt>
                <c:pt idx="1">
                  <c:v>2010</c:v>
                </c:pt>
                <c:pt idx="2">
                  <c:v>2015</c:v>
                </c:pt>
                <c:pt idx="3">
                  <c:v>2020</c:v>
                </c:pt>
                <c:pt idx="4">
                  <c:v>2025</c:v>
                </c:pt>
                <c:pt idx="5">
                  <c:v>2030</c:v>
                </c:pt>
                <c:pt idx="6">
                  <c:v>2035</c:v>
                </c:pt>
                <c:pt idx="7">
                  <c:v>2040</c:v>
                </c:pt>
                <c:pt idx="8">
                  <c:v>2045</c:v>
                </c:pt>
                <c:pt idx="9">
                  <c:v>2050</c:v>
                </c:pt>
              </c:numCache>
            </c:numRef>
          </c:cat>
          <c:val>
            <c:numRef>
              <c:f>'NZ2050_NoCCS (Twh)'!$D$48:$M$48</c:f>
              <c:numCache>
                <c:formatCode>0.000_);[Red]\(0.000\)</c:formatCode>
                <c:ptCount val="10"/>
                <c:pt idx="0">
                  <c:v>0.13000361111111214</c:v>
                </c:pt>
                <c:pt idx="1">
                  <c:v>0.81699722222222881</c:v>
                </c:pt>
                <c:pt idx="2">
                  <c:v>5.2305688888889312</c:v>
                </c:pt>
                <c:pt idx="3">
                  <c:v>6.3329430555556065</c:v>
                </c:pt>
                <c:pt idx="4">
                  <c:v>31.647554166666918</c:v>
                </c:pt>
                <c:pt idx="5">
                  <c:v>83.300887500000655</c:v>
                </c:pt>
                <c:pt idx="6">
                  <c:v>141.05655416666752</c:v>
                </c:pt>
                <c:pt idx="7">
                  <c:v>228.81922611111293</c:v>
                </c:pt>
                <c:pt idx="8">
                  <c:v>311.43139555555774</c:v>
                </c:pt>
                <c:pt idx="9">
                  <c:v>360.48819444444712</c:v>
                </c:pt>
              </c:numCache>
            </c:numRef>
          </c:val>
          <c:extLst>
            <c:ext xmlns:c16="http://schemas.microsoft.com/office/drawing/2014/chart" uri="{C3380CC4-5D6E-409C-BE32-E72D297353CC}">
              <c16:uniqueId val="{0000000E-C02A-48E5-825D-64AEA932A940}"/>
            </c:ext>
          </c:extLst>
        </c:ser>
        <c:dLbls>
          <c:showLegendKey val="0"/>
          <c:showVal val="0"/>
          <c:showCatName val="0"/>
          <c:showSerName val="0"/>
          <c:showPercent val="0"/>
          <c:showBubbleSize val="0"/>
        </c:dLbls>
        <c:gapWidth val="45"/>
        <c:overlap val="100"/>
        <c:axId val="59494735"/>
        <c:axId val="1696220863"/>
      </c:barChart>
      <c:catAx>
        <c:axId val="594947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ko-KR" altLang="en-US" sz="1000" b="1" i="0" u="none" strike="noStrike" kern="1200" baseline="0">
                <a:solidFill>
                  <a:schemeClr val="tx1"/>
                </a:solidFill>
                <a:latin typeface="+mn-lt"/>
                <a:ea typeface="+mn-ea"/>
                <a:cs typeface="+mn-cs"/>
              </a:defRPr>
            </a:pPr>
            <a:endParaRPr lang="en-US"/>
          </a:p>
        </c:txPr>
        <c:crossAx val="1696220863"/>
        <c:crosses val="autoZero"/>
        <c:auto val="1"/>
        <c:lblAlgn val="ctr"/>
        <c:lblOffset val="100"/>
        <c:noMultiLvlLbl val="0"/>
      </c:catAx>
      <c:valAx>
        <c:axId val="1696220863"/>
        <c:scaling>
          <c:orientation val="minMax"/>
          <c:max val="12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lang="ko-KR" altLang="en-US" sz="1050" b="0" i="0" u="none" strike="noStrike" kern="1200" baseline="0">
                <a:solidFill>
                  <a:schemeClr val="tx1"/>
                </a:solidFill>
                <a:latin typeface="+mn-lt"/>
                <a:ea typeface="+mn-ea"/>
                <a:cs typeface="+mn-cs"/>
              </a:defRPr>
            </a:pPr>
            <a:endParaRPr lang="en-US"/>
          </a:p>
        </c:txPr>
        <c:crossAx val="59494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ko-KR" alt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63151652036959"/>
          <c:y val="3.3004290033921198E-2"/>
          <c:w val="0.61043221936637626"/>
          <c:h val="0.80648512685914264"/>
        </c:manualLayout>
      </c:layout>
      <c:barChart>
        <c:barDir val="col"/>
        <c:grouping val="stacked"/>
        <c:varyColors val="0"/>
        <c:ser>
          <c:idx val="0"/>
          <c:order val="0"/>
          <c:tx>
            <c:strRef>
              <c:f>'Emissions 50x30'!$N$9</c:f>
              <c:strCache>
                <c:ptCount val="1"/>
                <c:pt idx="0">
                  <c:v>Electric</c:v>
                </c:pt>
              </c:strCache>
            </c:strRef>
          </c:tx>
          <c:spPr>
            <a:solidFill>
              <a:srgbClr val="948BB3"/>
            </a:solidFill>
            <a:ln>
              <a:noFill/>
            </a:ln>
            <a:effectLst/>
          </c:spPr>
          <c:invertIfNegative val="0"/>
          <c:cat>
            <c:multiLvlStrRef>
              <c:f>'Emissions 50x30'!$AF$7:$AN$8</c:f>
              <c:multiLvlStrCache>
                <c:ptCount val="8"/>
                <c:lvl>
                  <c:pt idx="0">
                    <c:v>2019</c:v>
                  </c:pt>
                  <c:pt idx="1">
                    <c:v>EDF-NEMS</c:v>
                  </c:pt>
                  <c:pt idx="2">
                    <c:v>GCAM-USA-AP</c:v>
                  </c:pt>
                  <c:pt idx="3">
                    <c:v>LBNL</c:v>
                  </c:pt>
                  <c:pt idx="4">
                    <c:v>PATHWAYS</c:v>
                  </c:pt>
                  <c:pt idx="5">
                    <c:v>REGEN</c:v>
                  </c:pt>
                  <c:pt idx="6">
                    <c:v>REGEN E+</c:v>
                  </c:pt>
                  <c:pt idx="7">
                    <c:v>USREP-ReEDS</c:v>
                  </c:pt>
                </c:lvl>
                <c:lvl>
                  <c:pt idx="1">
                    <c:v>2030 NDC</c:v>
                  </c:pt>
                </c:lvl>
              </c:multiLvlStrCache>
              <c:extLst/>
            </c:multiLvlStrRef>
          </c:cat>
          <c:val>
            <c:numRef>
              <c:f>'Emissions 50x30'!$AF$9:$AM$9</c:f>
              <c:numCache>
                <c:formatCode>#,##0.0</c:formatCode>
                <c:ptCount val="8"/>
                <c:pt idx="0">
                  <c:v>-782.09999999999991</c:v>
                </c:pt>
                <c:pt idx="1">
                  <c:v>-1929.0374884178591</c:v>
                </c:pt>
                <c:pt idx="2">
                  <c:v>-2006</c:v>
                </c:pt>
                <c:pt idx="3">
                  <c:v>-2059</c:v>
                </c:pt>
                <c:pt idx="4">
                  <c:v>-2044</c:v>
                </c:pt>
                <c:pt idx="5">
                  <c:v>-1916.2069999999999</c:v>
                </c:pt>
                <c:pt idx="6">
                  <c:v>-1598.421</c:v>
                </c:pt>
                <c:pt idx="7">
                  <c:v>-1846.7435700000001</c:v>
                </c:pt>
              </c:numCache>
              <c:extLst/>
            </c:numRef>
          </c:val>
          <c:extLst>
            <c:ext xmlns:c16="http://schemas.microsoft.com/office/drawing/2014/chart" uri="{C3380CC4-5D6E-409C-BE32-E72D297353CC}">
              <c16:uniqueId val="{00000000-D03D-439A-82C3-19A385CC307C}"/>
            </c:ext>
          </c:extLst>
        </c:ser>
        <c:ser>
          <c:idx val="1"/>
          <c:order val="1"/>
          <c:tx>
            <c:strRef>
              <c:f>'Emissions 50x30'!$N$10</c:f>
              <c:strCache>
                <c:ptCount val="1"/>
                <c:pt idx="0">
                  <c:v>Industry</c:v>
                </c:pt>
              </c:strCache>
            </c:strRef>
          </c:tx>
          <c:spPr>
            <a:solidFill>
              <a:srgbClr val="E5BA4F"/>
            </a:solidFill>
            <a:ln>
              <a:noFill/>
            </a:ln>
            <a:effectLst/>
          </c:spPr>
          <c:invertIfNegative val="0"/>
          <c:cat>
            <c:multiLvlStrRef>
              <c:f>'Emissions 50x30'!$AF$7:$AN$8</c:f>
              <c:multiLvlStrCache>
                <c:ptCount val="8"/>
                <c:lvl>
                  <c:pt idx="0">
                    <c:v>2019</c:v>
                  </c:pt>
                  <c:pt idx="1">
                    <c:v>EDF-NEMS</c:v>
                  </c:pt>
                  <c:pt idx="2">
                    <c:v>GCAM-USA-AP</c:v>
                  </c:pt>
                  <c:pt idx="3">
                    <c:v>LBNL</c:v>
                  </c:pt>
                  <c:pt idx="4">
                    <c:v>PATHWAYS</c:v>
                  </c:pt>
                  <c:pt idx="5">
                    <c:v>REGEN</c:v>
                  </c:pt>
                  <c:pt idx="6">
                    <c:v>REGEN E+</c:v>
                  </c:pt>
                  <c:pt idx="7">
                    <c:v>USREP-ReEDS</c:v>
                  </c:pt>
                </c:lvl>
                <c:lvl>
                  <c:pt idx="1">
                    <c:v>2030 NDC</c:v>
                  </c:pt>
                </c:lvl>
              </c:multiLvlStrCache>
              <c:extLst/>
            </c:multiLvlStrRef>
          </c:cat>
          <c:val>
            <c:numRef>
              <c:f>'Emissions 50x30'!$AF$10:$AM$10</c:f>
              <c:numCache>
                <c:formatCode>#,##0.0</c:formatCode>
                <c:ptCount val="8"/>
                <c:pt idx="0">
                  <c:v>-32.07512027491407</c:v>
                </c:pt>
                <c:pt idx="1">
                  <c:v>-79.1515030366171</c:v>
                </c:pt>
                <c:pt idx="2">
                  <c:v>-220.62147329675986</c:v>
                </c:pt>
                <c:pt idx="3">
                  <c:v>-88.621473296759859</c:v>
                </c:pt>
                <c:pt idx="4">
                  <c:v>-186.10000000000002</c:v>
                </c:pt>
                <c:pt idx="5">
                  <c:v>-79.798159869592951</c:v>
                </c:pt>
                <c:pt idx="6">
                  <c:v>-85.895457925672076</c:v>
                </c:pt>
                <c:pt idx="7">
                  <c:v>-564.54713429675985</c:v>
                </c:pt>
              </c:numCache>
              <c:extLst/>
            </c:numRef>
          </c:val>
          <c:extLst>
            <c:ext xmlns:c16="http://schemas.microsoft.com/office/drawing/2014/chart" uri="{C3380CC4-5D6E-409C-BE32-E72D297353CC}">
              <c16:uniqueId val="{00000001-D03D-439A-82C3-19A385CC307C}"/>
            </c:ext>
          </c:extLst>
        </c:ser>
        <c:ser>
          <c:idx val="2"/>
          <c:order val="2"/>
          <c:tx>
            <c:strRef>
              <c:f>'Emissions 50x30'!$N$11</c:f>
              <c:strCache>
                <c:ptCount val="1"/>
                <c:pt idx="0">
                  <c:v>Buildings</c:v>
                </c:pt>
              </c:strCache>
            </c:strRef>
          </c:tx>
          <c:spPr>
            <a:solidFill>
              <a:srgbClr val="DA7D45"/>
            </a:solidFill>
            <a:ln>
              <a:noFill/>
            </a:ln>
            <a:effectLst/>
          </c:spPr>
          <c:invertIfNegative val="0"/>
          <c:cat>
            <c:multiLvlStrRef>
              <c:f>'Emissions 50x30'!$AF$7:$AN$8</c:f>
              <c:multiLvlStrCache>
                <c:ptCount val="8"/>
                <c:lvl>
                  <c:pt idx="0">
                    <c:v>2019</c:v>
                  </c:pt>
                  <c:pt idx="1">
                    <c:v>EDF-NEMS</c:v>
                  </c:pt>
                  <c:pt idx="2">
                    <c:v>GCAM-USA-AP</c:v>
                  </c:pt>
                  <c:pt idx="3">
                    <c:v>LBNL</c:v>
                  </c:pt>
                  <c:pt idx="4">
                    <c:v>PATHWAYS</c:v>
                  </c:pt>
                  <c:pt idx="5">
                    <c:v>REGEN</c:v>
                  </c:pt>
                  <c:pt idx="6">
                    <c:v>REGEN E+</c:v>
                  </c:pt>
                  <c:pt idx="7">
                    <c:v>USREP-ReEDS</c:v>
                  </c:pt>
                </c:lvl>
                <c:lvl>
                  <c:pt idx="1">
                    <c:v>2030 NDC</c:v>
                  </c:pt>
                </c:lvl>
              </c:multiLvlStrCache>
              <c:extLst/>
            </c:multiLvlStrRef>
          </c:cat>
          <c:val>
            <c:numRef>
              <c:f>'Emissions 50x30'!$AF$11:$AM$11</c:f>
              <c:numCache>
                <c:formatCode>#,##0.0</c:formatCode>
                <c:ptCount val="8"/>
                <c:pt idx="0">
                  <c:v>17.299999999999955</c:v>
                </c:pt>
                <c:pt idx="1">
                  <c:v>-99.41779699999995</c:v>
                </c:pt>
                <c:pt idx="2">
                  <c:v>-178.79999999999995</c:v>
                </c:pt>
                <c:pt idx="3">
                  <c:v>26.200000000000045</c:v>
                </c:pt>
                <c:pt idx="4">
                  <c:v>-96.799999999999955</c:v>
                </c:pt>
                <c:pt idx="5">
                  <c:v>-93.729030538227562</c:v>
                </c:pt>
                <c:pt idx="6">
                  <c:v>-132.72613706051919</c:v>
                </c:pt>
                <c:pt idx="7">
                  <c:v>-180.50876199999993</c:v>
                </c:pt>
              </c:numCache>
              <c:extLst/>
            </c:numRef>
          </c:val>
          <c:extLst>
            <c:ext xmlns:c16="http://schemas.microsoft.com/office/drawing/2014/chart" uri="{C3380CC4-5D6E-409C-BE32-E72D297353CC}">
              <c16:uniqueId val="{00000002-D03D-439A-82C3-19A385CC307C}"/>
            </c:ext>
          </c:extLst>
        </c:ser>
        <c:ser>
          <c:idx val="3"/>
          <c:order val="3"/>
          <c:tx>
            <c:strRef>
              <c:f>'Emissions 50x30'!$N$12</c:f>
              <c:strCache>
                <c:ptCount val="1"/>
                <c:pt idx="0">
                  <c:v>Transport</c:v>
                </c:pt>
              </c:strCache>
            </c:strRef>
          </c:tx>
          <c:spPr>
            <a:solidFill>
              <a:srgbClr val="8AC869"/>
            </a:solidFill>
            <a:ln>
              <a:noFill/>
            </a:ln>
            <a:effectLst/>
          </c:spPr>
          <c:invertIfNegative val="0"/>
          <c:cat>
            <c:multiLvlStrRef>
              <c:f>'Emissions 50x30'!$AF$7:$AN$8</c:f>
              <c:multiLvlStrCache>
                <c:ptCount val="8"/>
                <c:lvl>
                  <c:pt idx="0">
                    <c:v>2019</c:v>
                  </c:pt>
                  <c:pt idx="1">
                    <c:v>EDF-NEMS</c:v>
                  </c:pt>
                  <c:pt idx="2">
                    <c:v>GCAM-USA-AP</c:v>
                  </c:pt>
                  <c:pt idx="3">
                    <c:v>LBNL</c:v>
                  </c:pt>
                  <c:pt idx="4">
                    <c:v>PATHWAYS</c:v>
                  </c:pt>
                  <c:pt idx="5">
                    <c:v>REGEN</c:v>
                  </c:pt>
                  <c:pt idx="6">
                    <c:v>REGEN E+</c:v>
                  </c:pt>
                  <c:pt idx="7">
                    <c:v>USREP-ReEDS</c:v>
                  </c:pt>
                </c:lvl>
                <c:lvl>
                  <c:pt idx="1">
                    <c:v>2030 NDC</c:v>
                  </c:pt>
                </c:lvl>
              </c:multiLvlStrCache>
              <c:extLst/>
            </c:multiLvlStrRef>
          </c:cat>
          <c:val>
            <c:numRef>
              <c:f>'Emissions 50x30'!$AF$12:$AM$12</c:f>
              <c:numCache>
                <c:formatCode>#,##0.0</c:formatCode>
                <c:ptCount val="8"/>
                <c:pt idx="0">
                  <c:v>-33.97646598905385</c:v>
                </c:pt>
                <c:pt idx="1">
                  <c:v>-380.51414046060995</c:v>
                </c:pt>
                <c:pt idx="2">
                  <c:v>-599.09999999999991</c:v>
                </c:pt>
                <c:pt idx="3">
                  <c:v>-694.09999999999991</c:v>
                </c:pt>
                <c:pt idx="4">
                  <c:v>-738.09999999999991</c:v>
                </c:pt>
                <c:pt idx="5">
                  <c:v>-583.01912492341444</c:v>
                </c:pt>
                <c:pt idx="6">
                  <c:v>-857.56951170886214</c:v>
                </c:pt>
                <c:pt idx="7">
                  <c:v>-595.94586699999991</c:v>
                </c:pt>
              </c:numCache>
              <c:extLst/>
            </c:numRef>
          </c:val>
          <c:extLst>
            <c:ext xmlns:c16="http://schemas.microsoft.com/office/drawing/2014/chart" uri="{C3380CC4-5D6E-409C-BE32-E72D297353CC}">
              <c16:uniqueId val="{00000003-D03D-439A-82C3-19A385CC307C}"/>
            </c:ext>
          </c:extLst>
        </c:ser>
        <c:ser>
          <c:idx val="4"/>
          <c:order val="4"/>
          <c:tx>
            <c:strRef>
              <c:f>'Emissions 50x30'!$N$13</c:f>
              <c:strCache>
                <c:ptCount val="1"/>
                <c:pt idx="0">
                  <c:v>Other CO2</c:v>
                </c:pt>
              </c:strCache>
            </c:strRef>
          </c:tx>
          <c:spPr>
            <a:solidFill>
              <a:srgbClr val="468753"/>
            </a:solidFill>
            <a:ln>
              <a:noFill/>
            </a:ln>
            <a:effectLst/>
          </c:spPr>
          <c:invertIfNegative val="0"/>
          <c:cat>
            <c:multiLvlStrRef>
              <c:f>'Emissions 50x30'!$AF$7:$AN$8</c:f>
              <c:multiLvlStrCache>
                <c:ptCount val="8"/>
                <c:lvl>
                  <c:pt idx="0">
                    <c:v>2019</c:v>
                  </c:pt>
                  <c:pt idx="1">
                    <c:v>EDF-NEMS</c:v>
                  </c:pt>
                  <c:pt idx="2">
                    <c:v>GCAM-USA-AP</c:v>
                  </c:pt>
                  <c:pt idx="3">
                    <c:v>LBNL</c:v>
                  </c:pt>
                  <c:pt idx="4">
                    <c:v>PATHWAYS</c:v>
                  </c:pt>
                  <c:pt idx="5">
                    <c:v>REGEN</c:v>
                  </c:pt>
                  <c:pt idx="6">
                    <c:v>REGEN E+</c:v>
                  </c:pt>
                  <c:pt idx="7">
                    <c:v>USREP-ReEDS</c:v>
                  </c:pt>
                </c:lvl>
                <c:lvl>
                  <c:pt idx="1">
                    <c:v>2030 NDC</c:v>
                  </c:pt>
                </c:lvl>
              </c:multiLvlStrCache>
              <c:extLst/>
            </c:multiLvlStrRef>
          </c:cat>
          <c:val>
            <c:numRef>
              <c:f>'Emissions 50x30'!$AF$13:$AM$13</c:f>
              <c:numCache>
                <c:formatCode>#,##0.0</c:formatCode>
                <c:ptCount val="8"/>
                <c:pt idx="0">
                  <c:v>-47.853680228230417</c:v>
                </c:pt>
                <c:pt idx="1">
                  <c:v>-123.16643719975679</c:v>
                </c:pt>
                <c:pt idx="4">
                  <c:v>-327.52147329675989</c:v>
                </c:pt>
                <c:pt idx="5">
                  <c:v>-110.88036832418999</c:v>
                </c:pt>
                <c:pt idx="6">
                  <c:v>-110.88036832418999</c:v>
                </c:pt>
              </c:numCache>
              <c:extLst/>
            </c:numRef>
          </c:val>
          <c:extLst>
            <c:ext xmlns:c16="http://schemas.microsoft.com/office/drawing/2014/chart" uri="{C3380CC4-5D6E-409C-BE32-E72D297353CC}">
              <c16:uniqueId val="{00000004-D03D-439A-82C3-19A385CC307C}"/>
            </c:ext>
          </c:extLst>
        </c:ser>
        <c:ser>
          <c:idx val="5"/>
          <c:order val="5"/>
          <c:tx>
            <c:strRef>
              <c:f>'Emissions 50x30'!$N$14</c:f>
              <c:strCache>
                <c:ptCount val="1"/>
                <c:pt idx="0">
                  <c:v>Non-CO2 GHG</c:v>
                </c:pt>
              </c:strCache>
            </c:strRef>
          </c:tx>
          <c:spPr>
            <a:solidFill>
              <a:srgbClr val="BFBFBF"/>
            </a:solidFill>
            <a:ln>
              <a:noFill/>
            </a:ln>
            <a:effectLst/>
          </c:spPr>
          <c:invertIfNegative val="0"/>
          <c:cat>
            <c:multiLvlStrRef>
              <c:f>'Emissions 50x30'!$AF$7:$AN$8</c:f>
              <c:multiLvlStrCache>
                <c:ptCount val="8"/>
                <c:lvl>
                  <c:pt idx="0">
                    <c:v>2019</c:v>
                  </c:pt>
                  <c:pt idx="1">
                    <c:v>EDF-NEMS</c:v>
                  </c:pt>
                  <c:pt idx="2">
                    <c:v>GCAM-USA-AP</c:v>
                  </c:pt>
                  <c:pt idx="3">
                    <c:v>LBNL</c:v>
                  </c:pt>
                  <c:pt idx="4">
                    <c:v>PATHWAYS</c:v>
                  </c:pt>
                  <c:pt idx="5">
                    <c:v>REGEN</c:v>
                  </c:pt>
                  <c:pt idx="6">
                    <c:v>REGEN E+</c:v>
                  </c:pt>
                  <c:pt idx="7">
                    <c:v>USREP-ReEDS</c:v>
                  </c:pt>
                </c:lvl>
                <c:lvl>
                  <c:pt idx="1">
                    <c:v>2030 NDC</c:v>
                  </c:pt>
                </c:lvl>
              </c:multiLvlStrCache>
              <c:extLst/>
            </c:multiLvlStrRef>
          </c:cat>
          <c:val>
            <c:numRef>
              <c:f>'Emissions 50x30'!$AF$14:$AM$14</c:f>
              <c:numCache>
                <c:formatCode>#,##0.0</c:formatCode>
                <c:ptCount val="8"/>
                <c:pt idx="0">
                  <c:v>14.019415334985979</c:v>
                </c:pt>
                <c:pt idx="1">
                  <c:v>-343.39033350894545</c:v>
                </c:pt>
                <c:pt idx="2">
                  <c:v>-173.00955732733996</c:v>
                </c:pt>
                <c:pt idx="3">
                  <c:v>-285.50955732733996</c:v>
                </c:pt>
                <c:pt idx="4">
                  <c:v>-44.509557327339962</c:v>
                </c:pt>
                <c:pt idx="5">
                  <c:v>-322.12738933183505</c:v>
                </c:pt>
                <c:pt idx="6">
                  <c:v>-322.12738933183505</c:v>
                </c:pt>
                <c:pt idx="7">
                  <c:v>-80.857178815330144</c:v>
                </c:pt>
              </c:numCache>
              <c:extLst/>
            </c:numRef>
          </c:val>
          <c:extLst>
            <c:ext xmlns:c16="http://schemas.microsoft.com/office/drawing/2014/chart" uri="{C3380CC4-5D6E-409C-BE32-E72D297353CC}">
              <c16:uniqueId val="{00000005-D03D-439A-82C3-19A385CC307C}"/>
            </c:ext>
          </c:extLst>
        </c:ser>
        <c:ser>
          <c:idx val="6"/>
          <c:order val="6"/>
          <c:tx>
            <c:strRef>
              <c:f>'Emissions 50x30'!$N$15</c:f>
              <c:strCache>
                <c:ptCount val="1"/>
                <c:pt idx="0">
                  <c:v>Sink</c:v>
                </c:pt>
              </c:strCache>
            </c:strRef>
          </c:tx>
          <c:spPr>
            <a:solidFill>
              <a:srgbClr val="264478"/>
            </a:solidFill>
            <a:ln>
              <a:noFill/>
            </a:ln>
            <a:effectLst/>
          </c:spPr>
          <c:invertIfNegative val="0"/>
          <c:cat>
            <c:multiLvlStrRef>
              <c:f>'Emissions 50x30'!$AF$7:$AN$8</c:f>
              <c:multiLvlStrCache>
                <c:ptCount val="8"/>
                <c:lvl>
                  <c:pt idx="0">
                    <c:v>2019</c:v>
                  </c:pt>
                  <c:pt idx="1">
                    <c:v>EDF-NEMS</c:v>
                  </c:pt>
                  <c:pt idx="2">
                    <c:v>GCAM-USA-AP</c:v>
                  </c:pt>
                  <c:pt idx="3">
                    <c:v>LBNL</c:v>
                  </c:pt>
                  <c:pt idx="4">
                    <c:v>PATHWAYS</c:v>
                  </c:pt>
                  <c:pt idx="5">
                    <c:v>REGEN</c:v>
                  </c:pt>
                  <c:pt idx="6">
                    <c:v>REGEN E+</c:v>
                  </c:pt>
                  <c:pt idx="7">
                    <c:v>USREP-ReEDS</c:v>
                  </c:pt>
                </c:lvl>
                <c:lvl>
                  <c:pt idx="1">
                    <c:v>2030 NDC</c:v>
                  </c:pt>
                </c:lvl>
              </c:multiLvlStrCache>
              <c:extLst/>
            </c:multiLvlStrRef>
          </c:cat>
          <c:val>
            <c:numRef>
              <c:f>'Emissions 50x30'!$AF$15:$AM$15</c:f>
              <c:numCache>
                <c:formatCode>#,##0.0</c:formatCode>
                <c:ptCount val="8"/>
                <c:pt idx="0">
                  <c:v>-1.1745629870159746</c:v>
                </c:pt>
                <c:pt idx="1">
                  <c:v>-373.16144651354887</c:v>
                </c:pt>
                <c:pt idx="2">
                  <c:v>-152.947160799264</c:v>
                </c:pt>
                <c:pt idx="4">
                  <c:v>-81.947160799263997</c:v>
                </c:pt>
                <c:pt idx="5">
                  <c:v>-211.947160799264</c:v>
                </c:pt>
                <c:pt idx="6">
                  <c:v>-211.947160799264</c:v>
                </c:pt>
              </c:numCache>
              <c:extLst/>
            </c:numRef>
          </c:val>
          <c:extLst>
            <c:ext xmlns:c16="http://schemas.microsoft.com/office/drawing/2014/chart" uri="{C3380CC4-5D6E-409C-BE32-E72D297353CC}">
              <c16:uniqueId val="{00000006-D03D-439A-82C3-19A385CC307C}"/>
            </c:ext>
          </c:extLst>
        </c:ser>
        <c:dLbls>
          <c:showLegendKey val="0"/>
          <c:showVal val="0"/>
          <c:showCatName val="0"/>
          <c:showSerName val="0"/>
          <c:showPercent val="0"/>
          <c:showBubbleSize val="0"/>
        </c:dLbls>
        <c:gapWidth val="40"/>
        <c:overlap val="100"/>
        <c:axId val="729918120"/>
        <c:axId val="729915824"/>
      </c:barChart>
      <c:lineChart>
        <c:grouping val="standard"/>
        <c:varyColors val="0"/>
        <c:dLbls>
          <c:showLegendKey val="0"/>
          <c:showVal val="0"/>
          <c:showCatName val="0"/>
          <c:showSerName val="0"/>
          <c:showPercent val="0"/>
          <c:showBubbleSize val="0"/>
        </c:dLbls>
        <c:marker val="1"/>
        <c:smooth val="0"/>
        <c:axId val="729918120"/>
        <c:axId val="729915824"/>
        <c:extLst>
          <c:ext xmlns:c15="http://schemas.microsoft.com/office/drawing/2012/chart" uri="{02D57815-91ED-43cb-92C2-25804820EDAC}">
            <c15:filteredLineSeries>
              <c15:ser>
                <c:idx val="7"/>
                <c:order val="7"/>
                <c:tx>
                  <c:strRef>
                    <c:extLst>
                      <c:ext uri="{02D57815-91ED-43cb-92C2-25804820EDAC}">
                        <c15:formulaRef>
                          <c15:sqref>'Emissions 50x30'!$N$16</c15:sqref>
                        </c15:formulaRef>
                      </c:ext>
                    </c:extLst>
                    <c:strCache>
                      <c:ptCount val="1"/>
                      <c:pt idx="0">
                        <c:v>Net</c:v>
                      </c:pt>
                    </c:strCache>
                  </c:strRef>
                </c:tx>
                <c:spPr>
                  <a:ln w="25400" cap="rnd">
                    <a:noFill/>
                    <a:round/>
                  </a:ln>
                  <a:effectLst/>
                </c:spPr>
                <c:marker>
                  <c:symbol val="circle"/>
                  <c:size val="9"/>
                  <c:spPr>
                    <a:noFill/>
                    <a:ln w="25400">
                      <a:solidFill>
                        <a:schemeClr val="tx1"/>
                      </a:solidFill>
                    </a:ln>
                    <a:effectLst/>
                  </c:spPr>
                </c:marker>
                <c:cat>
                  <c:multiLvlStrRef>
                    <c:extLst>
                      <c:ext uri="{02D57815-91ED-43cb-92C2-25804820EDAC}">
                        <c15:formulaRef>
                          <c15:sqref>'Emissions 50x30'!$AF$7:$AN$8</c15:sqref>
                        </c15:formulaRef>
                      </c:ext>
                    </c:extLst>
                    <c:multiLvlStrCache>
                      <c:ptCount val="8"/>
                      <c:lvl>
                        <c:pt idx="0">
                          <c:v>2019</c:v>
                        </c:pt>
                        <c:pt idx="1">
                          <c:v>EDF-NEMS</c:v>
                        </c:pt>
                        <c:pt idx="2">
                          <c:v>GCAM-USA-AP</c:v>
                        </c:pt>
                        <c:pt idx="3">
                          <c:v>LBNL</c:v>
                        </c:pt>
                        <c:pt idx="4">
                          <c:v>PATHWAYS</c:v>
                        </c:pt>
                        <c:pt idx="5">
                          <c:v>REGEN</c:v>
                        </c:pt>
                        <c:pt idx="6">
                          <c:v>REGEN E+</c:v>
                        </c:pt>
                        <c:pt idx="7">
                          <c:v>USREP-ReEDS</c:v>
                        </c:pt>
                      </c:lvl>
                      <c:lvl>
                        <c:pt idx="1">
                          <c:v>2030 NDC</c:v>
                        </c:pt>
                      </c:lvl>
                    </c:multiLvlStrCache>
                  </c:multiLvlStrRef>
                </c:cat>
                <c:val>
                  <c:numRef>
                    <c:extLst>
                      <c:ext uri="{02D57815-91ED-43cb-92C2-25804820EDAC}">
                        <c15:formulaRef>
                          <c15:sqref>'Emissions 50x30'!$AF$16:$AM$16</c15:sqref>
                        </c15:formulaRef>
                      </c:ext>
                    </c:extLst>
                    <c:numCache>
                      <c:formatCode>#,##0.0</c:formatCode>
                      <c:ptCount val="8"/>
                      <c:pt idx="0">
                        <c:v>-865.86041414422823</c:v>
                      </c:pt>
                      <c:pt idx="1">
                        <c:v>-3327.8391461373376</c:v>
                      </c:pt>
                      <c:pt idx="2">
                        <c:v>-3330.478191423364</c:v>
                      </c:pt>
                      <c:pt idx="3">
                        <c:v>-3101.0310306240999</c:v>
                      </c:pt>
                      <c:pt idx="4">
                        <c:v>-3518.9781914233631</c:v>
                      </c:pt>
                      <c:pt idx="5">
                        <c:v>-3317.7082337865236</c:v>
                      </c:pt>
                      <c:pt idx="6">
                        <c:v>-3319.5670251503429</c:v>
                      </c:pt>
                      <c:pt idx="7">
                        <c:v>-3268.6025121120902</c:v>
                      </c:pt>
                    </c:numCache>
                  </c:numRef>
                </c:val>
                <c:smooth val="0"/>
                <c:extLst>
                  <c:ext xmlns:c16="http://schemas.microsoft.com/office/drawing/2014/chart" uri="{C3380CC4-5D6E-409C-BE32-E72D297353CC}">
                    <c16:uniqueId val="{00000008-D03D-439A-82C3-19A385CC307C}"/>
                  </c:ext>
                </c:extLst>
              </c15:ser>
            </c15:filteredLineSeries>
          </c:ext>
        </c:extLst>
      </c:lineChart>
      <c:lineChart>
        <c:grouping val="standard"/>
        <c:varyColors val="0"/>
        <c:ser>
          <c:idx val="8"/>
          <c:order val="8"/>
          <c:tx>
            <c:v>Reduction from 2005</c:v>
          </c:tx>
          <c:spPr>
            <a:ln w="25400" cap="rnd">
              <a:noFill/>
              <a:round/>
            </a:ln>
            <a:effectLst/>
          </c:spPr>
          <c:marker>
            <c:symbol val="none"/>
          </c:marker>
          <c:cat>
            <c:strLit>
              <c:ptCount val="8"/>
              <c:pt idx="0">
                <c:v>2</c:v>
              </c:pt>
              <c:pt idx="1">
                <c:v>3</c:v>
              </c:pt>
              <c:pt idx="2">
                <c:v>4</c:v>
              </c:pt>
              <c:pt idx="3">
                <c:v>5</c:v>
              </c:pt>
              <c:pt idx="4">
                <c:v>6</c:v>
              </c:pt>
              <c:pt idx="5">
                <c:v>7</c:v>
              </c:pt>
              <c:pt idx="6">
                <c:v>8</c:v>
              </c:pt>
              <c:pt idx="7">
                <c:v>9</c:v>
              </c:pt>
              <c:extLst>
                <c:ext xmlns:c15="http://schemas.microsoft.com/office/drawing/2012/chart" uri="{02D57815-91ED-43cb-92C2-25804820EDAC}">
                  <c15:autoCat val="1"/>
                </c:ext>
              </c:extLst>
            </c:strLit>
          </c:cat>
          <c:val>
            <c:numRef>
              <c:f>'Emissions 50x30'!$AF$21:$AM$21</c:f>
              <c:numCache>
                <c:formatCode>0.0%</c:formatCode>
                <c:ptCount val="8"/>
                <c:pt idx="0">
                  <c:v>-0.13049936098712031</c:v>
                </c:pt>
                <c:pt idx="1">
                  <c:v>-0.50155992229771529</c:v>
                </c:pt>
                <c:pt idx="2">
                  <c:v>-0.50195766969188726</c:v>
                </c:pt>
                <c:pt idx="3">
                  <c:v>-0.46737622056280692</c:v>
                </c:pt>
                <c:pt idx="4">
                  <c:v>-0.5303677103222636</c:v>
                </c:pt>
                <c:pt idx="5">
                  <c:v>-0.50003302770084834</c:v>
                </c:pt>
                <c:pt idx="6">
                  <c:v>-0.50031317803596509</c:v>
                </c:pt>
                <c:pt idx="7">
                  <c:v>-0.49263199031116872</c:v>
                </c:pt>
              </c:numCache>
              <c:extLst/>
            </c:numRef>
          </c:val>
          <c:smooth val="0"/>
          <c:extLst>
            <c:ext xmlns:c16="http://schemas.microsoft.com/office/drawing/2014/chart" uri="{C3380CC4-5D6E-409C-BE32-E72D297353CC}">
              <c16:uniqueId val="{00000007-D03D-439A-82C3-19A385CC307C}"/>
            </c:ext>
          </c:extLst>
        </c:ser>
        <c:dLbls>
          <c:showLegendKey val="0"/>
          <c:showVal val="0"/>
          <c:showCatName val="0"/>
          <c:showSerName val="0"/>
          <c:showPercent val="0"/>
          <c:showBubbleSize val="0"/>
        </c:dLbls>
        <c:marker val="1"/>
        <c:smooth val="0"/>
        <c:axId val="604298064"/>
        <c:axId val="604299704"/>
      </c:lineChart>
      <c:catAx>
        <c:axId val="729918120"/>
        <c:scaling>
          <c:orientation val="minMax"/>
        </c:scaling>
        <c:delete val="0"/>
        <c:axPos val="b"/>
        <c:numFmt formatCode="General" sourceLinked="1"/>
        <c:majorTickMark val="none"/>
        <c:minorTickMark val="none"/>
        <c:tickLblPos val="low"/>
        <c:spPr>
          <a:noFill/>
          <a:ln w="9525" cap="flat" cmpd="sng" algn="ctr">
            <a:solidFill>
              <a:schemeClr val="tx1">
                <a:lumMod val="50000"/>
                <a:lumOff val="50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729915824"/>
        <c:crosses val="autoZero"/>
        <c:auto val="1"/>
        <c:lblAlgn val="ctr"/>
        <c:lblOffset val="100"/>
        <c:noMultiLvlLbl val="0"/>
      </c:catAx>
      <c:valAx>
        <c:axId val="729915824"/>
        <c:scaling>
          <c:orientation val="minMax"/>
          <c:max val="500"/>
        </c:scaling>
        <c:delete val="0"/>
        <c:axPos val="l"/>
        <c:majorGridlines>
          <c:spPr>
            <a:ln w="9525" cap="flat" cmpd="sng" algn="ctr">
              <a:solidFill>
                <a:schemeClr val="bg1">
                  <a:lumMod val="9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b="1" i="0" baseline="0">
                    <a:solidFill>
                      <a:sysClr val="windowText" lastClr="000000"/>
                    </a:solidFill>
                    <a:effectLst/>
                  </a:rPr>
                  <a:t>GHG Reductions by Sector (Mt-CO</a:t>
                </a:r>
                <a:r>
                  <a:rPr lang="en-US" sz="1600" b="1" i="0" baseline="-25000">
                    <a:solidFill>
                      <a:sysClr val="windowText" lastClr="000000"/>
                    </a:solidFill>
                    <a:effectLst/>
                  </a:rPr>
                  <a:t>2</a:t>
                </a:r>
                <a:r>
                  <a:rPr lang="en-US" sz="1600" b="1" i="0" baseline="0">
                    <a:solidFill>
                      <a:sysClr val="windowText" lastClr="000000"/>
                    </a:solidFill>
                    <a:effectLst/>
                  </a:rPr>
                  <a:t>e)</a:t>
                </a:r>
                <a:endParaRPr lang="en-US" sz="1600">
                  <a:solidFill>
                    <a:sysClr val="windowText" lastClr="000000"/>
                  </a:solidFill>
                  <a:effectLst/>
                </a:endParaRP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729918120"/>
        <c:crosses val="autoZero"/>
        <c:crossBetween val="between"/>
      </c:valAx>
      <c:valAx>
        <c:axId val="604299704"/>
        <c:scaling>
          <c:orientation val="minMax"/>
          <c:max val="8.0000000000000016E-2"/>
          <c:min val="-0.60000000000000009"/>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b="1">
                    <a:solidFill>
                      <a:sysClr val="windowText" lastClr="000000"/>
                    </a:solidFill>
                  </a:rPr>
                  <a:t>Net GHG Reductions (% from 2005)</a:t>
                </a:r>
              </a:p>
            </c:rich>
          </c:tx>
          <c:layout>
            <c:manualLayout>
              <c:xMode val="edge"/>
              <c:yMode val="edge"/>
              <c:x val="0.79390452104653342"/>
              <c:y val="0.1174405489435972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crossAx val="604298064"/>
        <c:crosses val="max"/>
        <c:crossBetween val="between"/>
      </c:valAx>
      <c:catAx>
        <c:axId val="604298064"/>
        <c:scaling>
          <c:orientation val="minMax"/>
        </c:scaling>
        <c:delete val="1"/>
        <c:axPos val="b"/>
        <c:numFmt formatCode="General" sourceLinked="1"/>
        <c:majorTickMark val="out"/>
        <c:minorTickMark val="none"/>
        <c:tickLblPos val="nextTo"/>
        <c:crossAx val="60429970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93_0.xml><?xml version="1.0" encoding="utf-8"?>
<p188:cmLst xmlns:a="http://schemas.openxmlformats.org/drawingml/2006/main" xmlns:r="http://schemas.openxmlformats.org/officeDocument/2006/relationships" xmlns:p188="http://schemas.microsoft.com/office/powerpoint/2018/8/main">
  <p188:cm id="{33EA5830-AC4F-41FF-A198-081A72633CF8}" authorId="{078CBA97-4F4A-B81F-11E0-A2853BF28735}" created="2022-11-17T08:01:43.636">
    <ac:txMkLst xmlns:ac="http://schemas.microsoft.com/office/drawing/2013/main/command">
      <pc:docMk xmlns:pc="http://schemas.microsoft.com/office/powerpoint/2013/main/command"/>
      <pc:sldMk xmlns:pc="http://schemas.microsoft.com/office/powerpoint/2013/main/command" cId="0" sldId="403"/>
      <ac:spMk id="242" creationId="{00000000-0000-0000-0000-000000000000}"/>
      <ac:txMk cp="0" len="20">
        <ac:context len="34" hash="3816024188"/>
      </ac:txMk>
    </ac:txMkLst>
    <p188:pos x="4734381" y="419108"/>
    <p188:txBody>
      <a:bodyPr/>
      <a:lstStyle/>
      <a:p>
        <a:r>
          <a:rPr lang="en-US"/>
          <a:t>this is the punchline slide.</a:t>
        </a:r>
      </a:p>
    </p188:txBody>
  </p188:cm>
</p188:cmLst>
</file>

<file path=ppt/comments/modernComment_19A_2F9E0A54.xml><?xml version="1.0" encoding="utf-8"?>
<p188:cmLst xmlns:a="http://schemas.openxmlformats.org/drawingml/2006/main" xmlns:r="http://schemas.openxmlformats.org/officeDocument/2006/relationships" xmlns:p188="http://schemas.microsoft.com/office/powerpoint/2018/8/main">
  <p188:cm id="{601590FF-DF12-411E-A6A8-4A6D3AE1270E}" authorId="{078CBA97-4F4A-B81F-11E0-A2853BF28735}" created="2022-11-17T07:59:12.267">
    <ac:txMkLst xmlns:ac="http://schemas.microsoft.com/office/drawing/2013/main/command">
      <pc:docMk xmlns:pc="http://schemas.microsoft.com/office/powerpoint/2013/main/command"/>
      <pc:sldMk xmlns:pc="http://schemas.microsoft.com/office/powerpoint/2013/main/command" cId="798886484" sldId="410"/>
      <ac:spMk id="2" creationId="{81D03BB0-AD27-5B02-28E7-4F611BB0EA72}"/>
      <ac:txMk cp="0" len="9">
        <ac:context len="25" hash="2951262364"/>
      </ac:txMk>
    </ac:txMkLst>
    <p188:pos x="2933700" y="583504"/>
    <p188:txBody>
      <a:bodyPr/>
      <a:lstStyle/>
      <a:p>
        <a:r>
          <a:rPr lang="en-US"/>
          <a:t>present transport first. so we are delivering what we promised.
"of the 52% reduction, transport's contribution is critical. As market conditions improve and tax credit policies are implemented, we're now expecting major contribution of transport..."
"then we turn to power sector, because EVs are only clean only if the source of electricity is clean. IRA has major push for clean electricity."</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A69A9C-1087-184F-8370-423E175D9D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090E3D-F5E5-0D40-B323-A25B85CF9E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6E50B8-2EF8-564F-AE86-D84E6C503530}" type="datetimeFigureOut">
              <a:rPr lang="en-US" smtClean="0"/>
              <a:t>5/3/2023</a:t>
            </a:fld>
            <a:endParaRPr lang="en-US"/>
          </a:p>
        </p:txBody>
      </p:sp>
      <p:sp>
        <p:nvSpPr>
          <p:cNvPr id="4" name="Footer Placeholder 3">
            <a:extLst>
              <a:ext uri="{FF2B5EF4-FFF2-40B4-BE49-F238E27FC236}">
                <a16:creationId xmlns:a16="http://schemas.microsoft.com/office/drawing/2014/main" id="{64E3AA97-2F38-5340-B685-1E0EA3E358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B732F3-25A6-284F-A24C-5FD21AE6BE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8BA3-E235-9946-9A4D-07E907F688D0}" type="slidenum">
              <a:rPr lang="en-US" smtClean="0"/>
              <a:t>‹#›</a:t>
            </a:fld>
            <a:endParaRPr lang="en-US"/>
          </a:p>
        </p:txBody>
      </p:sp>
    </p:spTree>
    <p:extLst>
      <p:ext uri="{BB962C8B-B14F-4D97-AF65-F5344CB8AC3E}">
        <p14:creationId xmlns:p14="http://schemas.microsoft.com/office/powerpoint/2010/main" val="4194000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Arial"/>
              <a:buNone/>
            </a:pPr>
            <a:endParaRPr/>
          </a:p>
        </p:txBody>
      </p:sp>
      <p:sp>
        <p:nvSpPr>
          <p:cNvPr id="135" name="Google Shape;13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21</a:t>
            </a:fld>
            <a:endParaRPr lang="en-US"/>
          </a:p>
        </p:txBody>
      </p:sp>
    </p:spTree>
    <p:extLst>
      <p:ext uri="{BB962C8B-B14F-4D97-AF65-F5344CB8AC3E}">
        <p14:creationId xmlns:p14="http://schemas.microsoft.com/office/powerpoint/2010/main" val="623433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Miralles-Wilhelm, F., Hejazi, M., Kim, S., Yonkofski, C., Watson, D., Kyle, P., ... &amp; Clarke, L. (2018). Water for Food and Energy Security: An Assessment of the Impacts of Water Scarcity on Agricultural Production and Electricity Generation in the Middle East and North Africa. World Bank.</a:t>
            </a: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Jeon, S., Roh, M., Oh, J., &amp; Kim, S. (2020). Development of an Integrated Assessment Model at Provincial Level: GCAM-Korea. Energies, 13(10), 2565.</a:t>
            </a: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Binsted, M., Iyer, G., Patel, P., Graham, N., Ou, Y., Khan, Z., ... &amp; Wise, M. (2021). GCAM-USA v5. 3_water_dispatch: Integrated modeling of subnational US energy, water, and land systems within a global framework. Geoscientific Model Development Discussions, 1-39.</a:t>
            </a: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Yu, S., Horing, J., Liu, Q.,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Dahowski</a:t>
            </a:r>
            <a:r>
              <a:rPr lang="en-US" sz="1800" dirty="0">
                <a:effectLst/>
                <a:latin typeface="Calibri" panose="020F0502020204030204" pitchFamily="34" charset="0"/>
                <a:ea typeface="Calibri" panose="020F0502020204030204" pitchFamily="34" charset="0"/>
                <a:cs typeface="Times New Roman" panose="02020603050405020304" pitchFamily="18" charset="0"/>
              </a:rPr>
              <a:t>, R., Davidson, C., Edmonds, J., ... &amp; Clarke, L. (2019). CCUS in China’s mitigation strategy: insights from integrated assessment modeling. International Journal of Greenhouse Gas Control, 84, 204-218.</a:t>
            </a: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Khan, Z., Wild, T. B.,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Carrazzone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M. E. 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Gaudioso</a:t>
            </a:r>
            <a:r>
              <a:rPr lang="en-US" sz="1800" dirty="0">
                <a:effectLst/>
                <a:latin typeface="Calibri" panose="020F0502020204030204" pitchFamily="34" charset="0"/>
                <a:ea typeface="Calibri" panose="020F0502020204030204" pitchFamily="34" charset="0"/>
                <a:cs typeface="Times New Roman" panose="02020603050405020304" pitchFamily="18" charset="0"/>
              </a:rPr>
              <a:t>, 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Mascari</a:t>
            </a:r>
            <a:r>
              <a:rPr lang="en-US" sz="1800" dirty="0">
                <a:effectLst/>
                <a:latin typeface="Calibri" panose="020F0502020204030204" pitchFamily="34" charset="0"/>
                <a:ea typeface="Calibri" panose="020F0502020204030204" pitchFamily="34" charset="0"/>
                <a:cs typeface="Times New Roman" panose="02020603050405020304" pitchFamily="18" charset="0"/>
              </a:rPr>
              <a:t>, M. P., Bianchi, F., ... &amp; Castillo, R. M. (2020). Integrated energy-water-land nexus planning to guide national policy: an example from Uruguay. Environmental Research Letters, 15(9), 094014.</a:t>
            </a: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Wild, T. B., Khan, Z., Zhao, 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Suriano</a:t>
            </a:r>
            <a:r>
              <a:rPr lang="en-US" sz="1800" dirty="0">
                <a:effectLst/>
                <a:latin typeface="Calibri" panose="020F0502020204030204" pitchFamily="34" charset="0"/>
                <a:ea typeface="Calibri" panose="020F0502020204030204" pitchFamily="34" charset="0"/>
                <a:cs typeface="Times New Roman" panose="02020603050405020304" pitchFamily="18" charset="0"/>
              </a:rPr>
              <a:t>, 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Bereslawski</a:t>
            </a:r>
            <a:r>
              <a:rPr lang="en-US" sz="1800" dirty="0">
                <a:effectLst/>
                <a:latin typeface="Calibri" panose="020F0502020204030204" pitchFamily="34" charset="0"/>
                <a:ea typeface="Calibri" panose="020F0502020204030204" pitchFamily="34" charset="0"/>
                <a:cs typeface="Times New Roman" panose="02020603050405020304" pitchFamily="18" charset="0"/>
              </a:rPr>
              <a:t>, J. L., Roberts, P., ... &amp; Ojeda‐Matos, G. (2021a). The Implications of Global Change for the Co‐Evolution of Argentina's Integrated Energy‐Water‐Land Systems. Earth's Future, 9(8), e2020EF001970.</a:t>
            </a: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Wild, T. B., Khan, Z., Clarke, L., Hejazi, 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Bereslawski</a:t>
            </a:r>
            <a:r>
              <a:rPr lang="en-US" sz="1800" dirty="0">
                <a:effectLst/>
                <a:latin typeface="Calibri" panose="020F0502020204030204" pitchFamily="34" charset="0"/>
                <a:ea typeface="Calibri" panose="020F0502020204030204" pitchFamily="34" charset="0"/>
                <a:cs typeface="Times New Roman" panose="02020603050405020304" pitchFamily="18" charset="0"/>
              </a:rPr>
              <a:t>, J. 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Suriano</a:t>
            </a:r>
            <a:r>
              <a:rPr lang="en-US" sz="1800" dirty="0">
                <a:effectLst/>
                <a:latin typeface="Calibri" panose="020F0502020204030204" pitchFamily="34" charset="0"/>
                <a:ea typeface="Calibri" panose="020F0502020204030204" pitchFamily="34" charset="0"/>
                <a:cs typeface="Times New Roman" panose="02020603050405020304" pitchFamily="18" charset="0"/>
              </a:rPr>
              <a:t>, M., ... &amp; Birnbaum, A. (2021b). Integrated energy-water-land nexus planning in the Colorado River Basin (Argentina). Regional Environmental Change, 21(3), 1-16.</a:t>
            </a: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Yu, S., Evans, M., Kyle, P., Vu, L., Tan, Q., Gupta, A., &amp; Patel, P. (2018). Implementing nationally determined contributions: building energy policies in India’s mitigation strategy. Environmental Research Letters, 13(3), 034034.</a:t>
            </a: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Arbuckle, E. J., Binsted, M., Davies, E. G., Chiappori, D. V., Bergero, C., Siddiqui, M. S., ... &amp; Macaluso, N. (2021). Insights for Canadian electricity generation planning from an integrated assessment model: Should we be more cautious about hydropower cost overruns?. Energy Policy, 150, 112138.</a:t>
            </a:r>
          </a:p>
          <a:p>
            <a:pPr marL="342900" marR="0" lvl="0" indent="-342900">
              <a:spcBef>
                <a:spcPts val="0"/>
              </a:spcBef>
              <a:spcAft>
                <a:spcPts val="0"/>
              </a:spcAft>
              <a:buFont typeface="+mj-lt"/>
              <a:buAutoNum type="arabicPeriod"/>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Calvin, K., Patel, P., Clarke, L., Asrar, G., Bond-Lamberty, B., Cui, R. Y., ... &amp; Wise, M. (2019). GCAM v5. 1: representing the linkages between energy, water, land, climate, and economic systems. Geoscientific Model Development, 12(2), 677-698.</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22</a:t>
            </a:fld>
            <a:endParaRPr lang="en-US"/>
          </a:p>
        </p:txBody>
      </p:sp>
    </p:spTree>
    <p:extLst>
      <p:ext uri="{BB962C8B-B14F-4D97-AF65-F5344CB8AC3E}">
        <p14:creationId xmlns:p14="http://schemas.microsoft.com/office/powerpoint/2010/main" val="3977797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a:solidFill>
                  <a:schemeClr val="tx1"/>
                </a:solidFill>
                <a:effectLst/>
                <a:latin typeface="+mn-lt"/>
                <a:ea typeface="+mn-ea"/>
                <a:cs typeface="+mn-cs"/>
              </a:rPr>
              <a:t>Along with the GHG emission pathways</a:t>
            </a:r>
            <a:r>
              <a:rPr lang="en-US" altLang="ko-KR" sz="1200" kern="1200" dirty="0">
                <a:solidFill>
                  <a:schemeClr val="tx1"/>
                </a:solidFill>
                <a:effectLst/>
                <a:latin typeface="+mn-lt"/>
                <a:ea typeface="+mn-ea"/>
                <a:cs typeface="+mn-cs"/>
              </a:rPr>
              <a:t>, the GHG emissions were classified by sector to find out the </a:t>
            </a:r>
            <a:r>
              <a:rPr lang="en-US" altLang="ko-KR" sz="1200" b="1" kern="1200" dirty="0">
                <a:solidFill>
                  <a:schemeClr val="tx1"/>
                </a:solidFill>
                <a:effectLst/>
                <a:latin typeface="+mn-lt"/>
                <a:ea typeface="+mn-ea"/>
                <a:cs typeface="+mn-cs"/>
              </a:rPr>
              <a:t>reduction burden </a:t>
            </a:r>
            <a:r>
              <a:rPr lang="en-US" altLang="ko-KR" sz="1200" kern="1200" dirty="0">
                <a:solidFill>
                  <a:schemeClr val="tx1"/>
                </a:solidFill>
                <a:effectLst/>
                <a:latin typeface="+mn-lt"/>
                <a:ea typeface="+mn-ea"/>
                <a:cs typeface="+mn-cs"/>
              </a:rPr>
              <a:t>of each </a:t>
            </a:r>
            <a:r>
              <a:rPr lang="en-US" altLang="ko-KR" sz="1200" b="1" kern="1200" dirty="0">
                <a:solidFill>
                  <a:schemeClr val="tx1"/>
                </a:solidFill>
                <a:effectLst/>
                <a:latin typeface="+mn-lt"/>
                <a:ea typeface="+mn-ea"/>
                <a:cs typeface="+mn-cs"/>
              </a:rPr>
              <a:t>sector.</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Compared to </a:t>
            </a:r>
            <a:r>
              <a:rPr lang="en-US" altLang="ko-KR" sz="1200" kern="1200" dirty="0" err="1">
                <a:solidFill>
                  <a:schemeClr val="tx1"/>
                </a:solidFill>
                <a:effectLst/>
                <a:latin typeface="+mn-lt"/>
                <a:ea typeface="+mn-ea"/>
                <a:cs typeface="+mn-cs"/>
              </a:rPr>
              <a:t>Curpol</a:t>
            </a:r>
            <a:r>
              <a:rPr lang="en-US" altLang="ko-KR" sz="1200" kern="1200" dirty="0">
                <a:solidFill>
                  <a:schemeClr val="tx1"/>
                </a:solidFill>
                <a:effectLst/>
                <a:latin typeface="+mn-lt"/>
                <a:ea typeface="+mn-ea"/>
                <a:cs typeface="+mn-cs"/>
              </a:rPr>
              <a:t> on the left, the other three scenarios show a rapid reduction in GHG emissions, which requires significant changes in the energy system.</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In addition, negative emissions technology seems essential to address the remaining GHG in 2050 in common across scenarios.</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Our study shows that the power and industrial sectors are the most significant contributors to carbon neutrality, followed by transportation and buildings.</a:t>
            </a:r>
          </a:p>
        </p:txBody>
      </p:sp>
      <p:sp>
        <p:nvSpPr>
          <p:cNvPr id="4" name="슬라이드 번호 개체 틀 3"/>
          <p:cNvSpPr>
            <a:spLocks noGrp="1"/>
          </p:cNvSpPr>
          <p:nvPr>
            <p:ph type="sldNum" sz="quarter" idx="5"/>
          </p:nvPr>
        </p:nvSpPr>
        <p:spPr/>
        <p:txBody>
          <a:bodyPr/>
          <a:lstStyle/>
          <a:p>
            <a:fld id="{C79BEB37-1F6F-5549-A6C1-D28513C579DD}" type="slidenum">
              <a:rPr kumimoji="1" lang="ko-Kore-KR" altLang="en-US" smtClean="0"/>
              <a:t>28</a:t>
            </a:fld>
            <a:endParaRPr kumimoji="1" lang="ko-Kore-KR" altLang="en-US"/>
          </a:p>
        </p:txBody>
      </p:sp>
    </p:spTree>
    <p:extLst>
      <p:ext uri="{BB962C8B-B14F-4D97-AF65-F5344CB8AC3E}">
        <p14:creationId xmlns:p14="http://schemas.microsoft.com/office/powerpoint/2010/main" val="3565635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Compare to current policy scenario, </a:t>
            </a:r>
            <a:r>
              <a:rPr lang="en-US" altLang="ko-KR" sz="1200" b="1" kern="1200" dirty="0">
                <a:solidFill>
                  <a:schemeClr val="tx1"/>
                </a:solidFill>
                <a:effectLst/>
                <a:latin typeface="+mn-lt"/>
                <a:ea typeface="+mn-ea"/>
                <a:cs typeface="+mn-cs"/>
              </a:rPr>
              <a:t>a much faster transition occurs </a:t>
            </a:r>
            <a:r>
              <a:rPr lang="en-US" altLang="ko-KR" sz="1200" kern="1200" dirty="0">
                <a:solidFill>
                  <a:schemeClr val="tx1"/>
                </a:solidFill>
                <a:effectLst/>
                <a:latin typeface="+mn-lt"/>
                <a:ea typeface="+mn-ea"/>
                <a:cs typeface="+mn-cs"/>
              </a:rPr>
              <a:t>when climate policies are in place. </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The three carbon-neutral scenarios in common suggest coal phase-out under the three carbon neutrality pathways.</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However, each NZ scenario provides different technology options. </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A. The NZ2050 scenario is made up of CCS technology and renewable energy.</a:t>
            </a:r>
          </a:p>
          <a:p>
            <a:r>
              <a:rPr lang="en-US" altLang="ko-KR" sz="1200" kern="1200" dirty="0">
                <a:solidFill>
                  <a:schemeClr val="tx1"/>
                </a:solidFill>
                <a:effectLst/>
                <a:latin typeface="+mn-lt"/>
                <a:ea typeface="+mn-ea"/>
                <a:cs typeface="+mn-cs"/>
              </a:rPr>
              <a:t>B. In the NZ2050_Nuc scenario, centered on nuclear power.</a:t>
            </a:r>
          </a:p>
          <a:p>
            <a:r>
              <a:rPr lang="en-US" altLang="ko-KR" sz="1200" kern="1200" dirty="0">
                <a:solidFill>
                  <a:schemeClr val="tx1"/>
                </a:solidFill>
                <a:effectLst/>
                <a:latin typeface="+mn-lt"/>
                <a:ea typeface="+mn-ea"/>
                <a:cs typeface="+mn-cs"/>
              </a:rPr>
              <a:t>Due to limited CCS technology, C. NZ2050_NoCCS scenario relies more on renewable energy than NZ2050.</a:t>
            </a:r>
          </a:p>
        </p:txBody>
      </p:sp>
      <p:sp>
        <p:nvSpPr>
          <p:cNvPr id="4" name="슬라이드 번호 개체 틀 3"/>
          <p:cNvSpPr>
            <a:spLocks noGrp="1"/>
          </p:cNvSpPr>
          <p:nvPr>
            <p:ph type="sldNum" sz="quarter" idx="5"/>
          </p:nvPr>
        </p:nvSpPr>
        <p:spPr/>
        <p:txBody>
          <a:bodyPr/>
          <a:lstStyle/>
          <a:p>
            <a:pPr defTabSz="915132">
              <a:defRPr/>
            </a:pPr>
            <a:fld id="{4FCE4881-FD71-419D-BF27-129702AC8E94}" type="slidenum">
              <a:rPr lang="ko-KR" altLang="en-US">
                <a:solidFill>
                  <a:prstClr val="black"/>
                </a:solidFill>
                <a:latin typeface="맑은 고딕" panose="020F0502020204030204"/>
                <a:ea typeface="맑은 고딕" panose="020B0503020000020004" pitchFamily="50" charset="-127"/>
              </a:rPr>
              <a:pPr defTabSz="915132">
                <a:defRPr/>
              </a:pPr>
              <a:t>29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51879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a:solidFill>
                  <a:schemeClr val="tx1"/>
                </a:solidFill>
                <a:effectLst/>
                <a:latin typeface="+mn-lt"/>
                <a:ea typeface="+mn-ea"/>
                <a:cs typeface="+mn-cs"/>
              </a:rPr>
              <a:t>The left figure shows Korea's renewable energy technical potential. </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In Korea, Solar power has about 1000 GW of technical potential.</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The most extreme scenario, the NZ2050_NoCCS scenario, requires about </a:t>
            </a:r>
            <a:r>
              <a:rPr lang="en-US" altLang="ko-KR" sz="1200" b="1" kern="1200" dirty="0">
                <a:solidFill>
                  <a:schemeClr val="tx1"/>
                </a:solidFill>
                <a:effectLst/>
                <a:latin typeface="+mn-lt"/>
                <a:ea typeface="+mn-ea"/>
                <a:cs typeface="+mn-cs"/>
              </a:rPr>
              <a:t>6 times the size of Seoul</a:t>
            </a:r>
            <a:r>
              <a:rPr lang="en-US" altLang="ko-KR" sz="1200" kern="1200" dirty="0">
                <a:solidFill>
                  <a:schemeClr val="tx1"/>
                </a:solidFill>
                <a:effectLst/>
                <a:latin typeface="+mn-lt"/>
                <a:ea typeface="+mn-ea"/>
                <a:cs typeface="+mn-cs"/>
              </a:rPr>
              <a:t>.</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However, in the NZ2050_nuc scenario, </a:t>
            </a:r>
            <a:r>
              <a:rPr lang="en-US" altLang="ko-KR" sz="1200" b="1" kern="1200" dirty="0">
                <a:solidFill>
                  <a:schemeClr val="tx1"/>
                </a:solidFill>
                <a:effectLst/>
                <a:latin typeface="+mn-lt"/>
                <a:ea typeface="+mn-ea"/>
                <a:cs typeface="+mn-cs"/>
              </a:rPr>
              <a:t>2 times the size of Seoul for solar power </a:t>
            </a:r>
          </a:p>
          <a:p>
            <a:r>
              <a:rPr lang="en-US" altLang="ko-KR" sz="1200" kern="1200" dirty="0">
                <a:solidFill>
                  <a:schemeClr val="tx1"/>
                </a:solidFill>
                <a:effectLst/>
                <a:latin typeface="+mn-lt"/>
                <a:ea typeface="+mn-ea"/>
                <a:cs typeface="+mn-cs"/>
              </a:rPr>
              <a:t>and only about 10% of the area of Seoul is needed to build a nuclear power plant.</a:t>
            </a:r>
          </a:p>
          <a:p>
            <a:endParaRPr lang="en-US" altLang="ko-KR" sz="1200" kern="1200" dirty="0">
              <a:solidFill>
                <a:schemeClr val="tx1"/>
              </a:solidFill>
              <a:effectLst/>
              <a:latin typeface="+mn-lt"/>
              <a:ea typeface="+mn-ea"/>
              <a:cs typeface="+mn-cs"/>
            </a:endParaRPr>
          </a:p>
          <a:p>
            <a:r>
              <a:rPr lang="en-US" altLang="ko-KR" sz="1200" kern="1200" dirty="0">
                <a:solidFill>
                  <a:schemeClr val="tx1"/>
                </a:solidFill>
                <a:effectLst/>
                <a:latin typeface="+mn-lt"/>
                <a:ea typeface="+mn-ea"/>
                <a:cs typeface="+mn-cs"/>
              </a:rPr>
              <a:t>If Korea's energy policy focuses only on solar technology, the </a:t>
            </a:r>
            <a:r>
              <a:rPr lang="en-US" altLang="ko-KR" sz="1200" b="1" kern="1200" dirty="0">
                <a:solidFill>
                  <a:schemeClr val="tx1"/>
                </a:solidFill>
                <a:effectLst/>
                <a:latin typeface="+mn-lt"/>
                <a:ea typeface="+mn-ea"/>
                <a:cs typeface="+mn-cs"/>
              </a:rPr>
              <a:t>feasibility of achieving 2050 carbon neutrality may be lowered due to land use problems.</a:t>
            </a:r>
            <a:endParaRPr lang="en-US"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pPr defTabSz="915132">
              <a:defRPr/>
            </a:pPr>
            <a:fld id="{C79BEB37-1F6F-5549-A6C1-D28513C579DD}" type="slidenum">
              <a:rPr kumimoji="1" lang="ko-Kore-KR" altLang="en-US">
                <a:solidFill>
                  <a:prstClr val="black"/>
                </a:solidFill>
                <a:latin typeface="맑은 고딕" panose="020F0502020204030204"/>
              </a:rPr>
              <a:pPr defTabSz="915132">
                <a:defRPr/>
              </a:pPr>
              <a:t>30</a:t>
            </a:fld>
            <a:endParaRPr kumimoji="1" lang="ko-Kore-KR" altLang="en-US">
              <a:solidFill>
                <a:prstClr val="black"/>
              </a:solidFill>
              <a:latin typeface="맑은 고딕" panose="020F0502020204030204"/>
            </a:endParaRPr>
          </a:p>
        </p:txBody>
      </p:sp>
    </p:spTree>
    <p:extLst>
      <p:ext uri="{BB962C8B-B14F-4D97-AF65-F5344CB8AC3E}">
        <p14:creationId xmlns:p14="http://schemas.microsoft.com/office/powerpoint/2010/main" val="222067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defTabSz="915132">
              <a:lnSpc>
                <a:spcPct val="120000"/>
              </a:lnSpc>
              <a:defRPr/>
            </a:pPr>
            <a:r>
              <a:rPr kumimoji="1" lang="en-US" altLang="ko-KR" dirty="0">
                <a:latin typeface="Cambria" panose="02040503050406030204" pitchFamily="18" charset="0"/>
              </a:rPr>
              <a:t>To concern of power system stability when we reach to 2050 Net zero, I compare with the recent Korea's report, which is considering more deeply on transmission constructing and 8760 hours resolution for electricity generation. This assessment and this study are largely consistent in terms of generation, capacity by technology.</a:t>
            </a:r>
            <a:endParaRPr lang="ko-KR" altLang="ko-KR" dirty="0"/>
          </a:p>
        </p:txBody>
      </p:sp>
      <p:sp>
        <p:nvSpPr>
          <p:cNvPr id="4" name="슬라이드 번호 개체 틀 3"/>
          <p:cNvSpPr>
            <a:spLocks noGrp="1"/>
          </p:cNvSpPr>
          <p:nvPr>
            <p:ph type="sldNum" sz="quarter" idx="5"/>
          </p:nvPr>
        </p:nvSpPr>
        <p:spPr/>
        <p:txBody>
          <a:bodyPr/>
          <a:lstStyle/>
          <a:p>
            <a:pPr defTabSz="915132">
              <a:defRPr/>
            </a:pPr>
            <a:fld id="{C79BEB37-1F6F-5549-A6C1-D28513C579DD}" type="slidenum">
              <a:rPr kumimoji="1" lang="ko-Kore-KR" altLang="en-US">
                <a:solidFill>
                  <a:prstClr val="black"/>
                </a:solidFill>
                <a:latin typeface="맑은 고딕" panose="020F0502020204030204"/>
              </a:rPr>
              <a:pPr defTabSz="915132">
                <a:defRPr/>
              </a:pPr>
              <a:t>31</a:t>
            </a:fld>
            <a:endParaRPr kumimoji="1" lang="ko-Kore-KR" altLang="en-US">
              <a:solidFill>
                <a:prstClr val="black"/>
              </a:solidFill>
              <a:latin typeface="맑은 고딕" panose="020F0502020204030204"/>
            </a:endParaRPr>
          </a:p>
        </p:txBody>
      </p:sp>
    </p:spTree>
    <p:extLst>
      <p:ext uri="{BB962C8B-B14F-4D97-AF65-F5344CB8AC3E}">
        <p14:creationId xmlns:p14="http://schemas.microsoft.com/office/powerpoint/2010/main" val="1560709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32</a:t>
            </a:fld>
            <a:endParaRPr lang="en-US" dirty="0"/>
          </a:p>
        </p:txBody>
      </p:sp>
    </p:spTree>
    <p:extLst>
      <p:ext uri="{BB962C8B-B14F-4D97-AF65-F5344CB8AC3E}">
        <p14:creationId xmlns:p14="http://schemas.microsoft.com/office/powerpoint/2010/main" val="1111850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33</a:t>
            </a:fld>
            <a:endParaRPr lang="en-US" dirty="0"/>
          </a:p>
        </p:txBody>
      </p:sp>
    </p:spTree>
    <p:extLst>
      <p:ext uri="{BB962C8B-B14F-4D97-AF65-F5344CB8AC3E}">
        <p14:creationId xmlns:p14="http://schemas.microsoft.com/office/powerpoint/2010/main" val="2476631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34</a:t>
            </a:fld>
            <a:endParaRPr lang="en-US" dirty="0"/>
          </a:p>
        </p:txBody>
      </p:sp>
    </p:spTree>
    <p:extLst>
      <p:ext uri="{BB962C8B-B14F-4D97-AF65-F5344CB8AC3E}">
        <p14:creationId xmlns:p14="http://schemas.microsoft.com/office/powerpoint/2010/main" val="591666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35</a:t>
            </a:fld>
            <a:endParaRPr lang="en-US" dirty="0"/>
          </a:p>
        </p:txBody>
      </p:sp>
    </p:spTree>
    <p:extLst>
      <p:ext uri="{BB962C8B-B14F-4D97-AF65-F5344CB8AC3E}">
        <p14:creationId xmlns:p14="http://schemas.microsoft.com/office/powerpoint/2010/main" val="806644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36</a:t>
            </a:fld>
            <a:endParaRPr lang="en-US"/>
          </a:p>
        </p:txBody>
      </p:sp>
    </p:spTree>
    <p:extLst>
      <p:ext uri="{BB962C8B-B14F-4D97-AF65-F5344CB8AC3E}">
        <p14:creationId xmlns:p14="http://schemas.microsoft.com/office/powerpoint/2010/main" val="3628288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37</a:t>
            </a:fld>
            <a:endParaRPr lang="en-US" dirty="0"/>
          </a:p>
        </p:txBody>
      </p:sp>
    </p:spTree>
    <p:extLst>
      <p:ext uri="{BB962C8B-B14F-4D97-AF65-F5344CB8AC3E}">
        <p14:creationId xmlns:p14="http://schemas.microsoft.com/office/powerpoint/2010/main" val="3803971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38</a:t>
            </a:fld>
            <a:endParaRPr lang="en-US" dirty="0"/>
          </a:p>
        </p:txBody>
      </p:sp>
    </p:spTree>
    <p:extLst>
      <p:ext uri="{BB962C8B-B14F-4D97-AF65-F5344CB8AC3E}">
        <p14:creationId xmlns:p14="http://schemas.microsoft.com/office/powerpoint/2010/main" val="2387893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39</a:t>
            </a:fld>
            <a:endParaRPr lang="en-US" dirty="0"/>
          </a:p>
        </p:txBody>
      </p:sp>
    </p:spTree>
    <p:extLst>
      <p:ext uri="{BB962C8B-B14F-4D97-AF65-F5344CB8AC3E}">
        <p14:creationId xmlns:p14="http://schemas.microsoft.com/office/powerpoint/2010/main" val="297876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40</a:t>
            </a:fld>
            <a:endParaRPr lang="en-US" dirty="0"/>
          </a:p>
        </p:txBody>
      </p:sp>
    </p:spTree>
    <p:extLst>
      <p:ext uri="{BB962C8B-B14F-4D97-AF65-F5344CB8AC3E}">
        <p14:creationId xmlns:p14="http://schemas.microsoft.com/office/powerpoint/2010/main" val="4129284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42</a:t>
            </a:fld>
            <a:endParaRPr lang="en-US"/>
          </a:p>
        </p:txBody>
      </p:sp>
    </p:spTree>
    <p:extLst>
      <p:ext uri="{BB962C8B-B14F-4D97-AF65-F5344CB8AC3E}">
        <p14:creationId xmlns:p14="http://schemas.microsoft.com/office/powerpoint/2010/main" val="3912472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43</a:t>
            </a:fld>
            <a:endParaRPr lang="en-US"/>
          </a:p>
        </p:txBody>
      </p:sp>
    </p:spTree>
    <p:extLst>
      <p:ext uri="{BB962C8B-B14F-4D97-AF65-F5344CB8AC3E}">
        <p14:creationId xmlns:p14="http://schemas.microsoft.com/office/powerpoint/2010/main" val="2652085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45</a:t>
            </a:fld>
            <a:endParaRPr lang="en-US"/>
          </a:p>
        </p:txBody>
      </p:sp>
    </p:spTree>
    <p:extLst>
      <p:ext uri="{BB962C8B-B14F-4D97-AF65-F5344CB8AC3E}">
        <p14:creationId xmlns:p14="http://schemas.microsoft.com/office/powerpoint/2010/main" val="2848180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a:t>
            </a:r>
            <a:endParaRPr/>
          </a:p>
        </p:txBody>
      </p:sp>
      <p:sp>
        <p:nvSpPr>
          <p:cNvPr id="216" name="Google Shape;2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3</a:t>
            </a:fld>
            <a:endParaRPr lang="en-US"/>
          </a:p>
        </p:txBody>
      </p:sp>
    </p:spTree>
    <p:extLst>
      <p:ext uri="{BB962C8B-B14F-4D97-AF65-F5344CB8AC3E}">
        <p14:creationId xmlns:p14="http://schemas.microsoft.com/office/powerpoint/2010/main" val="105825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5e4cd4f2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ce5e4cd4f2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gce5e4cd4f2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c2d5a3ae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cc2d5a3ae0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gcc2d5a3ae0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cc2d5a3ae0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gcc2d5a3ae0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gcc2d5a3ae0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7" name="Google Shape;467;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F753-8582-2843-BA7A-0442BCCE9ECF}" type="slidenum">
              <a:rPr lang="en-US" smtClean="0"/>
              <a:t>54</a:t>
            </a:fld>
            <a:endParaRPr lang="en-US"/>
          </a:p>
        </p:txBody>
      </p:sp>
    </p:spTree>
    <p:extLst>
      <p:ext uri="{BB962C8B-B14F-4D97-AF65-F5344CB8AC3E}">
        <p14:creationId xmlns:p14="http://schemas.microsoft.com/office/powerpoint/2010/main" val="2527858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7e5564d1f3_2_1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17e5564d1f3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815A0-4958-4772-B844-B2A3C9339C7B}" type="slidenum">
              <a:rPr lang="en-US" smtClean="0"/>
              <a:t>5</a:t>
            </a:fld>
            <a:endParaRPr lang="en-US"/>
          </a:p>
        </p:txBody>
      </p:sp>
    </p:spTree>
    <p:extLst>
      <p:ext uri="{BB962C8B-B14F-4D97-AF65-F5344CB8AC3E}">
        <p14:creationId xmlns:p14="http://schemas.microsoft.com/office/powerpoint/2010/main" val="1515564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7e5564d1f3_2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17e5564d1f3_2_1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SAMPLE SLIDE +++++</a:t>
            </a:r>
            <a:endParaRPr/>
          </a:p>
          <a:p>
            <a:pPr marL="0" lvl="0" indent="0" algn="l" rtl="0">
              <a:spcBef>
                <a:spcPts val="0"/>
              </a:spcBef>
              <a:spcAft>
                <a:spcPts val="0"/>
              </a:spcAft>
              <a:buNone/>
            </a:pPr>
            <a:r>
              <a:rPr lang="en" b="1"/>
              <a:t>DUPLICATE THIS SLIDE FOR THE NUMBER OF THIS TYPE YOU WILL NEED – ALWAYS HAVE ONE EXTRA</a:t>
            </a:r>
            <a:endParaRPr/>
          </a:p>
          <a:p>
            <a:pPr marL="0" lvl="0" indent="0" algn="l" rtl="0">
              <a:spcBef>
                <a:spcPts val="0"/>
              </a:spcBef>
              <a:spcAft>
                <a:spcPts val="0"/>
              </a:spcAft>
              <a:buNone/>
            </a:pPr>
            <a:endParaRPr b="1"/>
          </a:p>
          <a:p>
            <a:pPr marL="0" lvl="0" indent="0" algn="l" rtl="0">
              <a:spcBef>
                <a:spcPts val="0"/>
              </a:spcBef>
              <a:spcAft>
                <a:spcPts val="0"/>
              </a:spcAft>
              <a:buNone/>
            </a:pPr>
            <a:r>
              <a:rPr lang="en" b="1"/>
              <a:t>CHANGE HEADLINE OR SUBHEAD TEXT COLOR: </a:t>
            </a:r>
            <a:r>
              <a:rPr lang="en" b="0"/>
              <a:t>Highlight text. Choose </a:t>
            </a:r>
            <a:r>
              <a:rPr lang="en" b="0" cap="none"/>
              <a:t>FORMAT SHAPE</a:t>
            </a:r>
            <a:r>
              <a:rPr lang="en" b="0"/>
              <a:t>, then TEXT OPTIONS, then the </a:t>
            </a:r>
            <a:r>
              <a:rPr lang="en" b="0" cap="none"/>
              <a:t>first A. Keep black for the body text.</a:t>
            </a:r>
            <a:endParaRPr/>
          </a:p>
          <a:p>
            <a:pPr marL="0" lvl="0" indent="0" algn="l" rtl="0">
              <a:spcBef>
                <a:spcPts val="0"/>
              </a:spcBef>
              <a:spcAft>
                <a:spcPts val="0"/>
              </a:spcAft>
              <a:buNone/>
            </a:pPr>
            <a:endParaRPr b="0" cap="none"/>
          </a:p>
        </p:txBody>
      </p:sp>
      <p:sp>
        <p:nvSpPr>
          <p:cNvPr id="236" name="Google Shape;236;g17e5564d1f3_2_1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64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6DE649CB-0B81-4204-A849-0379B10D6E2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66</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430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6DE649CB-0B81-4204-A849-0379B10D6E2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68</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93825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6DE649CB-0B81-4204-A849-0379B10D6E2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69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11070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50000"/>
              </a:spcBef>
              <a:spcAft>
                <a:spcPct val="0"/>
              </a:spcAft>
              <a:buClrTx/>
              <a:buSzTx/>
              <a:buFontTx/>
              <a:buNone/>
              <a:tabLst/>
              <a:defRPr/>
            </a:pPr>
            <a:fld id="{6DE649CB-0B81-4204-A849-0379B10D6E2B}"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0" fontAlgn="base" latinLnBrk="0" hangingPunct="0">
                <a:lnSpc>
                  <a:spcPct val="100000"/>
                </a:lnSpc>
                <a:spcBef>
                  <a:spcPct val="50000"/>
                </a:spcBef>
                <a:spcAft>
                  <a:spcPct val="0"/>
                </a:spcAft>
                <a:buClrTx/>
                <a:buSzTx/>
                <a:buFontTx/>
                <a:buNone/>
                <a:tabLst/>
                <a:defRPr/>
              </a:pPr>
              <a:t>70</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6307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04DB-87CA-D64F-AB86-DB2520DDF5D7}" type="slidenum">
              <a:rPr lang="en-US" smtClean="0"/>
              <a:t>6</a:t>
            </a:fld>
            <a:endParaRPr lang="en-US"/>
          </a:p>
        </p:txBody>
      </p:sp>
    </p:spTree>
    <p:extLst>
      <p:ext uri="{BB962C8B-B14F-4D97-AF65-F5344CB8AC3E}">
        <p14:creationId xmlns:p14="http://schemas.microsoft.com/office/powerpoint/2010/main" val="262967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8</a:t>
            </a:fld>
            <a:endParaRPr lang="en-US"/>
          </a:p>
        </p:txBody>
      </p:sp>
    </p:spTree>
    <p:extLst>
      <p:ext uri="{BB962C8B-B14F-4D97-AF65-F5344CB8AC3E}">
        <p14:creationId xmlns:p14="http://schemas.microsoft.com/office/powerpoint/2010/main" val="2028590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362DC-1691-4649-AB43-35075561AB7F}" type="slidenum">
              <a:rPr lang="en-US" smtClean="0"/>
              <a:t>17</a:t>
            </a:fld>
            <a:endParaRPr lang="en-US"/>
          </a:p>
        </p:txBody>
      </p:sp>
    </p:spTree>
    <p:extLst>
      <p:ext uri="{BB962C8B-B14F-4D97-AF65-F5344CB8AC3E}">
        <p14:creationId xmlns:p14="http://schemas.microsoft.com/office/powerpoint/2010/main" val="1685853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5C362DC-1691-4649-AB43-35075561AB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54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75C362DC-1691-4649-AB43-35075561AB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669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11.png"/><Relationship Id="rId2" Type="http://schemas.openxmlformats.org/officeDocument/2006/relationships/image" Target="../media/image9.jpg"/><Relationship Id="rId1" Type="http://schemas.openxmlformats.org/officeDocument/2006/relationships/slideMaster" Target="../slideMasters/slideMaster5.xml"/><Relationship Id="rId6" Type="http://schemas.openxmlformats.org/officeDocument/2006/relationships/hyperlink" Target="https://www.facebook.com/EPRI/" TargetMode="External"/><Relationship Id="rId5" Type="http://schemas.openxmlformats.org/officeDocument/2006/relationships/image" Target="../media/image10.png"/><Relationship Id="rId4" Type="http://schemas.openxmlformats.org/officeDocument/2006/relationships/hyperlink" Target="https://www.linkedin.com/company/epri" TargetMode="External"/><Relationship Id="rId9"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5.xml"/><Relationship Id="rId6" Type="http://schemas.openxmlformats.org/officeDocument/2006/relationships/hyperlink" Target="https://www.facebook.com/EPRI/" TargetMode="External"/><Relationship Id="rId5" Type="http://schemas.openxmlformats.org/officeDocument/2006/relationships/image" Target="../media/image10.png"/><Relationship Id="rId4" Type="http://schemas.openxmlformats.org/officeDocument/2006/relationships/hyperlink" Target="https://www.linkedin.com/company/epri" TargetMode="External"/><Relationship Id="rId9"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5.xml"/><Relationship Id="rId6" Type="http://schemas.openxmlformats.org/officeDocument/2006/relationships/hyperlink" Target="https://www.facebook.com/EPRI/" TargetMode="External"/><Relationship Id="rId5" Type="http://schemas.openxmlformats.org/officeDocument/2006/relationships/image" Target="../media/image10.png"/><Relationship Id="rId4" Type="http://schemas.openxmlformats.org/officeDocument/2006/relationships/hyperlink" Target="https://www.linkedin.com/company/epri" TargetMode="External"/><Relationship Id="rId9"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Master" Target="../slideMasters/slideMaster5.xml"/><Relationship Id="rId6" Type="http://schemas.openxmlformats.org/officeDocument/2006/relationships/hyperlink" Target="https://www.facebook.com/EPRI/" TargetMode="External"/><Relationship Id="rId5" Type="http://schemas.openxmlformats.org/officeDocument/2006/relationships/image" Target="../media/image10.png"/><Relationship Id="rId4" Type="http://schemas.openxmlformats.org/officeDocument/2006/relationships/hyperlink" Target="https://www.linkedin.com/company/epri" TargetMode="External"/><Relationship Id="rId9"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11.png"/><Relationship Id="rId2" Type="http://schemas.openxmlformats.org/officeDocument/2006/relationships/image" Target="../media/image16.jpg"/><Relationship Id="rId1" Type="http://schemas.openxmlformats.org/officeDocument/2006/relationships/slideMaster" Target="../slideMasters/slideMaster5.xml"/><Relationship Id="rId6" Type="http://schemas.openxmlformats.org/officeDocument/2006/relationships/hyperlink" Target="https://www.facebook.com/EPRI/" TargetMode="External"/><Relationship Id="rId5" Type="http://schemas.openxmlformats.org/officeDocument/2006/relationships/image" Target="../media/image10.png"/><Relationship Id="rId4" Type="http://schemas.openxmlformats.org/officeDocument/2006/relationships/hyperlink" Target="https://www.linkedin.com/company/epri" TargetMode="External"/><Relationship Id="rId9"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11.png"/><Relationship Id="rId2" Type="http://schemas.openxmlformats.org/officeDocument/2006/relationships/image" Target="../media/image17.jpg"/><Relationship Id="rId1" Type="http://schemas.openxmlformats.org/officeDocument/2006/relationships/slideMaster" Target="../slideMasters/slideMaster5.xml"/><Relationship Id="rId6" Type="http://schemas.openxmlformats.org/officeDocument/2006/relationships/hyperlink" Target="https://www.facebook.com/EPRI/" TargetMode="External"/><Relationship Id="rId5" Type="http://schemas.openxmlformats.org/officeDocument/2006/relationships/image" Target="../media/image10.png"/><Relationship Id="rId4" Type="http://schemas.openxmlformats.org/officeDocument/2006/relationships/hyperlink" Target="https://www.linkedin.com/company/epri" TargetMode="External"/><Relationship Id="rId9"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11.png"/><Relationship Id="rId2" Type="http://schemas.openxmlformats.org/officeDocument/2006/relationships/image" Target="../media/image18.jpg"/><Relationship Id="rId1" Type="http://schemas.openxmlformats.org/officeDocument/2006/relationships/slideMaster" Target="../slideMasters/slideMaster5.xml"/><Relationship Id="rId6" Type="http://schemas.openxmlformats.org/officeDocument/2006/relationships/hyperlink" Target="https://www.facebook.com/EPRI/" TargetMode="External"/><Relationship Id="rId5" Type="http://schemas.openxmlformats.org/officeDocument/2006/relationships/image" Target="../media/image10.png"/><Relationship Id="rId4" Type="http://schemas.openxmlformats.org/officeDocument/2006/relationships/hyperlink" Target="https://www.linkedin.com/company/epri" TargetMode="External"/><Relationship Id="rId9"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May 3,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6"/>
        <p:cNvGrpSpPr/>
        <p:nvPr/>
      </p:nvGrpSpPr>
      <p:grpSpPr>
        <a:xfrm>
          <a:off x="0" y="0"/>
          <a:ext cx="0" cy="0"/>
          <a:chOff x="0" y="0"/>
          <a:chExt cx="0" cy="0"/>
        </a:xfrm>
      </p:grpSpPr>
      <p:sp>
        <p:nvSpPr>
          <p:cNvPr id="18" name="Google Shape;18;p24"/>
          <p:cNvSpPr txBox="1">
            <a:spLocks noGrp="1"/>
          </p:cNvSpPr>
          <p:nvPr>
            <p:ph type="title"/>
          </p:nvPr>
        </p:nvSpPr>
        <p:spPr>
          <a:xfrm>
            <a:off x="294780" y="296910"/>
            <a:ext cx="12618720" cy="56556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4"/>
          <p:cNvSpPr txBox="1">
            <a:spLocks noGrp="1"/>
          </p:cNvSpPr>
          <p:nvPr>
            <p:ph type="body" idx="1"/>
          </p:nvPr>
        </p:nvSpPr>
        <p:spPr>
          <a:xfrm>
            <a:off x="682341" y="1751959"/>
            <a:ext cx="13222686" cy="6058092"/>
          </a:xfrm>
          <a:prstGeom prst="rect">
            <a:avLst/>
          </a:prstGeom>
          <a:noFill/>
          <a:ln>
            <a:noFill/>
          </a:ln>
        </p:spPr>
        <p:txBody>
          <a:bodyPr spcFirstLastPara="1" wrap="square" lIns="91425" tIns="45700" rIns="91425" bIns="45700" anchor="t" anchorCtr="0">
            <a:noAutofit/>
          </a:bodyPr>
          <a:lstStyle>
            <a:lvl1pPr marL="548640" lvl="0" indent="-426720" algn="l">
              <a:lnSpc>
                <a:spcPct val="90000"/>
              </a:lnSpc>
              <a:spcBef>
                <a:spcPts val="1200"/>
              </a:spcBef>
              <a:spcAft>
                <a:spcPts val="0"/>
              </a:spcAft>
              <a:buClr>
                <a:schemeClr val="dk1"/>
              </a:buClr>
              <a:buSzPts val="2000"/>
              <a:buFont typeface="Avenir"/>
              <a:buChar char="•"/>
              <a:defRPr sz="2400">
                <a:latin typeface="Avenir"/>
                <a:ea typeface="Avenir"/>
                <a:cs typeface="Avenir"/>
                <a:sym typeface="Avenir"/>
              </a:defRPr>
            </a:lvl1pPr>
            <a:lvl2pPr marL="1097280" lvl="1" indent="-426720" algn="l">
              <a:lnSpc>
                <a:spcPct val="90000"/>
              </a:lnSpc>
              <a:spcBef>
                <a:spcPts val="600"/>
              </a:spcBef>
              <a:spcAft>
                <a:spcPts val="0"/>
              </a:spcAft>
              <a:buClr>
                <a:schemeClr val="dk1"/>
              </a:buClr>
              <a:buSzPts val="2000"/>
              <a:buFont typeface="Avenir"/>
              <a:buChar char="•"/>
              <a:defRPr sz="2400">
                <a:latin typeface="Avenir"/>
                <a:ea typeface="Avenir"/>
                <a:cs typeface="Avenir"/>
                <a:sym typeface="Avenir"/>
              </a:defRPr>
            </a:lvl2pPr>
            <a:lvl3pPr marL="1645920" lvl="2" indent="-426720" algn="l">
              <a:lnSpc>
                <a:spcPct val="90000"/>
              </a:lnSpc>
              <a:spcBef>
                <a:spcPts val="600"/>
              </a:spcBef>
              <a:spcAft>
                <a:spcPts val="0"/>
              </a:spcAft>
              <a:buClr>
                <a:schemeClr val="dk1"/>
              </a:buClr>
              <a:buSzPts val="2000"/>
              <a:buFont typeface="Avenir"/>
              <a:buChar char="•"/>
              <a:defRPr>
                <a:latin typeface="Avenir"/>
                <a:ea typeface="Avenir"/>
                <a:cs typeface="Avenir"/>
                <a:sym typeface="Avenir"/>
              </a:defRPr>
            </a:lvl3pPr>
            <a:lvl4pPr marL="2194560" lvl="3" indent="-426720" algn="l">
              <a:lnSpc>
                <a:spcPct val="90000"/>
              </a:lnSpc>
              <a:spcBef>
                <a:spcPts val="600"/>
              </a:spcBef>
              <a:spcAft>
                <a:spcPts val="0"/>
              </a:spcAft>
              <a:buClr>
                <a:schemeClr val="dk1"/>
              </a:buClr>
              <a:buSzPts val="2000"/>
              <a:buFont typeface="Avenir"/>
              <a:buChar char="•"/>
              <a:defRPr sz="2400">
                <a:latin typeface="Avenir"/>
                <a:ea typeface="Avenir"/>
                <a:cs typeface="Avenir"/>
                <a:sym typeface="Avenir"/>
              </a:defRPr>
            </a:lvl4pPr>
            <a:lvl5pPr marL="2743200" lvl="4" indent="-426720" algn="l">
              <a:lnSpc>
                <a:spcPct val="90000"/>
              </a:lnSpc>
              <a:spcBef>
                <a:spcPts val="600"/>
              </a:spcBef>
              <a:spcAft>
                <a:spcPts val="0"/>
              </a:spcAft>
              <a:buClr>
                <a:schemeClr val="dk1"/>
              </a:buClr>
              <a:buSzPts val="2000"/>
              <a:buFont typeface="Avenir"/>
              <a:buChar char="•"/>
              <a:defRPr sz="2400">
                <a:latin typeface="Avenir"/>
                <a:ea typeface="Avenir"/>
                <a:cs typeface="Avenir"/>
                <a:sym typeface="Avenir"/>
              </a:defRPr>
            </a:lvl5pPr>
            <a:lvl6pPr marL="3291840" lvl="5" indent="-426720" algn="l">
              <a:lnSpc>
                <a:spcPct val="90000"/>
              </a:lnSpc>
              <a:spcBef>
                <a:spcPts val="600"/>
              </a:spcBef>
              <a:spcAft>
                <a:spcPts val="0"/>
              </a:spcAft>
              <a:buClr>
                <a:schemeClr val="dk1"/>
              </a:buClr>
              <a:buSzPts val="2000"/>
              <a:buFont typeface="Avenir"/>
              <a:buChar char="•"/>
              <a:defRPr sz="2400">
                <a:latin typeface="Avenir"/>
                <a:ea typeface="Avenir"/>
                <a:cs typeface="Avenir"/>
                <a:sym typeface="Avenir"/>
              </a:defRPr>
            </a:lvl6pPr>
            <a:lvl7pPr marL="3840480" lvl="6" indent="-426720" algn="l">
              <a:lnSpc>
                <a:spcPct val="90000"/>
              </a:lnSpc>
              <a:spcBef>
                <a:spcPts val="600"/>
              </a:spcBef>
              <a:spcAft>
                <a:spcPts val="0"/>
              </a:spcAft>
              <a:buClr>
                <a:schemeClr val="dk1"/>
              </a:buClr>
              <a:buSzPts val="2000"/>
              <a:buFont typeface="Avenir"/>
              <a:buChar char="•"/>
              <a:defRPr sz="2400">
                <a:latin typeface="Avenir"/>
                <a:ea typeface="Avenir"/>
                <a:cs typeface="Avenir"/>
                <a:sym typeface="Avenir"/>
              </a:defRPr>
            </a:lvl7pPr>
            <a:lvl8pPr marL="4389120" lvl="7" indent="-426720" algn="l">
              <a:lnSpc>
                <a:spcPct val="90000"/>
              </a:lnSpc>
              <a:spcBef>
                <a:spcPts val="600"/>
              </a:spcBef>
              <a:spcAft>
                <a:spcPts val="0"/>
              </a:spcAft>
              <a:buClr>
                <a:schemeClr val="dk1"/>
              </a:buClr>
              <a:buSzPts val="2000"/>
              <a:buFont typeface="Avenir"/>
              <a:buChar char="•"/>
              <a:defRPr sz="2400">
                <a:latin typeface="Avenir"/>
                <a:ea typeface="Avenir"/>
                <a:cs typeface="Avenir"/>
                <a:sym typeface="Avenir"/>
              </a:defRPr>
            </a:lvl8pPr>
            <a:lvl9pPr marL="4937760" lvl="8" indent="-426720" algn="l">
              <a:lnSpc>
                <a:spcPct val="90000"/>
              </a:lnSpc>
              <a:spcBef>
                <a:spcPts val="600"/>
              </a:spcBef>
              <a:spcAft>
                <a:spcPts val="0"/>
              </a:spcAft>
              <a:buClr>
                <a:schemeClr val="dk1"/>
              </a:buClr>
              <a:buSzPts val="2000"/>
              <a:buFont typeface="Avenir"/>
              <a:buChar char="•"/>
              <a:defRPr sz="2400">
                <a:latin typeface="Avenir"/>
                <a:ea typeface="Avenir"/>
                <a:cs typeface="Avenir"/>
                <a:sym typeface="Avenir"/>
              </a:defRPr>
            </a:lvl9pPr>
          </a:lstStyle>
          <a:p>
            <a:endParaRPr/>
          </a:p>
        </p:txBody>
      </p:sp>
    </p:spTree>
    <p:extLst>
      <p:ext uri="{BB962C8B-B14F-4D97-AF65-F5344CB8AC3E}">
        <p14:creationId xmlns:p14="http://schemas.microsoft.com/office/powerpoint/2010/main" val="1279067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56448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031774"/>
          </a:xfrm>
          <a:prstGeom prst="rect">
            <a:avLst/>
          </a:prstGeom>
        </p:spPr>
        <p:txBody>
          <a:bodyPr lIns="0" anchor="ctr" anchorCtr="0"/>
          <a:lstStyle>
            <a:lvl1pPr>
              <a:defRPr lang="en-US" sz="3600" b="1" kern="1200" dirty="0">
                <a:solidFill>
                  <a:schemeClr val="tx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00916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382674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Line Title + Content">
    <p:spTree>
      <p:nvGrpSpPr>
        <p:cNvPr id="1" name=""/>
        <p:cNvGrpSpPr/>
        <p:nvPr/>
      </p:nvGrpSpPr>
      <p:grpSpPr>
        <a:xfrm>
          <a:off x="0" y="0"/>
          <a:ext cx="0" cy="0"/>
          <a:chOff x="0" y="0"/>
          <a:chExt cx="0" cy="0"/>
        </a:xfrm>
      </p:grpSpPr>
      <p:sp>
        <p:nvSpPr>
          <p:cNvPr id="8" name="Rectangle 7"/>
          <p:cNvSpPr/>
          <p:nvPr/>
        </p:nvSpPr>
        <p:spPr>
          <a:xfrm>
            <a:off x="0" y="1185062"/>
            <a:ext cx="14630400" cy="70445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92">
              <a:ln>
                <a:noFill/>
              </a:ln>
              <a:solidFill>
                <a:schemeClr val="bg1"/>
              </a:solidFill>
            </a:endParaRPr>
          </a:p>
        </p:txBody>
      </p:sp>
      <p:sp>
        <p:nvSpPr>
          <p:cNvPr id="10" name="Title 1"/>
          <p:cNvSpPr>
            <a:spLocks noGrp="1"/>
          </p:cNvSpPr>
          <p:nvPr>
            <p:ph type="title"/>
          </p:nvPr>
        </p:nvSpPr>
        <p:spPr>
          <a:xfrm>
            <a:off x="731520" y="350942"/>
            <a:ext cx="10607040" cy="461665"/>
          </a:xfrm>
        </p:spPr>
        <p:txBody>
          <a:bodyPr lIns="0" tIns="0" rIns="0" bIns="0" anchor="ctr" anchorCtr="0">
            <a:spAutoFit/>
          </a:bodyPr>
          <a:lstStyle>
            <a:lvl1pPr algn="l">
              <a:defRPr sz="3000" b="1">
                <a:solidFill>
                  <a:srgbClr val="D57500"/>
                </a:solidFill>
                <a:latin typeface="Arial"/>
                <a:cs typeface="Arial"/>
              </a:defRPr>
            </a:lvl1pPr>
          </a:lstStyle>
          <a:p>
            <a:r>
              <a:rPr lang="en-US"/>
              <a:t>Click to edit Master title style</a:t>
            </a:r>
            <a:endParaRPr lang="en-US" dirty="0"/>
          </a:p>
        </p:txBody>
      </p:sp>
      <p:sp>
        <p:nvSpPr>
          <p:cNvPr id="11" name="Content Placeholder 2"/>
          <p:cNvSpPr>
            <a:spLocks noGrp="1"/>
          </p:cNvSpPr>
          <p:nvPr>
            <p:ph idx="1"/>
          </p:nvPr>
        </p:nvSpPr>
        <p:spPr>
          <a:xfrm>
            <a:off x="731520" y="1645918"/>
            <a:ext cx="13167360" cy="5760720"/>
          </a:xfrm>
        </p:spPr>
        <p:txBody>
          <a:bodyPr lIns="0" tIns="0" rIns="0" bIns="0">
            <a:normAutofit/>
          </a:bodyPr>
          <a:lstStyle>
            <a:lvl1pPr>
              <a:defRPr sz="2400">
                <a:latin typeface="Arial"/>
                <a:cs typeface="Arial"/>
              </a:defRPr>
            </a:lvl1pPr>
            <a:lvl2pPr>
              <a:defRPr sz="2160">
                <a:latin typeface="Arial"/>
                <a:cs typeface="Arial"/>
              </a:defRPr>
            </a:lvl2pPr>
            <a:lvl3pPr>
              <a:defRPr sz="1920">
                <a:latin typeface="Arial"/>
                <a:cs typeface="Arial"/>
              </a:defRPr>
            </a:lvl3pPr>
            <a:lvl4pPr>
              <a:defRPr sz="1680">
                <a:latin typeface="Arial"/>
                <a:cs typeface="Arial"/>
              </a:defRPr>
            </a:lvl4pPr>
            <a:lvl5pPr>
              <a:defRPr sz="168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987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1-Line 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011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CF0BDD-25E6-48A1-AAED-8971AE9DC97D}"/>
              </a:ext>
            </a:extLst>
          </p:cNvPr>
          <p:cNvSpPr>
            <a:spLocks noGrp="1"/>
          </p:cNvSpPr>
          <p:nvPr>
            <p:ph type="ctrTitle"/>
          </p:nvPr>
        </p:nvSpPr>
        <p:spPr>
          <a:xfrm>
            <a:off x="1828800" y="1346836"/>
            <a:ext cx="10972800" cy="2865120"/>
          </a:xfrm>
        </p:spPr>
        <p:txBody>
          <a:bodyPr anchor="b"/>
          <a:lstStyle>
            <a:lvl1pPr algn="ctr">
              <a:defRPr sz="7200"/>
            </a:lvl1pPr>
          </a:lstStyle>
          <a:p>
            <a:r>
              <a:rPr lang="ko-KR" altLang="en-US"/>
              <a:t>마스터 제목 스타일 편집</a:t>
            </a:r>
          </a:p>
        </p:txBody>
      </p:sp>
      <p:sp>
        <p:nvSpPr>
          <p:cNvPr id="3" name="부제목 2">
            <a:extLst>
              <a:ext uri="{FF2B5EF4-FFF2-40B4-BE49-F238E27FC236}">
                <a16:creationId xmlns:a16="http://schemas.microsoft.com/office/drawing/2014/main" id="{CEDA5CD7-C4A0-4306-8F38-1FA552FD158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1CE2B1B-DAB2-4715-A374-E63C614B77F6}"/>
              </a:ext>
            </a:extLst>
          </p:cNvPr>
          <p:cNvSpPr>
            <a:spLocks noGrp="1"/>
          </p:cNvSpPr>
          <p:nvPr>
            <p:ph type="dt" sz="half" idx="10"/>
          </p:nvPr>
        </p:nvSpPr>
        <p:spPr/>
        <p:txBody>
          <a:bodyPr/>
          <a:lstStyle/>
          <a:p>
            <a:fld id="{5A4499E6-F1BB-4F11-AA0C-C3BB358B63E0}" type="datetimeFigureOut">
              <a:rPr lang="ko-KR" altLang="en-US" smtClean="0"/>
              <a:t>2023-05-03</a:t>
            </a:fld>
            <a:endParaRPr lang="ko-KR" altLang="en-US"/>
          </a:p>
        </p:txBody>
      </p:sp>
      <p:sp>
        <p:nvSpPr>
          <p:cNvPr id="5" name="바닥글 개체 틀 4">
            <a:extLst>
              <a:ext uri="{FF2B5EF4-FFF2-40B4-BE49-F238E27FC236}">
                <a16:creationId xmlns:a16="http://schemas.microsoft.com/office/drawing/2014/main" id="{765DFB86-AF39-4D63-A206-BCDC84EADF1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26F251C-A675-4A60-AE2D-4451B66E8741}"/>
              </a:ext>
            </a:extLst>
          </p:cNvPr>
          <p:cNvSpPr>
            <a:spLocks noGrp="1"/>
          </p:cNvSpPr>
          <p:nvPr>
            <p:ph type="sldNum" sz="quarter" idx="12"/>
          </p:nvPr>
        </p:nvSpPr>
        <p:spPr/>
        <p:txBody>
          <a:bodyPr/>
          <a:lstStyle/>
          <a:p>
            <a:fld id="{080C9E66-C465-4D9A-8345-149EE676DC7F}" type="slidenum">
              <a:rPr lang="ko-KR" altLang="en-US" smtClean="0"/>
              <a:t>‹#›</a:t>
            </a:fld>
            <a:endParaRPr lang="ko-KR" altLang="en-US"/>
          </a:p>
        </p:txBody>
      </p:sp>
    </p:spTree>
    <p:extLst>
      <p:ext uri="{BB962C8B-B14F-4D97-AF65-F5344CB8AC3E}">
        <p14:creationId xmlns:p14="http://schemas.microsoft.com/office/powerpoint/2010/main" val="3385601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4" y="1346836"/>
            <a:ext cx="109728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1828804" y="4322445"/>
            <a:ext cx="10972800" cy="1986916"/>
          </a:xfrm>
        </p:spPr>
        <p:txBody>
          <a:bodyPr/>
          <a:lstStyle>
            <a:lvl1pPr marL="0" indent="0" algn="ctr">
              <a:buNone/>
              <a:defRPr sz="2880"/>
            </a:lvl1pPr>
            <a:lvl2pPr marL="548634" indent="0" algn="ctr">
              <a:buNone/>
              <a:defRPr sz="2400"/>
            </a:lvl2pPr>
            <a:lvl3pPr marL="1097266" indent="0" algn="ctr">
              <a:buNone/>
              <a:defRPr sz="2160"/>
            </a:lvl3pPr>
            <a:lvl4pPr marL="1645900" indent="0" algn="ctr">
              <a:buNone/>
              <a:defRPr sz="1920"/>
            </a:lvl4pPr>
            <a:lvl5pPr marL="2194532" indent="0" algn="ctr">
              <a:buNone/>
              <a:defRPr sz="1920"/>
            </a:lvl5pPr>
            <a:lvl6pPr marL="2743165" indent="0" algn="ctr">
              <a:buNone/>
              <a:defRPr sz="1920"/>
            </a:lvl6pPr>
            <a:lvl7pPr marL="3291799" indent="0" algn="ctr">
              <a:buNone/>
              <a:defRPr sz="1920"/>
            </a:lvl7pPr>
            <a:lvl8pPr marL="3840432" indent="0" algn="ctr">
              <a:buNone/>
              <a:defRPr sz="1920"/>
            </a:lvl8pPr>
            <a:lvl9pPr marL="4389065" indent="0" algn="ctr">
              <a:buNone/>
              <a:defRPr sz="1920"/>
            </a:lvl9pPr>
          </a:lstStyle>
          <a:p>
            <a:r>
              <a:rPr lang="en-US"/>
              <a:t>Click to edit Master subtitle style</a:t>
            </a:r>
          </a:p>
        </p:txBody>
      </p:sp>
      <p:sp>
        <p:nvSpPr>
          <p:cNvPr id="4" name="Date Placeholder 3"/>
          <p:cNvSpPr>
            <a:spLocks noGrp="1"/>
          </p:cNvSpPr>
          <p:nvPr>
            <p:ph type="dt" sz="half" idx="10"/>
          </p:nvPr>
        </p:nvSpPr>
        <p:spPr/>
        <p:txBody>
          <a:bodyPr/>
          <a:lstStyle/>
          <a:p>
            <a:fld id="{A1C2C826-4980-4911-8DCD-EE2E31DC1E4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756141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2C826-4980-4911-8DCD-EE2E31DC1E4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6182669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2" y="2051689"/>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2" y="5507358"/>
            <a:ext cx="12618720" cy="1800224"/>
          </a:xfrm>
        </p:spPr>
        <p:txBody>
          <a:bodyPr/>
          <a:lstStyle>
            <a:lvl1pPr marL="0" indent="0">
              <a:buNone/>
              <a:defRPr sz="2880">
                <a:solidFill>
                  <a:schemeClr val="tx1">
                    <a:tint val="75000"/>
                  </a:schemeClr>
                </a:solidFill>
              </a:defRPr>
            </a:lvl1pPr>
            <a:lvl2pPr marL="548634" indent="0">
              <a:buNone/>
              <a:defRPr sz="2400">
                <a:solidFill>
                  <a:schemeClr val="tx1">
                    <a:tint val="75000"/>
                  </a:schemeClr>
                </a:solidFill>
              </a:defRPr>
            </a:lvl2pPr>
            <a:lvl3pPr marL="1097266" indent="0">
              <a:buNone/>
              <a:defRPr sz="2160">
                <a:solidFill>
                  <a:schemeClr val="tx1">
                    <a:tint val="75000"/>
                  </a:schemeClr>
                </a:solidFill>
              </a:defRPr>
            </a:lvl3pPr>
            <a:lvl4pPr marL="1645900" indent="0">
              <a:buNone/>
              <a:defRPr sz="1920">
                <a:solidFill>
                  <a:schemeClr val="tx1">
                    <a:tint val="75000"/>
                  </a:schemeClr>
                </a:solidFill>
              </a:defRPr>
            </a:lvl4pPr>
            <a:lvl5pPr marL="2194532" indent="0">
              <a:buNone/>
              <a:defRPr sz="1920">
                <a:solidFill>
                  <a:schemeClr val="tx1">
                    <a:tint val="75000"/>
                  </a:schemeClr>
                </a:solidFill>
              </a:defRPr>
            </a:lvl5pPr>
            <a:lvl6pPr marL="2743165" indent="0">
              <a:buNone/>
              <a:defRPr sz="1920">
                <a:solidFill>
                  <a:schemeClr val="tx1">
                    <a:tint val="75000"/>
                  </a:schemeClr>
                </a:solidFill>
              </a:defRPr>
            </a:lvl6pPr>
            <a:lvl7pPr marL="3291799" indent="0">
              <a:buNone/>
              <a:defRPr sz="1920">
                <a:solidFill>
                  <a:schemeClr val="tx1">
                    <a:tint val="75000"/>
                  </a:schemeClr>
                </a:solidFill>
              </a:defRPr>
            </a:lvl7pPr>
            <a:lvl8pPr marL="3840432" indent="0">
              <a:buNone/>
              <a:defRPr sz="1920">
                <a:solidFill>
                  <a:schemeClr val="tx1">
                    <a:tint val="75000"/>
                  </a:schemeClr>
                </a:solidFill>
              </a:defRPr>
            </a:lvl8pPr>
            <a:lvl9pPr marL="4389065"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C2C826-4980-4911-8DCD-EE2E31DC1E4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155663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1" y="2190751"/>
            <a:ext cx="6217921" cy="5221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2" y="2190751"/>
            <a:ext cx="6217921" cy="5221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C2C826-4980-4911-8DCD-EE2E31DC1E46}"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3564391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8" y="2017396"/>
            <a:ext cx="6189344" cy="988694"/>
          </a:xfrm>
        </p:spPr>
        <p:txBody>
          <a:bodyPr anchor="b"/>
          <a:lstStyle>
            <a:lvl1pPr marL="0" indent="0">
              <a:buNone/>
              <a:defRPr sz="2880" b="1"/>
            </a:lvl1pPr>
            <a:lvl2pPr marL="548634" indent="0">
              <a:buNone/>
              <a:defRPr sz="2400" b="1"/>
            </a:lvl2pPr>
            <a:lvl3pPr marL="1097266" indent="0">
              <a:buNone/>
              <a:defRPr sz="2160" b="1"/>
            </a:lvl3pPr>
            <a:lvl4pPr marL="1645900" indent="0">
              <a:buNone/>
              <a:defRPr sz="1920" b="1"/>
            </a:lvl4pPr>
            <a:lvl5pPr marL="2194532" indent="0">
              <a:buNone/>
              <a:defRPr sz="1920" b="1"/>
            </a:lvl5pPr>
            <a:lvl6pPr marL="2743165" indent="0">
              <a:buNone/>
              <a:defRPr sz="1920" b="1"/>
            </a:lvl6pPr>
            <a:lvl7pPr marL="3291799" indent="0">
              <a:buNone/>
              <a:defRPr sz="1920" b="1"/>
            </a:lvl7pPr>
            <a:lvl8pPr marL="3840432" indent="0">
              <a:buNone/>
              <a:defRPr sz="1920" b="1"/>
            </a:lvl8pPr>
            <a:lvl9pPr marL="4389065"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8"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2" y="2017396"/>
            <a:ext cx="6219824" cy="988694"/>
          </a:xfrm>
        </p:spPr>
        <p:txBody>
          <a:bodyPr anchor="b"/>
          <a:lstStyle>
            <a:lvl1pPr marL="0" indent="0">
              <a:buNone/>
              <a:defRPr sz="2880" b="1"/>
            </a:lvl1pPr>
            <a:lvl2pPr marL="548634" indent="0">
              <a:buNone/>
              <a:defRPr sz="2400" b="1"/>
            </a:lvl2pPr>
            <a:lvl3pPr marL="1097266" indent="0">
              <a:buNone/>
              <a:defRPr sz="2160" b="1"/>
            </a:lvl3pPr>
            <a:lvl4pPr marL="1645900" indent="0">
              <a:buNone/>
              <a:defRPr sz="1920" b="1"/>
            </a:lvl4pPr>
            <a:lvl5pPr marL="2194532" indent="0">
              <a:buNone/>
              <a:defRPr sz="1920" b="1"/>
            </a:lvl5pPr>
            <a:lvl6pPr marL="2743165" indent="0">
              <a:buNone/>
              <a:defRPr sz="1920" b="1"/>
            </a:lvl6pPr>
            <a:lvl7pPr marL="3291799" indent="0">
              <a:buNone/>
              <a:defRPr sz="1920" b="1"/>
            </a:lvl7pPr>
            <a:lvl8pPr marL="3840432" indent="0">
              <a:buNone/>
              <a:defRPr sz="1920" b="1"/>
            </a:lvl8pPr>
            <a:lvl9pPr marL="4389065"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2" y="3006090"/>
            <a:ext cx="621982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C2C826-4980-4911-8DCD-EE2E31DC1E46}" type="datetimeFigureOut">
              <a:rPr lang="en-US" smtClean="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3640204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C2C826-4980-4911-8DCD-EE2E31DC1E46}" type="datetimeFigureOut">
              <a:rPr lang="en-US" smtClean="0"/>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29900503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C2C826-4980-4911-8DCD-EE2E31DC1E46}" type="datetimeFigureOut">
              <a:rPr lang="en-US" smtClean="0"/>
              <a:t>5/3/2023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4252512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7" y="548640"/>
            <a:ext cx="4718687"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4"/>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7" y="2468882"/>
            <a:ext cx="4718687" cy="4573906"/>
          </a:xfrm>
        </p:spPr>
        <p:txBody>
          <a:bodyPr/>
          <a:lstStyle>
            <a:lvl1pPr marL="0" indent="0">
              <a:buNone/>
              <a:defRPr sz="1920"/>
            </a:lvl1pPr>
            <a:lvl2pPr marL="548634" indent="0">
              <a:buNone/>
              <a:defRPr sz="1680"/>
            </a:lvl2pPr>
            <a:lvl3pPr marL="1097266" indent="0">
              <a:buNone/>
              <a:defRPr sz="1440"/>
            </a:lvl3pPr>
            <a:lvl4pPr marL="1645900" indent="0">
              <a:buNone/>
              <a:defRPr sz="1200"/>
            </a:lvl4pPr>
            <a:lvl5pPr marL="2194532" indent="0">
              <a:buNone/>
              <a:defRPr sz="1200"/>
            </a:lvl5pPr>
            <a:lvl6pPr marL="2743165" indent="0">
              <a:buNone/>
              <a:defRPr sz="1200"/>
            </a:lvl6pPr>
            <a:lvl7pPr marL="3291799" indent="0">
              <a:buNone/>
              <a:defRPr sz="1200"/>
            </a:lvl7pPr>
            <a:lvl8pPr marL="3840432" indent="0">
              <a:buNone/>
              <a:defRPr sz="1200"/>
            </a:lvl8pPr>
            <a:lvl9pPr marL="438906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1C2C826-4980-4911-8DCD-EE2E31DC1E46}"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1686608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7" y="548640"/>
            <a:ext cx="4718687" cy="1920240"/>
          </a:xfrm>
        </p:spPr>
        <p:txBody>
          <a:bodyPr anchor="b"/>
          <a:lstStyle>
            <a:lvl1pPr>
              <a:defRPr sz="3840"/>
            </a:lvl1pPr>
          </a:lstStyle>
          <a:p>
            <a:r>
              <a:rPr lang="en-US"/>
              <a:t>Click to edit Master title style</a:t>
            </a:r>
          </a:p>
        </p:txBody>
      </p:sp>
      <p:sp>
        <p:nvSpPr>
          <p:cNvPr id="3" name="Picture Placeholder 2"/>
          <p:cNvSpPr>
            <a:spLocks noGrp="1" noChangeAspect="1"/>
          </p:cNvSpPr>
          <p:nvPr>
            <p:ph type="pic" idx="1"/>
          </p:nvPr>
        </p:nvSpPr>
        <p:spPr>
          <a:xfrm>
            <a:off x="6219826" y="1184914"/>
            <a:ext cx="7406640" cy="5848350"/>
          </a:xfrm>
        </p:spPr>
        <p:txBody>
          <a:bodyPr anchor="t"/>
          <a:lstStyle>
            <a:lvl1pPr marL="0" indent="0">
              <a:buNone/>
              <a:defRPr sz="3840"/>
            </a:lvl1pPr>
            <a:lvl2pPr marL="548634" indent="0">
              <a:buNone/>
              <a:defRPr sz="3360"/>
            </a:lvl2pPr>
            <a:lvl3pPr marL="1097266" indent="0">
              <a:buNone/>
              <a:defRPr sz="2880"/>
            </a:lvl3pPr>
            <a:lvl4pPr marL="1645900" indent="0">
              <a:buNone/>
              <a:defRPr sz="2400"/>
            </a:lvl4pPr>
            <a:lvl5pPr marL="2194532" indent="0">
              <a:buNone/>
              <a:defRPr sz="2400"/>
            </a:lvl5pPr>
            <a:lvl6pPr marL="2743165" indent="0">
              <a:buNone/>
              <a:defRPr sz="2400"/>
            </a:lvl6pPr>
            <a:lvl7pPr marL="3291799" indent="0">
              <a:buNone/>
              <a:defRPr sz="2400"/>
            </a:lvl7pPr>
            <a:lvl8pPr marL="3840432" indent="0">
              <a:buNone/>
              <a:defRPr sz="2400"/>
            </a:lvl8pPr>
            <a:lvl9pPr marL="4389065" indent="0">
              <a:buNone/>
              <a:defRPr sz="2400"/>
            </a:lvl9pPr>
          </a:lstStyle>
          <a:p>
            <a:r>
              <a:rPr lang="en-US"/>
              <a:t>Click icon to add picture</a:t>
            </a:r>
          </a:p>
        </p:txBody>
      </p:sp>
      <p:sp>
        <p:nvSpPr>
          <p:cNvPr id="4" name="Text Placeholder 3"/>
          <p:cNvSpPr>
            <a:spLocks noGrp="1"/>
          </p:cNvSpPr>
          <p:nvPr>
            <p:ph type="body" sz="half" idx="2"/>
          </p:nvPr>
        </p:nvSpPr>
        <p:spPr>
          <a:xfrm>
            <a:off x="1007747" y="2468882"/>
            <a:ext cx="4718687" cy="4573906"/>
          </a:xfrm>
        </p:spPr>
        <p:txBody>
          <a:bodyPr/>
          <a:lstStyle>
            <a:lvl1pPr marL="0" indent="0">
              <a:buNone/>
              <a:defRPr sz="1920"/>
            </a:lvl1pPr>
            <a:lvl2pPr marL="548634" indent="0">
              <a:buNone/>
              <a:defRPr sz="1680"/>
            </a:lvl2pPr>
            <a:lvl3pPr marL="1097266" indent="0">
              <a:buNone/>
              <a:defRPr sz="1440"/>
            </a:lvl3pPr>
            <a:lvl4pPr marL="1645900" indent="0">
              <a:buNone/>
              <a:defRPr sz="1200"/>
            </a:lvl4pPr>
            <a:lvl5pPr marL="2194532" indent="0">
              <a:buNone/>
              <a:defRPr sz="1200"/>
            </a:lvl5pPr>
            <a:lvl6pPr marL="2743165" indent="0">
              <a:buNone/>
              <a:defRPr sz="1200"/>
            </a:lvl6pPr>
            <a:lvl7pPr marL="3291799" indent="0">
              <a:buNone/>
              <a:defRPr sz="1200"/>
            </a:lvl7pPr>
            <a:lvl8pPr marL="3840432" indent="0">
              <a:buNone/>
              <a:defRPr sz="1200"/>
            </a:lvl8pPr>
            <a:lvl9pPr marL="4389065"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1C2C826-4980-4911-8DCD-EE2E31DC1E46}"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835626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2C826-4980-4911-8DCD-EE2E31DC1E4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1046776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4" y="438153"/>
            <a:ext cx="3154680" cy="697420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2" y="438153"/>
            <a:ext cx="9281160" cy="69742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2C826-4980-4911-8DCD-EE2E31DC1E4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31936931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May 3,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77091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May 3,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93752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40471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34690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70292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0632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309399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43616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01318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9967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C2C826-4980-4911-8DCD-EE2E31DC1E4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FCA48-CC84-4FAC-9C31-60DF46D138DC}" type="slidenum">
              <a:rPr lang="en-US" smtClean="0"/>
              <a:t>‹#›</a:t>
            </a:fld>
            <a:endParaRPr lang="en-US"/>
          </a:p>
        </p:txBody>
      </p:sp>
    </p:spTree>
    <p:extLst>
      <p:ext uri="{BB962C8B-B14F-4D97-AF65-F5344CB8AC3E}">
        <p14:creationId xmlns:p14="http://schemas.microsoft.com/office/powerpoint/2010/main" val="2786642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031774"/>
          </a:xfrm>
          <a:prstGeom prst="rect">
            <a:avLst/>
          </a:prstGeom>
        </p:spPr>
        <p:txBody>
          <a:bodyPr lIns="0" anchor="ctr" anchorCtr="0"/>
          <a:lstStyle>
            <a:lvl1pPr>
              <a:defRPr lang="en-US" sz="3600" b="1" kern="1200" dirty="0">
                <a:solidFill>
                  <a:schemeClr val="tx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94676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13716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1DF1AC-1D08-B945-A034-B740A35902F9}"/>
              </a:ext>
            </a:extLst>
          </p:cNvPr>
          <p:cNvSpPr txBox="1"/>
          <p:nvPr userDrawn="1"/>
        </p:nvSpPr>
        <p:spPr>
          <a:xfrm>
            <a:off x="1371600" y="7543800"/>
            <a:ext cx="3657600" cy="228600"/>
          </a:xfrm>
          <a:prstGeom prst="rect">
            <a:avLst/>
          </a:prstGeom>
          <a:noFill/>
        </p:spPr>
        <p:txBody>
          <a:bodyPr wrap="square" lIns="0" tIns="0" rIns="0" bIns="0" rtlCol="0" anchor="t" anchorCtr="0">
            <a:noAutofit/>
          </a:bodyPr>
          <a:lstStyle/>
          <a:p>
            <a:pPr>
              <a:spcAft>
                <a:spcPts val="600"/>
              </a:spcAft>
            </a:pPr>
            <a:r>
              <a:rPr lang="en-US" sz="800" dirty="0">
                <a:solidFill>
                  <a:srgbClr val="616265">
                    <a:alpha val="75000"/>
                  </a:srgbClr>
                </a:solidFill>
                <a:latin typeface="Arial" panose="020B0604020202020204" pitchFamily="34" charset="0"/>
                <a:cs typeface="Arial" panose="020B0604020202020204" pitchFamily="34" charset="0"/>
              </a:rPr>
              <a:t>PNNL is operated by Battelle for the U.S. Department of Energy</a:t>
            </a:r>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pic>
        <p:nvPicPr>
          <p:cNvPr id="12" name="Picture 11">
            <a:extLst>
              <a:ext uri="{FF2B5EF4-FFF2-40B4-BE49-F238E27FC236}">
                <a16:creationId xmlns:a16="http://schemas.microsoft.com/office/drawing/2014/main" id="{45A7D3E1-BCC3-C843-81A0-EA4EDFB44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pic>
        <p:nvPicPr>
          <p:cNvPr id="13" name="Picture 12">
            <a:extLst>
              <a:ext uri="{FF2B5EF4-FFF2-40B4-BE49-F238E27FC236}">
                <a16:creationId xmlns:a16="http://schemas.microsoft.com/office/drawing/2014/main" id="{56617363-F73D-B74F-9647-C9D747AC70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70529" y="7178040"/>
            <a:ext cx="824484" cy="228600"/>
          </a:xfrm>
          <a:prstGeom prst="rect">
            <a:avLst/>
          </a:prstGeom>
        </p:spPr>
      </p:pic>
      <p:pic>
        <p:nvPicPr>
          <p:cNvPr id="14" name="Picture 13">
            <a:extLst>
              <a:ext uri="{FF2B5EF4-FFF2-40B4-BE49-F238E27FC236}">
                <a16:creationId xmlns:a16="http://schemas.microsoft.com/office/drawing/2014/main" id="{D290C8FB-601C-A04C-84F7-213A857D3E6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5535" y="7249637"/>
            <a:ext cx="929809" cy="155448"/>
          </a:xfrm>
          <a:prstGeom prst="rect">
            <a:avLst/>
          </a:prstGeom>
        </p:spPr>
      </p:pic>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May 3,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3530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33608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74135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5338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63945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7448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6357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4151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06711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28708" name="Rectangle 36"/>
          <p:cNvSpPr>
            <a:spLocks noGrp="1" noChangeArrowheads="1"/>
          </p:cNvSpPr>
          <p:nvPr>
            <p:ph type="subTitle" sz="quarter" idx="1" hasCustomPrompt="1"/>
          </p:nvPr>
        </p:nvSpPr>
        <p:spPr>
          <a:xfrm>
            <a:off x="438910" y="4828032"/>
            <a:ext cx="7461504" cy="2304288"/>
          </a:xfrm>
        </p:spPr>
        <p:txBody>
          <a:bodyPr numCol="1">
            <a:normAutofit/>
          </a:bodyPr>
          <a:lstStyle>
            <a:lvl1pPr marL="0" marR="0" indent="0" algn="l" defTabSz="1097280" rtl="0" eaLnBrk="1" fontAlgn="base" latinLnBrk="0" hangingPunct="1">
              <a:lnSpc>
                <a:spcPct val="100000"/>
              </a:lnSpc>
              <a:spcBef>
                <a:spcPct val="0"/>
              </a:spcBef>
              <a:spcAft>
                <a:spcPts val="0"/>
              </a:spcAft>
              <a:buClr>
                <a:schemeClr val="tx1">
                  <a:lumMod val="65000"/>
                  <a:lumOff val="35000"/>
                </a:schemeClr>
              </a:buClr>
              <a:buSzPct val="80000"/>
              <a:buFontTx/>
              <a:buNone/>
              <a:tabLst/>
              <a:defRPr sz="24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438910" y="877824"/>
            <a:ext cx="7461504" cy="2852928"/>
          </a:xfrm>
        </p:spPr>
        <p:txBody>
          <a:bodyPr anchor="b">
            <a:normAutofit/>
          </a:bodyPr>
          <a:lstStyle>
            <a:lvl1pPr algn="l">
              <a:spcAft>
                <a:spcPts val="720"/>
              </a:spcAft>
              <a:defRPr sz="4320">
                <a:solidFill>
                  <a:schemeClr val="tx1"/>
                </a:solidFill>
              </a:defRPr>
            </a:lvl1pPr>
          </a:lstStyle>
          <a:p>
            <a:r>
              <a:rPr lang="en-US" dirty="0"/>
              <a:t>CLICK TO EDIT MASTER TITLE</a:t>
            </a:r>
          </a:p>
        </p:txBody>
      </p:sp>
      <p:sp>
        <p:nvSpPr>
          <p:cNvPr id="9" name="Rectangle 8"/>
          <p:cNvSpPr/>
          <p:nvPr/>
        </p:nvSpPr>
        <p:spPr bwMode="auto">
          <a:xfrm flipH="1">
            <a:off x="-1" y="0"/>
            <a:ext cx="124158" cy="8229600"/>
          </a:xfrm>
          <a:prstGeom prst="rect">
            <a:avLst/>
          </a:prstGeom>
          <a:solidFill>
            <a:srgbClr val="0040C0"/>
          </a:solidFill>
          <a:ln w="9525" cap="flat" cmpd="sng" algn="ctr">
            <a:noFill/>
            <a:prstDash val="solid"/>
            <a:roun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262890" marR="0" indent="-262890" algn="ctr" defTabSz="1097280" rtl="0" eaLnBrk="0" fontAlgn="base" latinLnBrk="0" hangingPunct="0">
              <a:lnSpc>
                <a:spcPct val="100000"/>
              </a:lnSpc>
              <a:spcBef>
                <a:spcPct val="50000"/>
              </a:spcBef>
              <a:spcAft>
                <a:spcPct val="0"/>
              </a:spcAft>
              <a:buClrTx/>
              <a:buSzTx/>
              <a:buFontTx/>
              <a:buNone/>
              <a:tabLst/>
            </a:pPr>
            <a:endParaRPr kumimoji="0" lang="en-US" sz="192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438910" y="3730752"/>
            <a:ext cx="7461504" cy="1097280"/>
          </a:xfrm>
        </p:spPr>
        <p:txBody>
          <a:bodyPr>
            <a:normAutofit/>
          </a:bodyPr>
          <a:lstStyle>
            <a:lvl1pPr marL="0" indent="0">
              <a:buNone/>
              <a:defRPr sz="288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406349" y="7418074"/>
            <a:ext cx="5307540" cy="632493"/>
            <a:chOff x="338624" y="6181725"/>
            <a:chExt cx="4422950" cy="527077"/>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25327" y="6505633"/>
              <a:ext cx="2836247" cy="200055"/>
            </a:xfrm>
            <a:prstGeom prst="rect">
              <a:avLst/>
            </a:prstGeom>
            <a:noFill/>
            <a:ln w="9525">
              <a:noFill/>
              <a:miter lim="800000"/>
              <a:headEnd/>
              <a:tailEnd/>
            </a:ln>
            <a:effectLst/>
          </p:spPr>
          <p:txBody>
            <a:bodyPr wrap="none">
              <a:spAutoFit/>
            </a:bodyPr>
            <a:lstStyle/>
            <a:p>
              <a:pPr algn="ctr">
                <a:spcBef>
                  <a:spcPts val="0"/>
                </a:spcBef>
              </a:pPr>
              <a:r>
                <a:rPr lang="en-US" sz="96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46222"/>
            </a:xfrm>
            <a:prstGeom prst="rect">
              <a:avLst/>
            </a:prstGeom>
            <a:noFill/>
          </p:spPr>
          <p:txBody>
            <a:bodyPr wrap="square" rtlCol="0">
              <a:spAutoFit/>
            </a:bodyPr>
            <a:lstStyle/>
            <a:p>
              <a:pPr algn="l"/>
              <a:r>
                <a:rPr lang="en-US" sz="1320" b="1" spc="24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855984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30" name="Rectangle 36"/>
          <p:cNvSpPr>
            <a:spLocks noGrp="1" noChangeArrowheads="1"/>
          </p:cNvSpPr>
          <p:nvPr>
            <p:ph type="subTitle" sz="quarter" idx="1" hasCustomPrompt="1"/>
          </p:nvPr>
        </p:nvSpPr>
        <p:spPr>
          <a:xfrm>
            <a:off x="438910" y="4828032"/>
            <a:ext cx="7461504" cy="2304288"/>
          </a:xfrm>
        </p:spPr>
        <p:txBody>
          <a:bodyPr numCol="1">
            <a:normAutofit/>
          </a:bodyPr>
          <a:lstStyle>
            <a:lvl1pPr marL="0" marR="0" indent="0" algn="l" defTabSz="1097280" rtl="0" eaLnBrk="1" fontAlgn="base" latinLnBrk="0" hangingPunct="1">
              <a:lnSpc>
                <a:spcPct val="100000"/>
              </a:lnSpc>
              <a:spcBef>
                <a:spcPct val="0"/>
              </a:spcBef>
              <a:spcAft>
                <a:spcPts val="0"/>
              </a:spcAft>
              <a:buClr>
                <a:schemeClr val="tx1">
                  <a:lumMod val="65000"/>
                  <a:lumOff val="35000"/>
                </a:schemeClr>
              </a:buClr>
              <a:buSzPct val="80000"/>
              <a:buFontTx/>
              <a:buNone/>
              <a:tabLst/>
              <a:defRPr sz="24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438910" y="877824"/>
            <a:ext cx="7461504" cy="2852928"/>
          </a:xfrm>
        </p:spPr>
        <p:txBody>
          <a:bodyPr anchor="b">
            <a:normAutofit/>
          </a:bodyPr>
          <a:lstStyle>
            <a:lvl1pPr algn="l">
              <a:spcAft>
                <a:spcPts val="720"/>
              </a:spcAft>
              <a:defRPr sz="4320">
                <a:solidFill>
                  <a:schemeClr val="tx1"/>
                </a:solidFill>
              </a:defRPr>
            </a:lvl1pPr>
          </a:lstStyle>
          <a:p>
            <a:r>
              <a:rPr lang="en-US" dirty="0"/>
              <a:t>CLICK TO EDIT MASTER TITLE</a:t>
            </a:r>
          </a:p>
        </p:txBody>
      </p:sp>
      <p:sp>
        <p:nvSpPr>
          <p:cNvPr id="32" name="Rectangle 31"/>
          <p:cNvSpPr/>
          <p:nvPr userDrawn="1"/>
        </p:nvSpPr>
        <p:spPr bwMode="auto">
          <a:xfrm flipH="1">
            <a:off x="-1" y="0"/>
            <a:ext cx="124158" cy="8229600"/>
          </a:xfrm>
          <a:prstGeom prst="rect">
            <a:avLst/>
          </a:prstGeom>
          <a:solidFill>
            <a:srgbClr val="0040C0"/>
          </a:solidFill>
          <a:ln w="9525" cap="flat" cmpd="sng" algn="ctr">
            <a:noFill/>
            <a:prstDash val="solid"/>
            <a:roun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262890" marR="0" indent="-262890" algn="ctr" defTabSz="1097280" rtl="0" eaLnBrk="0" fontAlgn="base" latinLnBrk="0" hangingPunct="0">
              <a:lnSpc>
                <a:spcPct val="100000"/>
              </a:lnSpc>
              <a:spcBef>
                <a:spcPct val="50000"/>
              </a:spcBef>
              <a:spcAft>
                <a:spcPct val="0"/>
              </a:spcAft>
              <a:buClrTx/>
              <a:buSzTx/>
              <a:buFontTx/>
              <a:buNone/>
              <a:tabLst/>
            </a:pPr>
            <a:endParaRPr kumimoji="0" lang="en-US" sz="192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438910" y="3730752"/>
            <a:ext cx="7461504" cy="1097280"/>
          </a:xfrm>
        </p:spPr>
        <p:txBody>
          <a:bodyPr>
            <a:normAutofit/>
          </a:bodyPr>
          <a:lstStyle>
            <a:lvl1pPr marL="0" indent="0">
              <a:buNone/>
              <a:defRPr sz="288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userDrawn="1"/>
        </p:nvGrpSpPr>
        <p:grpSpPr>
          <a:xfrm>
            <a:off x="406349" y="7418074"/>
            <a:ext cx="5307540" cy="632493"/>
            <a:chOff x="338624" y="6181725"/>
            <a:chExt cx="4422950" cy="527077"/>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userDrawn="1"/>
          </p:nvSpPr>
          <p:spPr bwMode="auto">
            <a:xfrm>
              <a:off x="1925327" y="6505633"/>
              <a:ext cx="2836247" cy="200055"/>
            </a:xfrm>
            <a:prstGeom prst="rect">
              <a:avLst/>
            </a:prstGeom>
            <a:noFill/>
            <a:ln w="9525">
              <a:noFill/>
              <a:miter lim="800000"/>
              <a:headEnd/>
              <a:tailEnd/>
            </a:ln>
            <a:effectLst/>
          </p:spPr>
          <p:txBody>
            <a:bodyPr wrap="none">
              <a:spAutoFit/>
            </a:bodyPr>
            <a:lstStyle/>
            <a:p>
              <a:pPr algn="ctr">
                <a:spcBef>
                  <a:spcPts val="0"/>
                </a:spcBef>
              </a:pPr>
              <a:r>
                <a:rPr lang="en-US" sz="96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userDrawn="1"/>
          </p:nvSpPr>
          <p:spPr>
            <a:xfrm>
              <a:off x="338624" y="6462580"/>
              <a:ext cx="1510665" cy="246222"/>
            </a:xfrm>
            <a:prstGeom prst="rect">
              <a:avLst/>
            </a:prstGeom>
            <a:noFill/>
          </p:spPr>
          <p:txBody>
            <a:bodyPr wrap="square" rtlCol="0">
              <a:spAutoFit/>
            </a:bodyPr>
            <a:lstStyle/>
            <a:p>
              <a:pPr algn="l"/>
              <a:r>
                <a:rPr lang="en-US" sz="1320" b="1" spc="24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5371871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30" name="Rectangle 36"/>
          <p:cNvSpPr>
            <a:spLocks noGrp="1" noChangeArrowheads="1"/>
          </p:cNvSpPr>
          <p:nvPr>
            <p:ph type="subTitle" sz="quarter" idx="1" hasCustomPrompt="1"/>
          </p:nvPr>
        </p:nvSpPr>
        <p:spPr>
          <a:xfrm>
            <a:off x="438910" y="4828032"/>
            <a:ext cx="7461504" cy="2304288"/>
          </a:xfrm>
        </p:spPr>
        <p:txBody>
          <a:bodyPr numCol="1">
            <a:normAutofit/>
          </a:bodyPr>
          <a:lstStyle>
            <a:lvl1pPr marL="0" marR="0" indent="0" algn="l" defTabSz="1097280" rtl="0" eaLnBrk="1" fontAlgn="base" latinLnBrk="0" hangingPunct="1">
              <a:lnSpc>
                <a:spcPct val="100000"/>
              </a:lnSpc>
              <a:spcBef>
                <a:spcPct val="0"/>
              </a:spcBef>
              <a:spcAft>
                <a:spcPts val="0"/>
              </a:spcAft>
              <a:buClr>
                <a:schemeClr val="tx1">
                  <a:lumMod val="65000"/>
                  <a:lumOff val="35000"/>
                </a:schemeClr>
              </a:buClr>
              <a:buSzPct val="80000"/>
              <a:buFontTx/>
              <a:buNone/>
              <a:tabLst/>
              <a:defRPr sz="24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438910" y="877824"/>
            <a:ext cx="7461504" cy="2852928"/>
          </a:xfrm>
        </p:spPr>
        <p:txBody>
          <a:bodyPr anchor="b">
            <a:normAutofit/>
          </a:bodyPr>
          <a:lstStyle>
            <a:lvl1pPr algn="l">
              <a:spcAft>
                <a:spcPts val="720"/>
              </a:spcAft>
              <a:defRPr sz="4320">
                <a:solidFill>
                  <a:schemeClr val="tx1"/>
                </a:solidFill>
              </a:defRPr>
            </a:lvl1pPr>
          </a:lstStyle>
          <a:p>
            <a:r>
              <a:rPr lang="en-US" dirty="0"/>
              <a:t>CLICK TO EDIT MASTER TITLE</a:t>
            </a:r>
          </a:p>
        </p:txBody>
      </p:sp>
      <p:sp>
        <p:nvSpPr>
          <p:cNvPr id="32" name="Rectangle 31"/>
          <p:cNvSpPr/>
          <p:nvPr/>
        </p:nvSpPr>
        <p:spPr bwMode="auto">
          <a:xfrm flipH="1">
            <a:off x="-1" y="0"/>
            <a:ext cx="124158" cy="8229600"/>
          </a:xfrm>
          <a:prstGeom prst="rect">
            <a:avLst/>
          </a:prstGeom>
          <a:solidFill>
            <a:srgbClr val="0040C0"/>
          </a:solidFill>
          <a:ln w="9525" cap="flat" cmpd="sng" algn="ctr">
            <a:noFill/>
            <a:prstDash val="solid"/>
            <a:roun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262890" marR="0" indent="-262890" algn="ctr" defTabSz="1097280" rtl="0" eaLnBrk="0" fontAlgn="base" latinLnBrk="0" hangingPunct="0">
              <a:lnSpc>
                <a:spcPct val="100000"/>
              </a:lnSpc>
              <a:spcBef>
                <a:spcPct val="50000"/>
              </a:spcBef>
              <a:spcAft>
                <a:spcPct val="0"/>
              </a:spcAft>
              <a:buClrTx/>
              <a:buSzTx/>
              <a:buFontTx/>
              <a:buNone/>
              <a:tabLst/>
            </a:pPr>
            <a:endParaRPr kumimoji="0" lang="en-US" sz="192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438910" y="3730752"/>
            <a:ext cx="7461504" cy="1097280"/>
          </a:xfrm>
        </p:spPr>
        <p:txBody>
          <a:bodyPr>
            <a:normAutofit/>
          </a:bodyPr>
          <a:lstStyle>
            <a:lvl1pPr marL="0" indent="0">
              <a:buNone/>
              <a:defRPr sz="288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406349" y="7418074"/>
            <a:ext cx="5307540" cy="632493"/>
            <a:chOff x="338624" y="6181725"/>
            <a:chExt cx="4422950" cy="527077"/>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25327" y="6505633"/>
              <a:ext cx="2836247" cy="200055"/>
            </a:xfrm>
            <a:prstGeom prst="rect">
              <a:avLst/>
            </a:prstGeom>
            <a:noFill/>
            <a:ln w="9525">
              <a:noFill/>
              <a:miter lim="800000"/>
              <a:headEnd/>
              <a:tailEnd/>
            </a:ln>
            <a:effectLst/>
          </p:spPr>
          <p:txBody>
            <a:bodyPr wrap="none">
              <a:spAutoFit/>
            </a:bodyPr>
            <a:lstStyle/>
            <a:p>
              <a:pPr algn="ctr">
                <a:spcBef>
                  <a:spcPts val="0"/>
                </a:spcBef>
              </a:pPr>
              <a:r>
                <a:rPr lang="en-US" sz="96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46222"/>
            </a:xfrm>
            <a:prstGeom prst="rect">
              <a:avLst/>
            </a:prstGeom>
            <a:noFill/>
          </p:spPr>
          <p:txBody>
            <a:bodyPr wrap="square" rtlCol="0">
              <a:spAutoFit/>
            </a:bodyPr>
            <a:lstStyle/>
            <a:p>
              <a:pPr algn="l"/>
              <a:r>
                <a:rPr lang="en-US" sz="1320" b="1" spc="24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6272627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30" name="Rectangle 36"/>
          <p:cNvSpPr>
            <a:spLocks noGrp="1" noChangeArrowheads="1"/>
          </p:cNvSpPr>
          <p:nvPr>
            <p:ph type="subTitle" sz="quarter" idx="1" hasCustomPrompt="1"/>
          </p:nvPr>
        </p:nvSpPr>
        <p:spPr>
          <a:xfrm>
            <a:off x="438910" y="4828032"/>
            <a:ext cx="7461504" cy="2304288"/>
          </a:xfrm>
        </p:spPr>
        <p:txBody>
          <a:bodyPr numCol="1">
            <a:normAutofit/>
          </a:bodyPr>
          <a:lstStyle>
            <a:lvl1pPr marL="0" marR="0" indent="0" algn="l" defTabSz="1097280" rtl="0" eaLnBrk="1" fontAlgn="base" latinLnBrk="0" hangingPunct="1">
              <a:lnSpc>
                <a:spcPct val="100000"/>
              </a:lnSpc>
              <a:spcBef>
                <a:spcPct val="0"/>
              </a:spcBef>
              <a:spcAft>
                <a:spcPts val="0"/>
              </a:spcAft>
              <a:buClr>
                <a:schemeClr val="tx1">
                  <a:lumMod val="65000"/>
                  <a:lumOff val="35000"/>
                </a:schemeClr>
              </a:buClr>
              <a:buSzPct val="80000"/>
              <a:buFontTx/>
              <a:buNone/>
              <a:tabLst/>
              <a:defRPr sz="24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438910" y="877824"/>
            <a:ext cx="7461504" cy="2852928"/>
          </a:xfrm>
        </p:spPr>
        <p:txBody>
          <a:bodyPr anchor="b">
            <a:normAutofit/>
          </a:bodyPr>
          <a:lstStyle>
            <a:lvl1pPr algn="l">
              <a:spcAft>
                <a:spcPts val="720"/>
              </a:spcAft>
              <a:defRPr sz="4320">
                <a:solidFill>
                  <a:schemeClr val="tx1"/>
                </a:solidFill>
              </a:defRPr>
            </a:lvl1pPr>
          </a:lstStyle>
          <a:p>
            <a:r>
              <a:rPr lang="en-US" dirty="0"/>
              <a:t>CLICK TO EDIT MASTER TITLE</a:t>
            </a:r>
          </a:p>
        </p:txBody>
      </p:sp>
      <p:sp>
        <p:nvSpPr>
          <p:cNvPr id="32" name="Rectangle 31"/>
          <p:cNvSpPr/>
          <p:nvPr/>
        </p:nvSpPr>
        <p:spPr bwMode="auto">
          <a:xfrm flipH="1">
            <a:off x="-1" y="0"/>
            <a:ext cx="124158" cy="8229600"/>
          </a:xfrm>
          <a:prstGeom prst="rect">
            <a:avLst/>
          </a:prstGeom>
          <a:solidFill>
            <a:srgbClr val="0040C0"/>
          </a:solidFill>
          <a:ln w="9525" cap="flat" cmpd="sng" algn="ctr">
            <a:noFill/>
            <a:prstDash val="solid"/>
            <a:roun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262890" marR="0" indent="-262890" algn="ctr" defTabSz="1097280" rtl="0" eaLnBrk="0" fontAlgn="base" latinLnBrk="0" hangingPunct="0">
              <a:lnSpc>
                <a:spcPct val="100000"/>
              </a:lnSpc>
              <a:spcBef>
                <a:spcPct val="50000"/>
              </a:spcBef>
              <a:spcAft>
                <a:spcPct val="0"/>
              </a:spcAft>
              <a:buClrTx/>
              <a:buSzTx/>
              <a:buFontTx/>
              <a:buNone/>
              <a:tabLst/>
            </a:pPr>
            <a:endParaRPr kumimoji="0" lang="en-US" sz="192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438910" y="3730752"/>
            <a:ext cx="7461504" cy="1097280"/>
          </a:xfrm>
        </p:spPr>
        <p:txBody>
          <a:bodyPr>
            <a:normAutofit/>
          </a:bodyPr>
          <a:lstStyle>
            <a:lvl1pPr marL="0" indent="0">
              <a:buNone/>
              <a:defRPr sz="288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userDrawn="1"/>
        </p:nvGrpSpPr>
        <p:grpSpPr>
          <a:xfrm>
            <a:off x="406349" y="7418074"/>
            <a:ext cx="5307540" cy="632493"/>
            <a:chOff x="338624" y="6181725"/>
            <a:chExt cx="4422950" cy="527077"/>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userDrawn="1"/>
          </p:nvSpPr>
          <p:spPr bwMode="auto">
            <a:xfrm>
              <a:off x="1925327" y="6505633"/>
              <a:ext cx="2836247" cy="200055"/>
            </a:xfrm>
            <a:prstGeom prst="rect">
              <a:avLst/>
            </a:prstGeom>
            <a:noFill/>
            <a:ln w="9525">
              <a:noFill/>
              <a:miter lim="800000"/>
              <a:headEnd/>
              <a:tailEnd/>
            </a:ln>
            <a:effectLst/>
          </p:spPr>
          <p:txBody>
            <a:bodyPr wrap="none">
              <a:spAutoFit/>
            </a:bodyPr>
            <a:lstStyle/>
            <a:p>
              <a:pPr algn="ctr">
                <a:spcBef>
                  <a:spcPts val="0"/>
                </a:spcBef>
              </a:pPr>
              <a:r>
                <a:rPr lang="en-US" sz="96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userDrawn="1"/>
          </p:nvSpPr>
          <p:spPr>
            <a:xfrm>
              <a:off x="338624" y="6462580"/>
              <a:ext cx="1510665" cy="246222"/>
            </a:xfrm>
            <a:prstGeom prst="rect">
              <a:avLst/>
            </a:prstGeom>
            <a:noFill/>
          </p:spPr>
          <p:txBody>
            <a:bodyPr wrap="square" rtlCol="0">
              <a:spAutoFit/>
            </a:bodyPr>
            <a:lstStyle/>
            <a:p>
              <a:pPr algn="l"/>
              <a:r>
                <a:rPr lang="en-US" sz="1320" b="1" spc="24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2022002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30" name="Rectangle 36"/>
          <p:cNvSpPr>
            <a:spLocks noGrp="1" noChangeArrowheads="1"/>
          </p:cNvSpPr>
          <p:nvPr>
            <p:ph type="subTitle" sz="quarter" idx="1" hasCustomPrompt="1"/>
          </p:nvPr>
        </p:nvSpPr>
        <p:spPr>
          <a:xfrm>
            <a:off x="438910" y="4828032"/>
            <a:ext cx="7461504" cy="2304288"/>
          </a:xfrm>
        </p:spPr>
        <p:txBody>
          <a:bodyPr numCol="1">
            <a:normAutofit/>
          </a:bodyPr>
          <a:lstStyle>
            <a:lvl1pPr marL="0" marR="0" indent="0" algn="l" defTabSz="1097280" rtl="0" eaLnBrk="1" fontAlgn="base" latinLnBrk="0" hangingPunct="1">
              <a:lnSpc>
                <a:spcPct val="100000"/>
              </a:lnSpc>
              <a:spcBef>
                <a:spcPct val="0"/>
              </a:spcBef>
              <a:spcAft>
                <a:spcPts val="0"/>
              </a:spcAft>
              <a:buClr>
                <a:schemeClr val="tx1">
                  <a:lumMod val="65000"/>
                  <a:lumOff val="35000"/>
                </a:schemeClr>
              </a:buClr>
              <a:buSzPct val="80000"/>
              <a:buFontTx/>
              <a:buNone/>
              <a:tabLst/>
              <a:defRPr sz="24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438910" y="877824"/>
            <a:ext cx="7461504" cy="2852928"/>
          </a:xfrm>
        </p:spPr>
        <p:txBody>
          <a:bodyPr anchor="b">
            <a:normAutofit/>
          </a:bodyPr>
          <a:lstStyle>
            <a:lvl1pPr algn="l">
              <a:spcAft>
                <a:spcPts val="720"/>
              </a:spcAft>
              <a:defRPr sz="4320">
                <a:solidFill>
                  <a:schemeClr val="tx1"/>
                </a:solidFill>
              </a:defRPr>
            </a:lvl1pPr>
          </a:lstStyle>
          <a:p>
            <a:r>
              <a:rPr lang="en-US" dirty="0"/>
              <a:t>CLICK TO EDIT MASTER TITLE</a:t>
            </a:r>
          </a:p>
        </p:txBody>
      </p:sp>
      <p:sp>
        <p:nvSpPr>
          <p:cNvPr id="32" name="Rectangle 31"/>
          <p:cNvSpPr/>
          <p:nvPr/>
        </p:nvSpPr>
        <p:spPr bwMode="auto">
          <a:xfrm flipH="1">
            <a:off x="-1" y="0"/>
            <a:ext cx="124158" cy="8229600"/>
          </a:xfrm>
          <a:prstGeom prst="rect">
            <a:avLst/>
          </a:prstGeom>
          <a:solidFill>
            <a:srgbClr val="0040C0"/>
          </a:solidFill>
          <a:ln w="9525" cap="flat" cmpd="sng" algn="ctr">
            <a:noFill/>
            <a:prstDash val="solid"/>
            <a:roun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262890" marR="0" indent="-262890" algn="ctr" defTabSz="1097280" rtl="0" eaLnBrk="0" fontAlgn="base" latinLnBrk="0" hangingPunct="0">
              <a:lnSpc>
                <a:spcPct val="100000"/>
              </a:lnSpc>
              <a:spcBef>
                <a:spcPct val="50000"/>
              </a:spcBef>
              <a:spcAft>
                <a:spcPct val="0"/>
              </a:spcAft>
              <a:buClrTx/>
              <a:buSzTx/>
              <a:buFontTx/>
              <a:buNone/>
              <a:tabLst/>
            </a:pPr>
            <a:endParaRPr kumimoji="0" lang="en-US" sz="192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438910" y="3730752"/>
            <a:ext cx="7461504" cy="1097280"/>
          </a:xfrm>
        </p:spPr>
        <p:txBody>
          <a:bodyPr>
            <a:normAutofit/>
          </a:bodyPr>
          <a:lstStyle>
            <a:lvl1pPr marL="0" indent="0">
              <a:buNone/>
              <a:defRPr sz="288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406349" y="7418074"/>
            <a:ext cx="5307540" cy="632493"/>
            <a:chOff x="338624" y="6181725"/>
            <a:chExt cx="4422950" cy="527077"/>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25327" y="6505633"/>
              <a:ext cx="2836247" cy="200055"/>
            </a:xfrm>
            <a:prstGeom prst="rect">
              <a:avLst/>
            </a:prstGeom>
            <a:noFill/>
            <a:ln w="9525">
              <a:noFill/>
              <a:miter lim="800000"/>
              <a:headEnd/>
              <a:tailEnd/>
            </a:ln>
            <a:effectLst/>
          </p:spPr>
          <p:txBody>
            <a:bodyPr wrap="none">
              <a:spAutoFit/>
            </a:bodyPr>
            <a:lstStyle/>
            <a:p>
              <a:pPr algn="ctr">
                <a:spcBef>
                  <a:spcPts val="0"/>
                </a:spcBef>
              </a:pPr>
              <a:r>
                <a:rPr lang="en-US" sz="96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46222"/>
            </a:xfrm>
            <a:prstGeom prst="rect">
              <a:avLst/>
            </a:prstGeom>
            <a:noFill/>
          </p:spPr>
          <p:txBody>
            <a:bodyPr wrap="square" rtlCol="0">
              <a:spAutoFit/>
            </a:bodyPr>
            <a:lstStyle/>
            <a:p>
              <a:pPr algn="l"/>
              <a:r>
                <a:rPr lang="en-US" sz="1320" b="1" spc="24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213464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21" name="Rectangle 36"/>
          <p:cNvSpPr>
            <a:spLocks noGrp="1" noChangeArrowheads="1"/>
          </p:cNvSpPr>
          <p:nvPr>
            <p:ph type="subTitle" sz="quarter" idx="1" hasCustomPrompt="1"/>
          </p:nvPr>
        </p:nvSpPr>
        <p:spPr>
          <a:xfrm>
            <a:off x="438910" y="4828032"/>
            <a:ext cx="7461504" cy="2304288"/>
          </a:xfrm>
        </p:spPr>
        <p:txBody>
          <a:bodyPr numCol="1">
            <a:normAutofit/>
          </a:bodyPr>
          <a:lstStyle>
            <a:lvl1pPr marL="0" marR="0" indent="0" algn="l" defTabSz="1097280" rtl="0" eaLnBrk="1" fontAlgn="base" latinLnBrk="0" hangingPunct="1">
              <a:lnSpc>
                <a:spcPct val="100000"/>
              </a:lnSpc>
              <a:spcBef>
                <a:spcPct val="0"/>
              </a:spcBef>
              <a:spcAft>
                <a:spcPts val="0"/>
              </a:spcAft>
              <a:buClr>
                <a:schemeClr val="tx1">
                  <a:lumMod val="65000"/>
                  <a:lumOff val="35000"/>
                </a:schemeClr>
              </a:buClr>
              <a:buSzPct val="80000"/>
              <a:buFontTx/>
              <a:buNone/>
              <a:tabLst/>
              <a:defRPr sz="24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438910" y="877824"/>
            <a:ext cx="7461504" cy="2852928"/>
          </a:xfrm>
        </p:spPr>
        <p:txBody>
          <a:bodyPr anchor="b">
            <a:normAutofit/>
          </a:bodyPr>
          <a:lstStyle>
            <a:lvl1pPr algn="l">
              <a:spcAft>
                <a:spcPts val="720"/>
              </a:spcAft>
              <a:defRPr sz="4320">
                <a:solidFill>
                  <a:schemeClr val="tx1"/>
                </a:solidFill>
              </a:defRPr>
            </a:lvl1pPr>
          </a:lstStyle>
          <a:p>
            <a:r>
              <a:rPr lang="en-US" dirty="0"/>
              <a:t>CLICK TO EDIT MASTER TITLE</a:t>
            </a:r>
          </a:p>
        </p:txBody>
      </p:sp>
      <p:sp>
        <p:nvSpPr>
          <p:cNvPr id="24" name="Rectangle 23"/>
          <p:cNvSpPr/>
          <p:nvPr/>
        </p:nvSpPr>
        <p:spPr bwMode="auto">
          <a:xfrm flipH="1">
            <a:off x="-1" y="0"/>
            <a:ext cx="124158" cy="8229600"/>
          </a:xfrm>
          <a:prstGeom prst="rect">
            <a:avLst/>
          </a:prstGeom>
          <a:solidFill>
            <a:srgbClr val="0040C0"/>
          </a:solidFill>
          <a:ln w="9525" cap="flat" cmpd="sng" algn="ctr">
            <a:noFill/>
            <a:prstDash val="solid"/>
            <a:roun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262890" marR="0" indent="-262890" algn="ctr" defTabSz="1097280" rtl="0" eaLnBrk="0" fontAlgn="base" latinLnBrk="0" hangingPunct="0">
              <a:lnSpc>
                <a:spcPct val="100000"/>
              </a:lnSpc>
              <a:spcBef>
                <a:spcPct val="50000"/>
              </a:spcBef>
              <a:spcAft>
                <a:spcPct val="0"/>
              </a:spcAft>
              <a:buClrTx/>
              <a:buSzTx/>
              <a:buFontTx/>
              <a:buNone/>
              <a:tabLst/>
            </a:pPr>
            <a:endParaRPr kumimoji="0" lang="en-US" sz="192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438910" y="3730752"/>
            <a:ext cx="7461504" cy="1097280"/>
          </a:xfrm>
        </p:spPr>
        <p:txBody>
          <a:bodyPr>
            <a:normAutofit/>
          </a:bodyPr>
          <a:lstStyle>
            <a:lvl1pPr marL="0" indent="0">
              <a:buNone/>
              <a:defRPr sz="288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userDrawn="1"/>
        </p:nvGrpSpPr>
        <p:grpSpPr>
          <a:xfrm>
            <a:off x="406349" y="7418074"/>
            <a:ext cx="5307540" cy="632493"/>
            <a:chOff x="338624" y="6181725"/>
            <a:chExt cx="4422950" cy="527077"/>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userDrawn="1"/>
          </p:nvSpPr>
          <p:spPr bwMode="auto">
            <a:xfrm>
              <a:off x="1925327" y="6505633"/>
              <a:ext cx="2836247" cy="200055"/>
            </a:xfrm>
            <a:prstGeom prst="rect">
              <a:avLst/>
            </a:prstGeom>
            <a:noFill/>
            <a:ln w="9525">
              <a:noFill/>
              <a:miter lim="800000"/>
              <a:headEnd/>
              <a:tailEnd/>
            </a:ln>
            <a:effectLst/>
          </p:spPr>
          <p:txBody>
            <a:bodyPr wrap="none">
              <a:spAutoFit/>
            </a:bodyPr>
            <a:lstStyle/>
            <a:p>
              <a:pPr algn="ctr">
                <a:spcBef>
                  <a:spcPts val="0"/>
                </a:spcBef>
              </a:pPr>
              <a:r>
                <a:rPr lang="en-US" sz="96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userDrawn="1"/>
          </p:nvSpPr>
          <p:spPr>
            <a:xfrm>
              <a:off x="338624" y="6462580"/>
              <a:ext cx="1510665" cy="246222"/>
            </a:xfrm>
            <a:prstGeom prst="rect">
              <a:avLst/>
            </a:prstGeom>
            <a:noFill/>
          </p:spPr>
          <p:txBody>
            <a:bodyPr wrap="square" rtlCol="0">
              <a:spAutoFit/>
            </a:bodyPr>
            <a:lstStyle/>
            <a:p>
              <a:pPr algn="l"/>
              <a:r>
                <a:rPr lang="en-US" sz="1320" b="1" spc="24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6096738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4630400" cy="8229600"/>
          </a:xfrm>
          <a:prstGeom prst="rect">
            <a:avLst/>
          </a:prstGeom>
        </p:spPr>
      </p:pic>
      <p:sp>
        <p:nvSpPr>
          <p:cNvPr id="30" name="Rectangle 36"/>
          <p:cNvSpPr>
            <a:spLocks noGrp="1" noChangeArrowheads="1"/>
          </p:cNvSpPr>
          <p:nvPr>
            <p:ph type="subTitle" sz="quarter" idx="1" hasCustomPrompt="1"/>
          </p:nvPr>
        </p:nvSpPr>
        <p:spPr>
          <a:xfrm>
            <a:off x="438910" y="4828032"/>
            <a:ext cx="7461504" cy="2304288"/>
          </a:xfrm>
        </p:spPr>
        <p:txBody>
          <a:bodyPr numCol="1">
            <a:normAutofit/>
          </a:bodyPr>
          <a:lstStyle>
            <a:lvl1pPr marL="0" marR="0" indent="0" algn="l" defTabSz="1097280" rtl="0" eaLnBrk="1" fontAlgn="base" latinLnBrk="0" hangingPunct="1">
              <a:lnSpc>
                <a:spcPct val="100000"/>
              </a:lnSpc>
              <a:spcBef>
                <a:spcPct val="0"/>
              </a:spcBef>
              <a:spcAft>
                <a:spcPts val="0"/>
              </a:spcAft>
              <a:buClr>
                <a:schemeClr val="tx1">
                  <a:lumMod val="65000"/>
                  <a:lumOff val="35000"/>
                </a:schemeClr>
              </a:buClr>
              <a:buSzPct val="80000"/>
              <a:buFontTx/>
              <a:buNone/>
              <a:tabLst/>
              <a:defRPr sz="24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438910" y="877824"/>
            <a:ext cx="7461504" cy="2852928"/>
          </a:xfrm>
        </p:spPr>
        <p:txBody>
          <a:bodyPr anchor="b">
            <a:normAutofit/>
          </a:bodyPr>
          <a:lstStyle>
            <a:lvl1pPr algn="l">
              <a:spcAft>
                <a:spcPts val="720"/>
              </a:spcAft>
              <a:defRPr sz="4320">
                <a:solidFill>
                  <a:schemeClr val="tx1"/>
                </a:solidFill>
              </a:defRPr>
            </a:lvl1pPr>
          </a:lstStyle>
          <a:p>
            <a:r>
              <a:rPr lang="en-US" dirty="0"/>
              <a:t>CLICK TO EDIT MASTER TITLE</a:t>
            </a:r>
          </a:p>
        </p:txBody>
      </p:sp>
      <p:sp>
        <p:nvSpPr>
          <p:cNvPr id="32" name="Rectangle 31"/>
          <p:cNvSpPr/>
          <p:nvPr/>
        </p:nvSpPr>
        <p:spPr bwMode="auto">
          <a:xfrm flipH="1">
            <a:off x="-1" y="0"/>
            <a:ext cx="124158" cy="8229600"/>
          </a:xfrm>
          <a:prstGeom prst="rect">
            <a:avLst/>
          </a:prstGeom>
          <a:solidFill>
            <a:srgbClr val="0040C0"/>
          </a:solidFill>
          <a:ln w="9525" cap="flat" cmpd="sng" algn="ctr">
            <a:noFill/>
            <a:prstDash val="solid"/>
            <a:roun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262890" marR="0" indent="-262890" algn="ctr" defTabSz="1097280" rtl="0" eaLnBrk="0" fontAlgn="base" latinLnBrk="0" hangingPunct="0">
              <a:lnSpc>
                <a:spcPct val="100000"/>
              </a:lnSpc>
              <a:spcBef>
                <a:spcPct val="50000"/>
              </a:spcBef>
              <a:spcAft>
                <a:spcPct val="0"/>
              </a:spcAft>
              <a:buClrTx/>
              <a:buSzTx/>
              <a:buFontTx/>
              <a:buNone/>
              <a:tabLst/>
            </a:pPr>
            <a:endParaRPr kumimoji="0" lang="en-US" sz="192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438910" y="3730752"/>
            <a:ext cx="7461504" cy="1097280"/>
          </a:xfrm>
        </p:spPr>
        <p:txBody>
          <a:bodyPr>
            <a:normAutofit/>
          </a:bodyPr>
          <a:lstStyle>
            <a:lvl1pPr marL="0" indent="0">
              <a:buNone/>
              <a:defRPr sz="288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userDrawn="1"/>
        </p:nvGrpSpPr>
        <p:grpSpPr>
          <a:xfrm>
            <a:off x="406349" y="7418074"/>
            <a:ext cx="5307540" cy="632493"/>
            <a:chOff x="338624" y="6181725"/>
            <a:chExt cx="4422950" cy="527077"/>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userDrawn="1"/>
          </p:nvSpPr>
          <p:spPr bwMode="auto">
            <a:xfrm>
              <a:off x="1925327" y="6505633"/>
              <a:ext cx="2836247" cy="200055"/>
            </a:xfrm>
            <a:prstGeom prst="rect">
              <a:avLst/>
            </a:prstGeom>
            <a:noFill/>
            <a:ln w="9525">
              <a:noFill/>
              <a:miter lim="800000"/>
              <a:headEnd/>
              <a:tailEnd/>
            </a:ln>
            <a:effectLst/>
          </p:spPr>
          <p:txBody>
            <a:bodyPr wrap="none">
              <a:spAutoFit/>
            </a:bodyPr>
            <a:lstStyle/>
            <a:p>
              <a:pPr algn="ctr">
                <a:spcBef>
                  <a:spcPts val="0"/>
                </a:spcBef>
              </a:pPr>
              <a:r>
                <a:rPr lang="en-US" sz="96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userDrawn="1"/>
          </p:nvSpPr>
          <p:spPr>
            <a:xfrm>
              <a:off x="338624" y="6462580"/>
              <a:ext cx="1510665" cy="246222"/>
            </a:xfrm>
            <a:prstGeom prst="rect">
              <a:avLst/>
            </a:prstGeom>
            <a:noFill/>
          </p:spPr>
          <p:txBody>
            <a:bodyPr wrap="square" rtlCol="0">
              <a:spAutoFit/>
            </a:bodyPr>
            <a:lstStyle/>
            <a:p>
              <a:pPr algn="l"/>
              <a:r>
                <a:rPr lang="en-US" sz="1320" b="1" spc="24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6211430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8912" y="219076"/>
            <a:ext cx="13716000" cy="877824"/>
          </a:xfrm>
        </p:spPr>
        <p:txBody>
          <a:bodyPr>
            <a:noAutofit/>
          </a:bodyPr>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38912" y="1207008"/>
            <a:ext cx="13716000" cy="64739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3363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438912" y="219076"/>
            <a:ext cx="13716000" cy="877824"/>
          </a:xfrm>
        </p:spPr>
        <p:txBody>
          <a:bodyPr>
            <a:noAutofit/>
          </a:bodyPr>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438912" y="1207008"/>
            <a:ext cx="13716000" cy="58155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438150" y="7132320"/>
            <a:ext cx="13716000" cy="658368"/>
          </a:xfrm>
          <a:solidFill>
            <a:srgbClr val="0040C0"/>
          </a:solidFill>
        </p:spPr>
        <p:txBody>
          <a:bodyPr anchor="ctr">
            <a:normAutofit/>
          </a:bodyPr>
          <a:lstStyle>
            <a:lvl1pPr marL="0" indent="0" algn="ctr">
              <a:spcAft>
                <a:spcPts val="0"/>
              </a:spcAft>
              <a:buNone/>
              <a:defRPr sz="336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29142516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438912" y="219076"/>
            <a:ext cx="13716000" cy="877824"/>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438912" y="7132320"/>
            <a:ext cx="13716000" cy="658368"/>
          </a:xfrm>
          <a:solidFill>
            <a:srgbClr val="0040C0"/>
          </a:solidFill>
        </p:spPr>
        <p:txBody>
          <a:bodyPr anchor="ctr">
            <a:normAutofit/>
          </a:bodyPr>
          <a:lstStyle>
            <a:lvl1pPr marL="0" indent="0" algn="ctr">
              <a:buNone/>
              <a:defRPr sz="3360" b="1">
                <a:solidFill>
                  <a:schemeClr val="bg1"/>
                </a:solidFill>
                <a:latin typeface="+mj-lt"/>
              </a:defRPr>
            </a:lvl1pPr>
            <a:lvl2pPr marL="344806" indent="0">
              <a:buNone/>
              <a:defRPr/>
            </a:lvl2pPr>
          </a:lstStyle>
          <a:p>
            <a:pPr lvl="0"/>
            <a:r>
              <a:rPr lang="en-US"/>
              <a:t>Click to edit Master text styles</a:t>
            </a:r>
          </a:p>
        </p:txBody>
      </p:sp>
    </p:spTree>
    <p:extLst>
      <p:ext uri="{BB962C8B-B14F-4D97-AF65-F5344CB8AC3E}">
        <p14:creationId xmlns:p14="http://schemas.microsoft.com/office/powerpoint/2010/main" val="17016368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8912" y="219076"/>
            <a:ext cx="13716000" cy="877824"/>
          </a:xfrm>
        </p:spPr>
        <p:txBody>
          <a:bodyPr/>
          <a:lstStyle/>
          <a:p>
            <a:r>
              <a:rPr lang="en-US"/>
              <a:t>Click to edit Master title style</a:t>
            </a:r>
            <a:endParaRPr lang="en-US" dirty="0"/>
          </a:p>
        </p:txBody>
      </p:sp>
    </p:spTree>
    <p:extLst>
      <p:ext uri="{BB962C8B-B14F-4D97-AF65-F5344CB8AC3E}">
        <p14:creationId xmlns:p14="http://schemas.microsoft.com/office/powerpoint/2010/main" val="1261914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438912" y="219076"/>
            <a:ext cx="13716000" cy="8778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8912" y="1207008"/>
            <a:ext cx="6693408" cy="6473952"/>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1207008"/>
            <a:ext cx="6693408" cy="6473952"/>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9468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438912" y="219076"/>
            <a:ext cx="13716000" cy="8778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8912" y="1207008"/>
            <a:ext cx="6693408" cy="5815584"/>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1207008"/>
            <a:ext cx="6693408" cy="5815584"/>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438912" y="7132320"/>
            <a:ext cx="13716000" cy="658368"/>
          </a:xfrm>
          <a:solidFill>
            <a:srgbClr val="0040C0"/>
          </a:solidFill>
        </p:spPr>
        <p:txBody>
          <a:bodyPr anchor="ctr">
            <a:normAutofit/>
          </a:bodyPr>
          <a:lstStyle>
            <a:lvl1pPr marL="0" indent="0" algn="ctr">
              <a:buNone/>
              <a:defRPr sz="3360" b="1">
                <a:solidFill>
                  <a:schemeClr val="bg1"/>
                </a:solidFill>
                <a:latin typeface="+mj-lt"/>
              </a:defRPr>
            </a:lvl1pPr>
            <a:lvl2pPr marL="344806" indent="0">
              <a:buNone/>
              <a:defRPr/>
            </a:lvl2pPr>
          </a:lstStyle>
          <a:p>
            <a:pPr lvl="0"/>
            <a:r>
              <a:rPr lang="en-US"/>
              <a:t>Click to edit Master text styles</a:t>
            </a:r>
          </a:p>
        </p:txBody>
      </p:sp>
    </p:spTree>
    <p:extLst>
      <p:ext uri="{BB962C8B-B14F-4D97-AF65-F5344CB8AC3E}">
        <p14:creationId xmlns:p14="http://schemas.microsoft.com/office/powerpoint/2010/main" val="7595602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8912" y="219456"/>
            <a:ext cx="13716000" cy="877824"/>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38912" y="1207008"/>
            <a:ext cx="6693408" cy="767714"/>
          </a:xfrm>
        </p:spPr>
        <p:txBody>
          <a:bodyPr anchor="b">
            <a:normAutofit/>
          </a:bodyPr>
          <a:lstStyle>
            <a:lvl1pPr marL="0" indent="0">
              <a:buNone/>
              <a:defRPr sz="2880" b="1">
                <a:solidFill>
                  <a:schemeClr val="tx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438912" y="2084832"/>
            <a:ext cx="6693408" cy="5596128"/>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61504" y="1207008"/>
            <a:ext cx="6693408" cy="767714"/>
          </a:xfrm>
        </p:spPr>
        <p:txBody>
          <a:bodyPr anchor="b">
            <a:normAutofit/>
          </a:bodyPr>
          <a:lstStyle>
            <a:lvl1pPr marL="0" indent="0">
              <a:buNone/>
              <a:defRPr sz="2880" b="1">
                <a:solidFill>
                  <a:schemeClr val="tx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61503" y="2084832"/>
            <a:ext cx="6693408" cy="5596128"/>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973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7528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7315200" y="122949"/>
            <a:ext cx="7315200" cy="7887575"/>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7477040" y="291313"/>
            <a:ext cx="6952678" cy="7554725"/>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438913" y="219076"/>
            <a:ext cx="6407161" cy="1391064"/>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438913" y="2099146"/>
            <a:ext cx="6601482" cy="5581814"/>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7704814" y="2099146"/>
            <a:ext cx="6450097" cy="5581814"/>
          </a:xfrm>
        </p:spPr>
        <p:txBody>
          <a:bodyPr>
            <a:normAutofit/>
          </a:bodyPr>
          <a:lstStyle>
            <a:lvl1pPr>
              <a:buClr>
                <a:schemeClr val="bg1"/>
              </a:buClr>
              <a:defRPr sz="2880">
                <a:solidFill>
                  <a:schemeClr val="bg1"/>
                </a:solidFill>
              </a:defRPr>
            </a:lvl1pPr>
            <a:lvl2pPr>
              <a:buClr>
                <a:schemeClr val="bg1"/>
              </a:buClr>
              <a:defRPr sz="2400">
                <a:solidFill>
                  <a:schemeClr val="bg1"/>
                </a:solidFill>
              </a:defRPr>
            </a:lvl2pPr>
            <a:lvl3pPr>
              <a:buClr>
                <a:schemeClr val="bg1"/>
              </a:buClr>
              <a:defRPr sz="2400">
                <a:solidFill>
                  <a:schemeClr val="bg1"/>
                </a:solidFill>
              </a:defRPr>
            </a:lvl3pPr>
            <a:lvl4pPr>
              <a:buClr>
                <a:schemeClr val="bg1"/>
              </a:buClr>
              <a:defRPr sz="2400">
                <a:solidFill>
                  <a:schemeClr val="bg1"/>
                </a:solidFill>
              </a:defRPr>
            </a:lvl4pPr>
            <a:lvl5pPr>
              <a:buClr>
                <a:schemeClr val="bg1"/>
              </a:buClr>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3362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22949"/>
            <a:ext cx="7315200" cy="7887575"/>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7704814" y="219076"/>
            <a:ext cx="6407161" cy="1391064"/>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7704814" y="2099146"/>
            <a:ext cx="6407161" cy="5581814"/>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432552" y="2099146"/>
            <a:ext cx="6450097" cy="5581814"/>
          </a:xfrm>
        </p:spPr>
        <p:txBody>
          <a:bodyPr>
            <a:normAutofit/>
          </a:bodyPr>
          <a:lstStyle>
            <a:lvl1pPr>
              <a:buClr>
                <a:schemeClr val="bg1"/>
              </a:buClr>
              <a:defRPr sz="2880">
                <a:solidFill>
                  <a:schemeClr val="bg1"/>
                </a:solidFill>
              </a:defRPr>
            </a:lvl1pPr>
            <a:lvl2pPr>
              <a:buClr>
                <a:schemeClr val="bg1"/>
              </a:buClr>
              <a:defRPr sz="2400">
                <a:solidFill>
                  <a:schemeClr val="bg1"/>
                </a:solidFill>
              </a:defRPr>
            </a:lvl2pPr>
            <a:lvl3pPr>
              <a:buClr>
                <a:schemeClr val="bg1"/>
              </a:buClr>
              <a:defRPr sz="2400">
                <a:solidFill>
                  <a:schemeClr val="bg1"/>
                </a:solidFill>
              </a:defRPr>
            </a:lvl3pPr>
            <a:lvl4pPr>
              <a:buClr>
                <a:schemeClr val="bg1"/>
              </a:buClr>
              <a:defRPr sz="2400">
                <a:solidFill>
                  <a:schemeClr val="bg1"/>
                </a:solidFill>
              </a:defRPr>
            </a:lvl4pPr>
            <a:lvl5pPr>
              <a:buClr>
                <a:schemeClr val="bg1"/>
              </a:buClr>
              <a:defRPr sz="2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50787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7315200" y="122949"/>
            <a:ext cx="7315200" cy="7887575"/>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7477040" y="291313"/>
            <a:ext cx="6952678" cy="7554725"/>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438913" y="219076"/>
            <a:ext cx="6407161" cy="1391064"/>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438913" y="2099146"/>
            <a:ext cx="6601482" cy="5581814"/>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7642795" y="2099146"/>
            <a:ext cx="6601482" cy="5581814"/>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01908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22949"/>
            <a:ext cx="7315200" cy="7887575"/>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61840" y="291313"/>
            <a:ext cx="6952678" cy="7554725"/>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7642795" y="219076"/>
            <a:ext cx="6601482" cy="1391064"/>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438913" y="2099146"/>
            <a:ext cx="6601482" cy="5581814"/>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7642795" y="2099146"/>
            <a:ext cx="6601482" cy="5581814"/>
          </a:xfrm>
        </p:spPr>
        <p:txBody>
          <a:bodyPr>
            <a:normAutofit/>
          </a:bodyPr>
          <a:lstStyle>
            <a:lvl1pPr>
              <a:defRPr sz="288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26998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1" y="1087569"/>
            <a:ext cx="4885403" cy="6922954"/>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878029" y="1087569"/>
            <a:ext cx="4885403" cy="6922954"/>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9744998" y="1087569"/>
            <a:ext cx="4885403" cy="6922954"/>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438912" y="219456"/>
            <a:ext cx="13716000" cy="877824"/>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41536526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22949"/>
            <a:ext cx="14630400" cy="7887575"/>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R="0" algn="ctr" defTabSz="1097280" rtl="0" eaLnBrk="0" fontAlgn="base" latinLnBrk="0" hangingPunct="0">
              <a:lnSpc>
                <a:spcPct val="100000"/>
              </a:lnSpc>
              <a:spcBef>
                <a:spcPts val="0"/>
              </a:spcBef>
              <a:spcAft>
                <a:spcPct val="0"/>
              </a:spcAft>
              <a:buClrTx/>
              <a:buSzTx/>
              <a:buFontTx/>
              <a:buNone/>
              <a:tabLst/>
            </a:pPr>
            <a:endParaRPr kumimoji="0" lang="en-US" sz="216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438912" y="219076"/>
            <a:ext cx="13716000" cy="877824"/>
          </a:xfrm>
        </p:spPr>
        <p:txBody>
          <a:bodyPr>
            <a:noAutofit/>
          </a:bodyPr>
          <a:lstStyle>
            <a:lvl1pPr>
              <a:defRPr sz="384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38912" y="1207008"/>
            <a:ext cx="13716000" cy="64739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02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29" y="112222"/>
            <a:ext cx="14626742" cy="7892935"/>
          </a:xfrm>
          <a:prstGeom prst="rect">
            <a:avLst/>
          </a:prstGeom>
        </p:spPr>
      </p:pic>
      <p:sp>
        <p:nvSpPr>
          <p:cNvPr id="15" name="Rectangle 35"/>
          <p:cNvSpPr>
            <a:spLocks noGrp="1" noChangeArrowheads="1"/>
          </p:cNvSpPr>
          <p:nvPr>
            <p:ph type="ctrTitle" sz="quarter" hasCustomPrompt="1"/>
          </p:nvPr>
        </p:nvSpPr>
        <p:spPr>
          <a:xfrm>
            <a:off x="5626" y="3255343"/>
            <a:ext cx="14636027" cy="1952137"/>
          </a:xfrm>
          <a:ln>
            <a:noFill/>
          </a:ln>
        </p:spPr>
        <p:txBody>
          <a:bodyPr anchor="ctr">
            <a:normAutofit/>
          </a:bodyPr>
          <a:lstStyle>
            <a:lvl1pPr algn="ctr">
              <a:spcAft>
                <a:spcPts val="720"/>
              </a:spcAft>
              <a:defRPr sz="432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0283895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29" y="112222"/>
            <a:ext cx="14626742" cy="7880466"/>
          </a:xfrm>
          <a:prstGeom prst="rect">
            <a:avLst/>
          </a:prstGeom>
        </p:spPr>
      </p:pic>
      <p:sp>
        <p:nvSpPr>
          <p:cNvPr id="4" name="TextBox 3">
            <a:extLst>
              <a:ext uri="{FF2B5EF4-FFF2-40B4-BE49-F238E27FC236}">
                <a16:creationId xmlns:a16="http://schemas.microsoft.com/office/drawing/2014/main" id="{651BDFC4-E018-4C2E-A261-FA3196974C6B}"/>
              </a:ext>
            </a:extLst>
          </p:cNvPr>
          <p:cNvSpPr txBox="1"/>
          <p:nvPr userDrawn="1"/>
        </p:nvSpPr>
        <p:spPr>
          <a:xfrm>
            <a:off x="0" y="3868468"/>
            <a:ext cx="14630400" cy="725893"/>
          </a:xfrm>
          <a:prstGeom prst="rect">
            <a:avLst/>
          </a:prstGeom>
          <a:noFill/>
        </p:spPr>
        <p:txBody>
          <a:bodyPr wrap="none" rtlCol="0">
            <a:noAutofit/>
          </a:bodyPr>
          <a:lstStyle/>
          <a:p>
            <a:pPr algn="ctr">
              <a:spcBef>
                <a:spcPts val="0"/>
              </a:spcBef>
            </a:pPr>
            <a:r>
              <a:rPr lang="en-US" sz="3360" b="1" spc="180" baseline="0" dirty="0">
                <a:solidFill>
                  <a:schemeClr val="bg1"/>
                </a:solidFill>
                <a:latin typeface="+mj-lt"/>
              </a:rPr>
              <a:t>Together…Shaping the Future of Energy</a:t>
            </a:r>
            <a:r>
              <a:rPr lang="en-US" sz="3360" b="0" kern="1200" spc="180" baseline="30000" dirty="0">
                <a:solidFill>
                  <a:schemeClr val="bg1"/>
                </a:solidFill>
                <a:latin typeface="Arial" charset="0"/>
                <a:ea typeface="+mn-ea"/>
                <a:cs typeface="+mn-cs"/>
              </a:rPr>
              <a:t>®</a:t>
            </a:r>
            <a:endParaRPr lang="en-US" sz="3360" b="0" spc="180" baseline="0" dirty="0">
              <a:solidFill>
                <a:schemeClr val="bg1"/>
              </a:solidFill>
              <a:latin typeface="+mn-lt"/>
            </a:endParaRPr>
          </a:p>
        </p:txBody>
      </p:sp>
    </p:spTree>
    <p:extLst>
      <p:ext uri="{BB962C8B-B14F-4D97-AF65-F5344CB8AC3E}">
        <p14:creationId xmlns:p14="http://schemas.microsoft.com/office/powerpoint/2010/main" val="27512952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829" y="112222"/>
            <a:ext cx="14626742" cy="7892935"/>
          </a:xfrm>
          <a:prstGeom prst="rect">
            <a:avLst/>
          </a:prstGeom>
        </p:spPr>
      </p:pic>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6532289"/>
            <a:ext cx="14626742" cy="1478826"/>
          </a:xfrm>
          <a:prstGeom prst="rect">
            <a:avLst/>
          </a:prstGeom>
        </p:spPr>
      </p:pic>
      <p:sp>
        <p:nvSpPr>
          <p:cNvPr id="6" name="TextBox 5">
            <a:extLst>
              <a:ext uri="{FF2B5EF4-FFF2-40B4-BE49-F238E27FC236}">
                <a16:creationId xmlns:a16="http://schemas.microsoft.com/office/drawing/2014/main" id="{413F65FB-3828-411B-9F37-7C15049EE918}"/>
              </a:ext>
            </a:extLst>
          </p:cNvPr>
          <p:cNvSpPr txBox="1"/>
          <p:nvPr userDrawn="1"/>
        </p:nvSpPr>
        <p:spPr>
          <a:xfrm>
            <a:off x="0" y="3868468"/>
            <a:ext cx="14630400" cy="725893"/>
          </a:xfrm>
          <a:prstGeom prst="rect">
            <a:avLst/>
          </a:prstGeom>
          <a:noFill/>
        </p:spPr>
        <p:txBody>
          <a:bodyPr wrap="none" rtlCol="0">
            <a:noAutofit/>
          </a:bodyPr>
          <a:lstStyle/>
          <a:p>
            <a:pPr algn="ctr">
              <a:spcBef>
                <a:spcPts val="0"/>
              </a:spcBef>
            </a:pPr>
            <a:r>
              <a:rPr lang="en-US" sz="3360" b="1" spc="180" baseline="0" dirty="0">
                <a:solidFill>
                  <a:schemeClr val="bg1"/>
                </a:solidFill>
                <a:latin typeface="+mj-lt"/>
              </a:rPr>
              <a:t>Together…Shaping the Future of Energy</a:t>
            </a:r>
            <a:r>
              <a:rPr lang="en-US" sz="3360" b="0" kern="1200" spc="180" baseline="30000" dirty="0">
                <a:solidFill>
                  <a:schemeClr val="bg1"/>
                </a:solidFill>
                <a:latin typeface="Arial" charset="0"/>
                <a:ea typeface="+mn-ea"/>
                <a:cs typeface="+mn-cs"/>
              </a:rPr>
              <a:t>®</a:t>
            </a:r>
            <a:endParaRPr lang="en-US" sz="3360" b="0" spc="180" baseline="0" dirty="0">
              <a:solidFill>
                <a:schemeClr val="bg1"/>
              </a:solidFill>
              <a:latin typeface="+mn-lt"/>
            </a:endParaRPr>
          </a:p>
        </p:txBody>
      </p:sp>
    </p:spTree>
    <p:extLst>
      <p:ext uri="{BB962C8B-B14F-4D97-AF65-F5344CB8AC3E}">
        <p14:creationId xmlns:p14="http://schemas.microsoft.com/office/powerpoint/2010/main" val="5180736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Slide Number Placeholder 3"/>
          <p:cNvSpPr>
            <a:spLocks noGrp="1"/>
          </p:cNvSpPr>
          <p:nvPr>
            <p:ph type="sldNum" sz="quarter" idx="12"/>
          </p:nvPr>
        </p:nvSpPr>
        <p:spPr>
          <a:xfrm>
            <a:off x="13994299" y="7772400"/>
            <a:ext cx="453222"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80"/>
          </a:xfrm>
          <a:prstGeom prst="rect">
            <a:avLst/>
          </a:prstGeom>
        </p:spPr>
        <p:txBody>
          <a:bodyPr lIns="0" anchor="b"/>
          <a:lstStyle>
            <a:lvl1pPr>
              <a:defRPr lang="en-US" sz="3600" b="1" kern="1200" dirty="0">
                <a:solidFill>
                  <a:srgbClr val="C8722E"/>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402"/>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40" indent="-274313">
              <a:buFont typeface="Wingdings" panose="05000000000000000000" pitchFamily="2" charset="2"/>
              <a:buChar char="§"/>
              <a:defRPr sz="2400">
                <a:latin typeface="Arial" panose="020B0604020202020204" pitchFamily="34" charset="0"/>
                <a:cs typeface="Arial" panose="020B0604020202020204" pitchFamily="34" charset="0"/>
              </a:defRPr>
            </a:lvl2pPr>
            <a:lvl3pPr marL="1371565" indent="-274313">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19" indent="-274313">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10" y="7795156"/>
            <a:ext cx="3108006" cy="434444"/>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7" y="7772401"/>
            <a:ext cx="12007820"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4166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hoto Top">
  <p:cSld name="Photo Top">
    <p:spTree>
      <p:nvGrpSpPr>
        <p:cNvPr id="1" name="Shape 59"/>
        <p:cNvGrpSpPr/>
        <p:nvPr/>
      </p:nvGrpSpPr>
      <p:grpSpPr>
        <a:xfrm>
          <a:off x="0" y="0"/>
          <a:ext cx="0" cy="0"/>
          <a:chOff x="0" y="0"/>
          <a:chExt cx="0" cy="0"/>
        </a:xfrm>
      </p:grpSpPr>
      <p:sp>
        <p:nvSpPr>
          <p:cNvPr id="60" name="Google Shape;60;p15"/>
          <p:cNvSpPr>
            <a:spLocks noGrp="1"/>
          </p:cNvSpPr>
          <p:nvPr>
            <p:ph type="pic" idx="2"/>
          </p:nvPr>
        </p:nvSpPr>
        <p:spPr>
          <a:xfrm>
            <a:off x="-1" y="0"/>
            <a:ext cx="14630401" cy="4114800"/>
          </a:xfrm>
          <a:prstGeom prst="rect">
            <a:avLst/>
          </a:prstGeom>
          <a:solidFill>
            <a:schemeClr val="lt1"/>
          </a:solidFill>
          <a:ln>
            <a:noFill/>
          </a:ln>
        </p:spPr>
      </p:sp>
    </p:spTree>
    <p:extLst>
      <p:ext uri="{BB962C8B-B14F-4D97-AF65-F5344CB8AC3E}">
        <p14:creationId xmlns:p14="http://schemas.microsoft.com/office/powerpoint/2010/main" val="31972369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031774"/>
          </a:xfrm>
          <a:prstGeom prst="rect">
            <a:avLst/>
          </a:prstGeom>
        </p:spPr>
        <p:txBody>
          <a:bodyPr lIns="0" anchor="ctr" anchorCtr="0"/>
          <a:lstStyle>
            <a:lvl1pPr>
              <a:defRPr lang="en-US" sz="3600" b="1" kern="1200" dirty="0">
                <a:solidFill>
                  <a:schemeClr val="tx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174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_Plain_Blac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36B83B-A5E4-524E-96A9-DFC12D58F12A}"/>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371600" y="2743200"/>
            <a:ext cx="4572000" cy="1828800"/>
          </a:xfrm>
          <a:prstGeom prst="rect">
            <a:avLst/>
          </a:prstGeom>
        </p:spPr>
        <p:txBody>
          <a:bodyPr lIns="0" tIns="0" rIns="0" bIns="0" anchor="b">
            <a:noAutofit/>
          </a:bodyPr>
          <a:lstStyle>
            <a:lvl1pPr algn="r">
              <a:defRPr sz="48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1370529" y="5669280"/>
            <a:ext cx="4572000" cy="274320"/>
          </a:xfrm>
          <a:prstGeom prst="rect">
            <a:avLst/>
          </a:prstGeom>
        </p:spPr>
        <p:txBody>
          <a:bodyPr wrap="none" lIns="0" tIns="0" rIns="0" bIns="0">
            <a:noAutofit/>
          </a:bodyPr>
          <a:lstStyle>
            <a:lvl1pPr marL="0" indent="0" algn="r">
              <a:buNone/>
              <a:defRPr sz="1800" b="1">
                <a:solidFill>
                  <a:srgbClr val="000000"/>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1371600" y="5983356"/>
            <a:ext cx="4572000" cy="274320"/>
          </a:xfrm>
          <a:prstGeom prst="rect">
            <a:avLst/>
          </a:prstGeom>
        </p:spPr>
        <p:txBody>
          <a:bodyPr wrap="none" lIns="0" tIns="0" rIns="0" bIns="0">
            <a:noAutofit/>
          </a:bodyPr>
          <a:lstStyle>
            <a:lvl1pPr marL="0" indent="0" algn="r">
              <a:buNone/>
              <a:defRPr sz="1600">
                <a:solidFill>
                  <a:srgbClr val="616265"/>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sp>
        <p:nvSpPr>
          <p:cNvPr id="15" name="Date Placeholder 1">
            <a:extLst>
              <a:ext uri="{FF2B5EF4-FFF2-40B4-BE49-F238E27FC236}">
                <a16:creationId xmlns:a16="http://schemas.microsoft.com/office/drawing/2014/main" id="{9D9DB338-5D5C-4ACA-9ECF-C3E34C44127A}"/>
              </a:ext>
            </a:extLst>
          </p:cNvPr>
          <p:cNvSpPr>
            <a:spLocks noGrp="1"/>
          </p:cNvSpPr>
          <p:nvPr>
            <p:ph type="dt" sz="half" idx="2"/>
          </p:nvPr>
        </p:nvSpPr>
        <p:spPr>
          <a:xfrm>
            <a:off x="2651641" y="4915645"/>
            <a:ext cx="3290888" cy="438150"/>
          </a:xfrm>
          <a:prstGeom prst="rect">
            <a:avLst/>
          </a:prstGeom>
        </p:spPr>
        <p:txBody>
          <a:bodyPr vert="horz" lIns="91440" tIns="45720" rIns="91440" bIns="45720" rtlCol="0" anchor="ctr"/>
          <a:lstStyle>
            <a:lvl1pPr algn="r">
              <a:defRPr sz="1800">
                <a:solidFill>
                  <a:schemeClr val="tx1">
                    <a:tint val="75000"/>
                  </a:schemeClr>
                </a:solidFill>
              </a:defRPr>
            </a:lvl1pPr>
          </a:lstStyle>
          <a:p>
            <a:fld id="{ABD4F8E3-4ED9-44B4-99E6-8A3D2CF8D415}" type="datetime4">
              <a:rPr lang="en-US" smtClean="0"/>
              <a:t>May 3, 2023</a:t>
            </a:fld>
            <a:endParaRPr lang="en-US" dirty="0"/>
          </a:p>
        </p:txBody>
      </p:sp>
      <p:sp>
        <p:nvSpPr>
          <p:cNvPr id="16" name="Footer Placeholder 2">
            <a:extLst>
              <a:ext uri="{FF2B5EF4-FFF2-40B4-BE49-F238E27FC236}">
                <a16:creationId xmlns:a16="http://schemas.microsoft.com/office/drawing/2014/main" id="{F55B65E8-4040-44D0-A4FE-A050FD948A79}"/>
              </a:ext>
            </a:extLst>
          </p:cNvPr>
          <p:cNvSpPr>
            <a:spLocks noGrp="1"/>
          </p:cNvSpPr>
          <p:nvPr>
            <p:ph type="ftr" sz="quarter" idx="3"/>
          </p:nvPr>
        </p:nvSpPr>
        <p:spPr>
          <a:xfrm>
            <a:off x="1189037" y="773011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03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7909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arge Text Box">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a:extLst>
              <a:ext uri="{FF2B5EF4-FFF2-40B4-BE49-F238E27FC236}">
                <a16:creationId xmlns:a16="http://schemas.microsoft.com/office/drawing/2014/main" id="{A3C58F0F-5237-4527-BB8E-6EEF623543BB}"/>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0" name="Title 1">
            <a:extLst>
              <a:ext uri="{FF2B5EF4-FFF2-40B4-BE49-F238E27FC236}">
                <a16:creationId xmlns:a16="http://schemas.microsoft.com/office/drawing/2014/main" id="{77614967-FAA9-4DA9-B7DE-539AA8923534}"/>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19776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371600" y="2057399"/>
            <a:ext cx="12801600" cy="5486401"/>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
            <a:extLst>
              <a:ext uri="{FF2B5EF4-FFF2-40B4-BE49-F238E27FC236}">
                <a16:creationId xmlns:a16="http://schemas.microsoft.com/office/drawing/2014/main" id="{E76F451D-D169-4CA9-91EE-97F19A35C6D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15" name="Footer Placeholder 2">
            <a:extLst>
              <a:ext uri="{FF2B5EF4-FFF2-40B4-BE49-F238E27FC236}">
                <a16:creationId xmlns:a16="http://schemas.microsoft.com/office/drawing/2014/main" id="{8A19F790-0343-4862-A140-1B409986B7FB}"/>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5378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6" name="Slide Number Placeholder 3">
            <a:extLst>
              <a:ext uri="{FF2B5EF4-FFF2-40B4-BE49-F238E27FC236}">
                <a16:creationId xmlns:a16="http://schemas.microsoft.com/office/drawing/2014/main" id="{7DC2EC3E-C641-FD49-9F15-878B1AFFFD98}"/>
              </a:ext>
            </a:extLst>
          </p:cNvPr>
          <p:cNvSpPr>
            <a:spLocks noGrp="1"/>
          </p:cNvSpPr>
          <p:nvPr>
            <p:ph type="sldNum" sz="quarter" idx="18"/>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9" name="Title 1">
            <a:extLst>
              <a:ext uri="{FF2B5EF4-FFF2-40B4-BE49-F238E27FC236}">
                <a16:creationId xmlns:a16="http://schemas.microsoft.com/office/drawing/2014/main" id="{3648737A-DE0E-48DB-87F0-65418715CF88}"/>
              </a:ext>
            </a:extLst>
          </p:cNvPr>
          <p:cNvSpPr>
            <a:spLocks noGrp="1"/>
          </p:cNvSpPr>
          <p:nvPr>
            <p:ph type="title" hasCustomPrompt="1"/>
          </p:nvPr>
        </p:nvSpPr>
        <p:spPr>
          <a:xfrm>
            <a:off x="1371599" y="2295525"/>
            <a:ext cx="4572001" cy="1590675"/>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21" name="Content Placeholder 13">
            <a:extLst>
              <a:ext uri="{FF2B5EF4-FFF2-40B4-BE49-F238E27FC236}">
                <a16:creationId xmlns:a16="http://schemas.microsoft.com/office/drawing/2014/main" id="{97DA340F-6103-4F2C-B3B8-8D8A524DC19C}"/>
              </a:ext>
            </a:extLst>
          </p:cNvPr>
          <p:cNvSpPr>
            <a:spLocks noGrp="1"/>
          </p:cNvSpPr>
          <p:nvPr>
            <p:ph sz="quarter" idx="21"/>
          </p:nvPr>
        </p:nvSpPr>
        <p:spPr>
          <a:xfrm>
            <a:off x="1394459" y="4373033"/>
            <a:ext cx="4572000" cy="3429000"/>
          </a:xfrm>
          <a:prstGeom prst="rect">
            <a:avLst/>
          </a:prstGeom>
        </p:spPr>
        <p:txBody>
          <a:bodyPr/>
          <a:lstStyle>
            <a:lvl1pPr>
              <a:defRPr sz="2800"/>
            </a:lvl1pPr>
            <a:lvl2pPr marL="822960" indent="-274320">
              <a:buFont typeface="Wingdings" panose="05000000000000000000" pitchFamily="2" charset="2"/>
              <a:buChar char="§"/>
              <a:defRPr sz="2400"/>
            </a:lvl2pPr>
            <a:lvl3pPr marL="1371600" indent="-274320">
              <a:buFont typeface="Wingdings" panose="05000000000000000000" pitchFamily="2" charset="2"/>
              <a:buChar char="ü"/>
              <a:defRPr sz="2000"/>
            </a:lvl3pPr>
            <a:lvl4pPr>
              <a:defRPr sz="1800"/>
            </a:lvl4pPr>
            <a:lvl5pPr marL="2468880" indent="-274320">
              <a:buFont typeface="Wingdings" panose="05000000000000000000" pitchFamily="2" charset="2"/>
              <a:buChar cha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1">
            <a:extLst>
              <a:ext uri="{FF2B5EF4-FFF2-40B4-BE49-F238E27FC236}">
                <a16:creationId xmlns:a16="http://schemas.microsoft.com/office/drawing/2014/main" id="{EE384947-F0AD-4E73-95AD-CAD4DEE446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26" name="Footer Placeholder 2">
            <a:extLst>
              <a:ext uri="{FF2B5EF4-FFF2-40B4-BE49-F238E27FC236}">
                <a16:creationId xmlns:a16="http://schemas.microsoft.com/office/drawing/2014/main" id="{8259C4D6-850D-4393-9434-3F69451FBF8E}"/>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67441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Picture Grid with Subhea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6" name="Title 1">
            <a:extLst>
              <a:ext uri="{FF2B5EF4-FFF2-40B4-BE49-F238E27FC236}">
                <a16:creationId xmlns:a16="http://schemas.microsoft.com/office/drawing/2014/main" id="{BE0A6ECC-C9D0-4240-B978-69D09F2C9936}"/>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30" name="Date Placeholder 1">
            <a:extLst>
              <a:ext uri="{FF2B5EF4-FFF2-40B4-BE49-F238E27FC236}">
                <a16:creationId xmlns:a16="http://schemas.microsoft.com/office/drawing/2014/main" id="{E4CF0CE7-333F-4604-B518-6F7EE2AA82D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31" name="Footer Placeholder 2">
            <a:extLst>
              <a:ext uri="{FF2B5EF4-FFF2-40B4-BE49-F238E27FC236}">
                <a16:creationId xmlns:a16="http://schemas.microsoft.com/office/drawing/2014/main" id="{21303C4E-FB0C-4A46-BF34-C99D885AA3B1}"/>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9197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Picture Gri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9C90B8-4BAF-9A46-98DB-81259C436289}"/>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060515"/>
            <a:ext cx="4069080" cy="2711885"/>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066544"/>
            <a:ext cx="4069080" cy="2715768"/>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3959352"/>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4" name="Slide Number Placeholder 3">
            <a:extLst>
              <a:ext uri="{FF2B5EF4-FFF2-40B4-BE49-F238E27FC236}">
                <a16:creationId xmlns:a16="http://schemas.microsoft.com/office/drawing/2014/main" id="{183198DF-9C78-DD40-9CE1-2BC11B888821}"/>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8" name="Date Placeholder 1">
            <a:extLst>
              <a:ext uri="{FF2B5EF4-FFF2-40B4-BE49-F238E27FC236}">
                <a16:creationId xmlns:a16="http://schemas.microsoft.com/office/drawing/2014/main" id="{68F188F7-153E-49D5-8DFC-19025204703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29" name="Footer Placeholder 2">
            <a:extLst>
              <a:ext uri="{FF2B5EF4-FFF2-40B4-BE49-F238E27FC236}">
                <a16:creationId xmlns:a16="http://schemas.microsoft.com/office/drawing/2014/main" id="{578EF931-9BED-4D2C-8850-F588C3E36023}"/>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30" name="Title 1">
            <a:extLst>
              <a:ext uri="{FF2B5EF4-FFF2-40B4-BE49-F238E27FC236}">
                <a16:creationId xmlns:a16="http://schemas.microsoft.com/office/drawing/2014/main" id="{7B7AD090-7EA2-424E-A15B-B80A20326A1D}"/>
              </a:ext>
            </a:extLst>
          </p:cNvPr>
          <p:cNvSpPr>
            <a:spLocks noGrp="1"/>
          </p:cNvSpPr>
          <p:nvPr>
            <p:ph type="title" hasCustomPrompt="1"/>
          </p:nvPr>
        </p:nvSpPr>
        <p:spPr>
          <a:xfrm>
            <a:off x="3200400" y="270933"/>
            <a:ext cx="10972800" cy="1310979"/>
          </a:xfrm>
          <a:prstGeom prst="rect">
            <a:avLst/>
          </a:prstGeom>
        </p:spPr>
        <p:txBody>
          <a:bodyPr lIns="0" anchor="b"/>
          <a:lstStyle>
            <a:lvl1pPr>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6278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8F28E1ED-1888-403E-AAF0-8053EF9DF5EA}"/>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5/3/2023</a:t>
            </a:fld>
            <a:endParaRPr lang="en-US" dirty="0"/>
          </a:p>
        </p:txBody>
      </p:sp>
      <p:sp>
        <p:nvSpPr>
          <p:cNvPr id="7" name="Footer Placeholder 2">
            <a:extLst>
              <a:ext uri="{FF2B5EF4-FFF2-40B4-BE49-F238E27FC236}">
                <a16:creationId xmlns:a16="http://schemas.microsoft.com/office/drawing/2014/main" id="{227E8059-8EC0-42A2-8A9E-251427CDC055}"/>
              </a:ext>
            </a:extLst>
          </p:cNvPr>
          <p:cNvSpPr>
            <a:spLocks noGrp="1"/>
          </p:cNvSpPr>
          <p:nvPr>
            <p:ph type="ftr" sz="quarter" idx="3"/>
          </p:nvPr>
        </p:nvSpPr>
        <p:spPr>
          <a:xfrm>
            <a:off x="929246" y="7772400"/>
            <a:ext cx="12007821"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49885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2079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6EEDE-6486-774B-B0E3-751BBA42CE35}"/>
              </a:ext>
            </a:extLst>
          </p:cNvPr>
          <p:cNvSpPr/>
          <p:nvPr userDrawn="1"/>
        </p:nvSpPr>
        <p:spPr>
          <a:xfrm>
            <a:off x="5029200" y="0"/>
            <a:ext cx="96012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itle 1">
            <a:extLst>
              <a:ext uri="{FF2B5EF4-FFF2-40B4-BE49-F238E27FC236}">
                <a16:creationId xmlns:a16="http://schemas.microsoft.com/office/drawing/2014/main" id="{7C1406DC-BAEC-4717-8F68-46C92F16638A}"/>
              </a:ext>
            </a:extLst>
          </p:cNvPr>
          <p:cNvSpPr>
            <a:spLocks noGrp="1"/>
          </p:cNvSpPr>
          <p:nvPr>
            <p:ph type="title" hasCustomPrompt="1"/>
          </p:nvPr>
        </p:nvSpPr>
        <p:spPr>
          <a:xfrm>
            <a:off x="3200400" y="270934"/>
            <a:ext cx="10972800" cy="1031774"/>
          </a:xfrm>
          <a:prstGeom prst="rect">
            <a:avLst/>
          </a:prstGeom>
        </p:spPr>
        <p:txBody>
          <a:bodyPr lIns="0" anchor="ctr" anchorCtr="0"/>
          <a:lstStyle>
            <a:lvl1pPr>
              <a:defRPr lang="en-US" sz="3600" b="1" kern="1200" dirty="0">
                <a:solidFill>
                  <a:schemeClr val="tx1"/>
                </a:solidFill>
                <a:latin typeface="Arial" panose="020B0604020202020204" pitchFamily="34" charset="0"/>
                <a:ea typeface="+mn-ea"/>
                <a:cs typeface="Arial" panose="020B0604020202020204" pitchFamily="34" charset="0"/>
              </a:defRPr>
            </a:lvl1pPr>
          </a:lstStyle>
          <a:p>
            <a:r>
              <a:rPr lang="en-US"/>
              <a:t>Click to edit slide title</a:t>
            </a:r>
          </a:p>
        </p:txBody>
      </p:sp>
    </p:spTree>
    <p:extLst>
      <p:ext uri="{BB962C8B-B14F-4D97-AF65-F5344CB8AC3E}">
        <p14:creationId xmlns:p14="http://schemas.microsoft.com/office/powerpoint/2010/main" val="333160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998220" y="2051686"/>
            <a:ext cx="12618720" cy="342328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Tahoma"/>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998220" y="5507356"/>
            <a:ext cx="12618720" cy="1800224"/>
          </a:xfrm>
          <a:prstGeom prst="rect">
            <a:avLst/>
          </a:prstGeom>
          <a:noFill/>
          <a:ln>
            <a:noFill/>
          </a:ln>
        </p:spPr>
        <p:txBody>
          <a:bodyPr spcFirstLastPara="1" wrap="square" lIns="91425" tIns="45700" rIns="91425" bIns="45700" anchor="t" anchorCtr="0">
            <a:normAutofit/>
          </a:bodyPr>
          <a:lstStyle>
            <a:lvl1pPr marL="548640" lvl="0" indent="-274320" algn="l">
              <a:lnSpc>
                <a:spcPct val="90000"/>
              </a:lnSpc>
              <a:spcBef>
                <a:spcPts val="1200"/>
              </a:spcBef>
              <a:spcAft>
                <a:spcPts val="0"/>
              </a:spcAft>
              <a:buClr>
                <a:srgbClr val="888888"/>
              </a:buClr>
              <a:buSzPts val="2400"/>
              <a:buNone/>
              <a:defRPr sz="2880">
                <a:solidFill>
                  <a:srgbClr val="888888"/>
                </a:solidFill>
              </a:defRPr>
            </a:lvl1pPr>
            <a:lvl2pPr marL="1097280" lvl="1" indent="-274320" algn="l">
              <a:lnSpc>
                <a:spcPct val="90000"/>
              </a:lnSpc>
              <a:spcBef>
                <a:spcPts val="600"/>
              </a:spcBef>
              <a:spcAft>
                <a:spcPts val="0"/>
              </a:spcAft>
              <a:buClr>
                <a:srgbClr val="888888"/>
              </a:buClr>
              <a:buSzPts val="2000"/>
              <a:buNone/>
              <a:defRPr sz="2400">
                <a:solidFill>
                  <a:srgbClr val="888888"/>
                </a:solidFill>
              </a:defRPr>
            </a:lvl2pPr>
            <a:lvl3pPr marL="1645920" lvl="2" indent="-274320" algn="l">
              <a:lnSpc>
                <a:spcPct val="90000"/>
              </a:lnSpc>
              <a:spcBef>
                <a:spcPts val="600"/>
              </a:spcBef>
              <a:spcAft>
                <a:spcPts val="0"/>
              </a:spcAft>
              <a:buClr>
                <a:srgbClr val="888888"/>
              </a:buClr>
              <a:buSzPts val="1800"/>
              <a:buNone/>
              <a:defRPr sz="2160">
                <a:solidFill>
                  <a:srgbClr val="888888"/>
                </a:solidFill>
              </a:defRPr>
            </a:lvl3pPr>
            <a:lvl4pPr marL="2194560" lvl="3" indent="-274320" algn="l">
              <a:lnSpc>
                <a:spcPct val="90000"/>
              </a:lnSpc>
              <a:spcBef>
                <a:spcPts val="600"/>
              </a:spcBef>
              <a:spcAft>
                <a:spcPts val="0"/>
              </a:spcAft>
              <a:buClr>
                <a:srgbClr val="888888"/>
              </a:buClr>
              <a:buSzPts val="1600"/>
              <a:buNone/>
              <a:defRPr sz="1920">
                <a:solidFill>
                  <a:srgbClr val="888888"/>
                </a:solidFill>
              </a:defRPr>
            </a:lvl4pPr>
            <a:lvl5pPr marL="2743200" lvl="4" indent="-274320" algn="l">
              <a:lnSpc>
                <a:spcPct val="90000"/>
              </a:lnSpc>
              <a:spcBef>
                <a:spcPts val="600"/>
              </a:spcBef>
              <a:spcAft>
                <a:spcPts val="0"/>
              </a:spcAft>
              <a:buClr>
                <a:srgbClr val="888888"/>
              </a:buClr>
              <a:buSzPts val="1600"/>
              <a:buNone/>
              <a:defRPr sz="1920">
                <a:solidFill>
                  <a:srgbClr val="888888"/>
                </a:solidFill>
              </a:defRPr>
            </a:lvl5pPr>
            <a:lvl6pPr marL="3291840" lvl="5" indent="-274320" algn="l">
              <a:lnSpc>
                <a:spcPct val="90000"/>
              </a:lnSpc>
              <a:spcBef>
                <a:spcPts val="600"/>
              </a:spcBef>
              <a:spcAft>
                <a:spcPts val="0"/>
              </a:spcAft>
              <a:buClr>
                <a:srgbClr val="888888"/>
              </a:buClr>
              <a:buSzPts val="1600"/>
              <a:buNone/>
              <a:defRPr sz="1920">
                <a:solidFill>
                  <a:srgbClr val="888888"/>
                </a:solidFill>
              </a:defRPr>
            </a:lvl6pPr>
            <a:lvl7pPr marL="3840480" lvl="6" indent="-274320" algn="l">
              <a:lnSpc>
                <a:spcPct val="90000"/>
              </a:lnSpc>
              <a:spcBef>
                <a:spcPts val="600"/>
              </a:spcBef>
              <a:spcAft>
                <a:spcPts val="0"/>
              </a:spcAft>
              <a:buClr>
                <a:srgbClr val="888888"/>
              </a:buClr>
              <a:buSzPts val="1600"/>
              <a:buNone/>
              <a:defRPr sz="1920">
                <a:solidFill>
                  <a:srgbClr val="888888"/>
                </a:solidFill>
              </a:defRPr>
            </a:lvl7pPr>
            <a:lvl8pPr marL="4389120" lvl="7" indent="-274320" algn="l">
              <a:lnSpc>
                <a:spcPct val="90000"/>
              </a:lnSpc>
              <a:spcBef>
                <a:spcPts val="600"/>
              </a:spcBef>
              <a:spcAft>
                <a:spcPts val="0"/>
              </a:spcAft>
              <a:buClr>
                <a:srgbClr val="888888"/>
              </a:buClr>
              <a:buSzPts val="1600"/>
              <a:buNone/>
              <a:defRPr sz="1920">
                <a:solidFill>
                  <a:srgbClr val="888888"/>
                </a:solidFill>
              </a:defRPr>
            </a:lvl8pPr>
            <a:lvl9pPr marL="4937760" lvl="8" indent="-274320" algn="l">
              <a:lnSpc>
                <a:spcPct val="90000"/>
              </a:lnSpc>
              <a:spcBef>
                <a:spcPts val="600"/>
              </a:spcBef>
              <a:spcAft>
                <a:spcPts val="0"/>
              </a:spcAft>
              <a:buClr>
                <a:srgbClr val="888888"/>
              </a:buClr>
              <a:buSzPts val="1600"/>
              <a:buNone/>
              <a:defRPr sz="1920">
                <a:solidFill>
                  <a:srgbClr val="888888"/>
                </a:solidFill>
              </a:defRPr>
            </a:lvl9pPr>
          </a:lstStyle>
          <a:p>
            <a:endParaRPr/>
          </a:p>
        </p:txBody>
      </p:sp>
      <p:sp>
        <p:nvSpPr>
          <p:cNvPr id="20" name="Google Shape;20;p12"/>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485157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13"/>
          <p:cNvSpPr txBox="1">
            <a:spLocks noGrp="1"/>
          </p:cNvSpPr>
          <p:nvPr>
            <p:ph type="title"/>
          </p:nvPr>
        </p:nvSpPr>
        <p:spPr>
          <a:xfrm>
            <a:off x="1005841" y="312419"/>
            <a:ext cx="13075920" cy="1199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200"/>
              <a:buFont typeface="Tahoma"/>
              <a:buNone/>
              <a:defRPr sz="384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3"/>
          <p:cNvSpPr txBox="1">
            <a:spLocks noGrp="1"/>
          </p:cNvSpPr>
          <p:nvPr>
            <p:ph type="body" idx="1"/>
          </p:nvPr>
        </p:nvSpPr>
        <p:spPr>
          <a:xfrm>
            <a:off x="1005840" y="1761180"/>
            <a:ext cx="13075920" cy="5998156"/>
          </a:xfrm>
          <a:prstGeom prst="rect">
            <a:avLst/>
          </a:prstGeom>
          <a:noFill/>
          <a:ln>
            <a:noFill/>
          </a:ln>
        </p:spPr>
        <p:txBody>
          <a:bodyPr spcFirstLastPara="1" wrap="square" lIns="91425" tIns="45700" rIns="91425" bIns="45700" anchor="t" anchorCtr="0">
            <a:normAutofit/>
          </a:bodyPr>
          <a:lstStyle>
            <a:lvl1pPr marL="548640" lvl="0" indent="-487680" algn="l">
              <a:lnSpc>
                <a:spcPct val="100000"/>
              </a:lnSpc>
              <a:spcBef>
                <a:spcPts val="1200"/>
              </a:spcBef>
              <a:spcAft>
                <a:spcPts val="0"/>
              </a:spcAft>
              <a:buClr>
                <a:schemeClr val="dk1"/>
              </a:buClr>
              <a:buSzPts val="2800"/>
              <a:buChar char="•"/>
              <a:defRPr/>
            </a:lvl1pPr>
            <a:lvl2pPr marL="1097280" lvl="1" indent="-457200" algn="l">
              <a:lnSpc>
                <a:spcPct val="100000"/>
              </a:lnSpc>
              <a:spcBef>
                <a:spcPts val="600"/>
              </a:spcBef>
              <a:spcAft>
                <a:spcPts val="0"/>
              </a:spcAft>
              <a:buClr>
                <a:schemeClr val="dk1"/>
              </a:buClr>
              <a:buSzPts val="2400"/>
              <a:buChar char="•"/>
              <a:defRPr/>
            </a:lvl2pPr>
            <a:lvl3pPr marL="1645920" lvl="2" indent="-426720" algn="l">
              <a:lnSpc>
                <a:spcPct val="100000"/>
              </a:lnSpc>
              <a:spcBef>
                <a:spcPts val="600"/>
              </a:spcBef>
              <a:spcAft>
                <a:spcPts val="0"/>
              </a:spcAft>
              <a:buClr>
                <a:schemeClr val="dk1"/>
              </a:buClr>
              <a:buSzPts val="2000"/>
              <a:buChar char="•"/>
              <a:defRPr/>
            </a:lvl3pPr>
            <a:lvl4pPr marL="2194560" lvl="3" indent="-411480" algn="l">
              <a:lnSpc>
                <a:spcPct val="100000"/>
              </a:lnSpc>
              <a:spcBef>
                <a:spcPts val="600"/>
              </a:spcBef>
              <a:spcAft>
                <a:spcPts val="0"/>
              </a:spcAft>
              <a:buClr>
                <a:schemeClr val="dk1"/>
              </a:buClr>
              <a:buSzPts val="1800"/>
              <a:buChar char="•"/>
              <a:defRPr/>
            </a:lvl4pPr>
            <a:lvl5pPr marL="2743200" lvl="4" indent="-411480" algn="l">
              <a:lnSpc>
                <a:spcPct val="100000"/>
              </a:lnSpc>
              <a:spcBef>
                <a:spcPts val="600"/>
              </a:spcBef>
              <a:spcAft>
                <a:spcPts val="0"/>
              </a:spcAft>
              <a:buClr>
                <a:schemeClr val="dk1"/>
              </a:buClr>
              <a:buSzPts val="1800"/>
              <a:buChar char="•"/>
              <a:defRPr/>
            </a:lvl5pPr>
            <a:lvl6pPr marL="3291840" lvl="5" indent="-411480" algn="l">
              <a:lnSpc>
                <a:spcPct val="90000"/>
              </a:lnSpc>
              <a:spcBef>
                <a:spcPts val="600"/>
              </a:spcBef>
              <a:spcAft>
                <a:spcPts val="0"/>
              </a:spcAft>
              <a:buClr>
                <a:schemeClr val="dk1"/>
              </a:buClr>
              <a:buSzPts val="1800"/>
              <a:buChar char="•"/>
              <a:defRPr/>
            </a:lvl6pPr>
            <a:lvl7pPr marL="3840480" lvl="6" indent="-411480" algn="l">
              <a:lnSpc>
                <a:spcPct val="90000"/>
              </a:lnSpc>
              <a:spcBef>
                <a:spcPts val="600"/>
              </a:spcBef>
              <a:spcAft>
                <a:spcPts val="0"/>
              </a:spcAft>
              <a:buClr>
                <a:schemeClr val="dk1"/>
              </a:buClr>
              <a:buSzPts val="1800"/>
              <a:buChar char="•"/>
              <a:defRPr/>
            </a:lvl7pPr>
            <a:lvl8pPr marL="4389120" lvl="7" indent="-411480" algn="l">
              <a:lnSpc>
                <a:spcPct val="90000"/>
              </a:lnSpc>
              <a:spcBef>
                <a:spcPts val="600"/>
              </a:spcBef>
              <a:spcAft>
                <a:spcPts val="0"/>
              </a:spcAft>
              <a:buClr>
                <a:schemeClr val="dk1"/>
              </a:buClr>
              <a:buSzPts val="1800"/>
              <a:buChar char="•"/>
              <a:defRPr/>
            </a:lvl8pPr>
            <a:lvl9pPr marL="4937760" lvl="8" indent="-411480" algn="l">
              <a:lnSpc>
                <a:spcPct val="90000"/>
              </a:lnSpc>
              <a:spcBef>
                <a:spcPts val="600"/>
              </a:spcBef>
              <a:spcAft>
                <a:spcPts val="0"/>
              </a:spcAft>
              <a:buClr>
                <a:schemeClr val="dk1"/>
              </a:buClr>
              <a:buSzPts val="1800"/>
              <a:buChar char="•"/>
              <a:defRPr/>
            </a:lvl9pPr>
          </a:lstStyle>
          <a:p>
            <a:endParaRPr/>
          </a:p>
        </p:txBody>
      </p:sp>
      <p:sp>
        <p:nvSpPr>
          <p:cNvPr id="24" name="Google Shape;24;p13"/>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183301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6"/>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174163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8"/>
        <p:cNvGrpSpPr/>
        <p:nvPr/>
      </p:nvGrpSpPr>
      <p:grpSpPr>
        <a:xfrm>
          <a:off x="0" y="0"/>
          <a:ext cx="0" cy="0"/>
          <a:chOff x="0" y="0"/>
          <a:chExt cx="0" cy="0"/>
        </a:xfrm>
      </p:grpSpPr>
      <p:sp>
        <p:nvSpPr>
          <p:cNvPr id="49" name="Google Shape;49;p14"/>
          <p:cNvSpPr txBox="1">
            <a:spLocks noGrp="1"/>
          </p:cNvSpPr>
          <p:nvPr>
            <p:ph type="ctrTitle"/>
          </p:nvPr>
        </p:nvSpPr>
        <p:spPr>
          <a:xfrm>
            <a:off x="1794510" y="2055496"/>
            <a:ext cx="10972800" cy="286512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4400"/>
              <a:buFont typeface="Tahoma"/>
              <a:buNone/>
              <a:defRPr sz="528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4"/>
          <p:cNvSpPr txBox="1">
            <a:spLocks noGrp="1"/>
          </p:cNvSpPr>
          <p:nvPr>
            <p:ph type="subTitle" idx="1"/>
          </p:nvPr>
        </p:nvSpPr>
        <p:spPr>
          <a:xfrm>
            <a:off x="1794510" y="5031106"/>
            <a:ext cx="10972800" cy="19869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200"/>
              </a:spcBef>
              <a:spcAft>
                <a:spcPts val="0"/>
              </a:spcAft>
              <a:buClr>
                <a:schemeClr val="dk1"/>
              </a:buClr>
              <a:buSzPts val="2400"/>
              <a:buNone/>
              <a:defRPr sz="2880">
                <a:latin typeface="Tahoma"/>
                <a:ea typeface="Tahoma"/>
                <a:cs typeface="Tahoma"/>
                <a:sym typeface="Tahoma"/>
              </a:defRPr>
            </a:lvl1pPr>
            <a:lvl2pPr lvl="1" algn="ctr">
              <a:lnSpc>
                <a:spcPct val="90000"/>
              </a:lnSpc>
              <a:spcBef>
                <a:spcPts val="600"/>
              </a:spcBef>
              <a:spcAft>
                <a:spcPts val="0"/>
              </a:spcAft>
              <a:buClr>
                <a:schemeClr val="dk1"/>
              </a:buClr>
              <a:buSzPts val="2000"/>
              <a:buNone/>
              <a:defRPr sz="2400"/>
            </a:lvl2pPr>
            <a:lvl3pPr lvl="2" algn="ctr">
              <a:lnSpc>
                <a:spcPct val="90000"/>
              </a:lnSpc>
              <a:spcBef>
                <a:spcPts val="600"/>
              </a:spcBef>
              <a:spcAft>
                <a:spcPts val="0"/>
              </a:spcAft>
              <a:buClr>
                <a:schemeClr val="dk1"/>
              </a:buClr>
              <a:buSzPts val="1800"/>
              <a:buNone/>
              <a:defRPr sz="2160"/>
            </a:lvl3pPr>
            <a:lvl4pPr lvl="3" algn="ctr">
              <a:lnSpc>
                <a:spcPct val="90000"/>
              </a:lnSpc>
              <a:spcBef>
                <a:spcPts val="600"/>
              </a:spcBef>
              <a:spcAft>
                <a:spcPts val="0"/>
              </a:spcAft>
              <a:buClr>
                <a:schemeClr val="dk1"/>
              </a:buClr>
              <a:buSzPts val="1600"/>
              <a:buNone/>
              <a:defRPr sz="1920"/>
            </a:lvl4pPr>
            <a:lvl5pPr lvl="4" algn="ctr">
              <a:lnSpc>
                <a:spcPct val="90000"/>
              </a:lnSpc>
              <a:spcBef>
                <a:spcPts val="600"/>
              </a:spcBef>
              <a:spcAft>
                <a:spcPts val="0"/>
              </a:spcAft>
              <a:buClr>
                <a:schemeClr val="dk1"/>
              </a:buClr>
              <a:buSzPts val="1600"/>
              <a:buNone/>
              <a:defRPr sz="1920"/>
            </a:lvl5pPr>
            <a:lvl6pPr lvl="5" algn="ctr">
              <a:lnSpc>
                <a:spcPct val="90000"/>
              </a:lnSpc>
              <a:spcBef>
                <a:spcPts val="600"/>
              </a:spcBef>
              <a:spcAft>
                <a:spcPts val="0"/>
              </a:spcAft>
              <a:buClr>
                <a:schemeClr val="dk1"/>
              </a:buClr>
              <a:buSzPts val="1600"/>
              <a:buNone/>
              <a:defRPr sz="1920"/>
            </a:lvl6pPr>
            <a:lvl7pPr lvl="6" algn="ctr">
              <a:lnSpc>
                <a:spcPct val="90000"/>
              </a:lnSpc>
              <a:spcBef>
                <a:spcPts val="600"/>
              </a:spcBef>
              <a:spcAft>
                <a:spcPts val="0"/>
              </a:spcAft>
              <a:buClr>
                <a:schemeClr val="dk1"/>
              </a:buClr>
              <a:buSzPts val="1600"/>
              <a:buNone/>
              <a:defRPr sz="1920"/>
            </a:lvl7pPr>
            <a:lvl8pPr lvl="7" algn="ctr">
              <a:lnSpc>
                <a:spcPct val="90000"/>
              </a:lnSpc>
              <a:spcBef>
                <a:spcPts val="600"/>
              </a:spcBef>
              <a:spcAft>
                <a:spcPts val="0"/>
              </a:spcAft>
              <a:buClr>
                <a:schemeClr val="dk1"/>
              </a:buClr>
              <a:buSzPts val="1600"/>
              <a:buNone/>
              <a:defRPr sz="1920"/>
            </a:lvl8pPr>
            <a:lvl9pPr lvl="8" algn="ctr">
              <a:lnSpc>
                <a:spcPct val="90000"/>
              </a:lnSpc>
              <a:spcBef>
                <a:spcPts val="600"/>
              </a:spcBef>
              <a:spcAft>
                <a:spcPts val="0"/>
              </a:spcAft>
              <a:buClr>
                <a:schemeClr val="dk1"/>
              </a:buClr>
              <a:buSzPts val="1600"/>
              <a:buNone/>
              <a:defRPr sz="1920"/>
            </a:lvl9pPr>
          </a:lstStyle>
          <a:p>
            <a:endParaRPr/>
          </a:p>
        </p:txBody>
      </p:sp>
      <p:sp>
        <p:nvSpPr>
          <p:cNvPr id="51" name="Google Shape;51;p14"/>
          <p:cNvSpPr txBox="1"/>
          <p:nvPr/>
        </p:nvSpPr>
        <p:spPr>
          <a:xfrm>
            <a:off x="7745187" y="640165"/>
            <a:ext cx="6589234" cy="849415"/>
          </a:xfrm>
          <a:prstGeom prst="rect">
            <a:avLst/>
          </a:prstGeom>
          <a:noFill/>
          <a:ln>
            <a:noFill/>
          </a:ln>
        </p:spPr>
        <p:txBody>
          <a:bodyPr spcFirstLastPara="1" wrap="square" lIns="109710" tIns="54840" rIns="109710" bIns="5484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880" b="1" i="0" u="none" strike="noStrike" cap="none">
                <a:solidFill>
                  <a:srgbClr val="3F3F3F"/>
                </a:solidFill>
                <a:latin typeface="Tahoma"/>
                <a:ea typeface="Tahoma"/>
                <a:cs typeface="Tahoma"/>
                <a:sym typeface="Tahoma"/>
              </a:rPr>
              <a:t>Center for Global Sustainability</a:t>
            </a:r>
            <a:endParaRPr sz="168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600"/>
              <a:buFont typeface="Arial"/>
              <a:buNone/>
            </a:pPr>
            <a:r>
              <a:rPr lang="en-US" sz="1920" b="1" i="0" u="none" strike="noStrike" cap="none">
                <a:solidFill>
                  <a:srgbClr val="C00000"/>
                </a:solidFill>
                <a:latin typeface="Tahoma"/>
                <a:ea typeface="Tahoma"/>
                <a:cs typeface="Tahoma"/>
                <a:sym typeface="Tahoma"/>
              </a:rPr>
              <a:t>Analytics for Ambition | Collective Action</a:t>
            </a:r>
            <a:endParaRPr sz="168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44702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hank You / Conclusion">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bg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TextBox 5">
            <a:extLst>
              <a:ext uri="{FF2B5EF4-FFF2-40B4-BE49-F238E27FC236}">
                <a16:creationId xmlns:a16="http://schemas.microsoft.com/office/drawing/2014/main" id="{D366D1A4-6DD7-B54C-AB7B-63074374BB93}"/>
              </a:ext>
            </a:extLst>
          </p:cNvPr>
          <p:cNvSpPr txBox="1"/>
          <p:nvPr userDrawn="1"/>
        </p:nvSpPr>
        <p:spPr>
          <a:xfrm>
            <a:off x="1371600" y="2057400"/>
            <a:ext cx="4572000" cy="5486400"/>
          </a:xfrm>
          <a:prstGeom prst="rect">
            <a:avLst/>
          </a:prstGeom>
          <a:noFill/>
        </p:spPr>
        <p:txBody>
          <a:bodyPr wrap="square" lIns="0" tIns="0" rIns="0" bIns="0" rtlCol="0" anchor="ctr" anchorCtr="0">
            <a:noAutofit/>
          </a:bodyPr>
          <a:lstStyle/>
          <a:p>
            <a:pPr>
              <a:lnSpc>
                <a:spcPct val="90000"/>
              </a:lnSpc>
            </a:pPr>
            <a:r>
              <a:rPr lang="en-US" sz="4800" b="1" dirty="0">
                <a:solidFill>
                  <a:schemeClr val="tx2"/>
                </a:solidFill>
                <a:latin typeface="Arial" panose="020B0604020202020204" pitchFamily="34" charset="0"/>
                <a:cs typeface="Arial" panose="020B0604020202020204" pitchFamily="34" charset="0"/>
              </a:rPr>
              <a:t>Thank you</a:t>
            </a:r>
          </a:p>
        </p:txBody>
      </p:sp>
      <p:sp>
        <p:nvSpPr>
          <p:cNvPr id="9" name="Footer Placeholder 2">
            <a:extLst>
              <a:ext uri="{FF2B5EF4-FFF2-40B4-BE49-F238E27FC236}">
                <a16:creationId xmlns:a16="http://schemas.microsoft.com/office/drawing/2014/main" id="{B62A8373-42F9-431F-865E-129CCA0046BE}"/>
              </a:ext>
            </a:extLst>
          </p:cNvPr>
          <p:cNvSpPr>
            <a:spLocks noGrp="1"/>
          </p:cNvSpPr>
          <p:nvPr>
            <p:ph type="ftr" sz="quarter" idx="3"/>
          </p:nvPr>
        </p:nvSpPr>
        <p:spPr>
          <a:xfrm>
            <a:off x="929247" y="7772400"/>
            <a:ext cx="5471554"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ype">
  <p:cSld name="Type">
    <p:bg>
      <p:bgPr>
        <a:solidFill>
          <a:schemeClr val="lt1"/>
        </a:solidFill>
        <a:effectLst/>
      </p:bgPr>
    </p:bg>
    <p:spTree>
      <p:nvGrpSpPr>
        <p:cNvPr id="1" name="Shape 52"/>
        <p:cNvGrpSpPr/>
        <p:nvPr/>
      </p:nvGrpSpPr>
      <p:grpSpPr>
        <a:xfrm>
          <a:off x="0" y="0"/>
          <a:ext cx="0" cy="0"/>
          <a:chOff x="0" y="0"/>
          <a:chExt cx="0" cy="0"/>
        </a:xfrm>
      </p:grpSpPr>
      <p:sp>
        <p:nvSpPr>
          <p:cNvPr id="53" name="Google Shape;53;p61"/>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1"/>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1"/>
          <p:cNvSpPr txBox="1">
            <a:spLocks noGrp="1"/>
          </p:cNvSpPr>
          <p:nvPr>
            <p:ph type="dt" idx="10"/>
          </p:nvPr>
        </p:nvSpPr>
        <p:spPr>
          <a:xfrm>
            <a:off x="0" y="0"/>
            <a:ext cx="3600000" cy="36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9pPr>
          </a:lstStyle>
          <a:p>
            <a:endParaRPr/>
          </a:p>
        </p:txBody>
      </p:sp>
      <p:sp>
        <p:nvSpPr>
          <p:cNvPr id="56" name="Google Shape;56;p61"/>
          <p:cNvSpPr txBox="1">
            <a:spLocks noGrp="1"/>
          </p:cNvSpPr>
          <p:nvPr>
            <p:ph type="sldNum" idx="12"/>
          </p:nvPr>
        </p:nvSpPr>
        <p:spPr>
          <a:xfrm>
            <a:off x="0" y="0"/>
            <a:ext cx="3600000" cy="36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
        <p:nvSpPr>
          <p:cNvPr id="57" name="Google Shape;57;p61"/>
          <p:cNvSpPr txBox="1">
            <a:spLocks noGrp="1"/>
          </p:cNvSpPr>
          <p:nvPr>
            <p:ph type="body" idx="1"/>
          </p:nvPr>
        </p:nvSpPr>
        <p:spPr>
          <a:xfrm>
            <a:off x="728981" y="1328408"/>
            <a:ext cx="13152119" cy="6127762"/>
          </a:xfrm>
          <a:prstGeom prst="rect">
            <a:avLst/>
          </a:prstGeom>
          <a:noFill/>
          <a:ln>
            <a:noFill/>
          </a:ln>
        </p:spPr>
        <p:txBody>
          <a:bodyPr spcFirstLastPara="1" wrap="square" lIns="91425" tIns="45700" rIns="91425" bIns="45700" anchor="t" anchorCtr="0">
            <a:normAutofit/>
          </a:bodyPr>
          <a:lstStyle>
            <a:lvl1pPr marL="548640" lvl="0" indent="-487680" algn="l">
              <a:lnSpc>
                <a:spcPct val="90000"/>
              </a:lnSpc>
              <a:spcBef>
                <a:spcPts val="1200"/>
              </a:spcBef>
              <a:spcAft>
                <a:spcPts val="0"/>
              </a:spcAft>
              <a:buSzPts val="2800"/>
              <a:buChar char="•"/>
              <a:defRPr/>
            </a:lvl1pPr>
            <a:lvl2pPr marL="1097280" lvl="1" indent="-457200" algn="l">
              <a:lnSpc>
                <a:spcPct val="90000"/>
              </a:lnSpc>
              <a:spcBef>
                <a:spcPts val="600"/>
              </a:spcBef>
              <a:spcAft>
                <a:spcPts val="0"/>
              </a:spcAft>
              <a:buClr>
                <a:schemeClr val="dk1"/>
              </a:buClr>
              <a:buSzPts val="2400"/>
              <a:buChar char="•"/>
              <a:defRPr/>
            </a:lvl2pPr>
            <a:lvl3pPr marL="1645920" lvl="2" indent="-426720" algn="l">
              <a:lnSpc>
                <a:spcPct val="90000"/>
              </a:lnSpc>
              <a:spcBef>
                <a:spcPts val="600"/>
              </a:spcBef>
              <a:spcAft>
                <a:spcPts val="0"/>
              </a:spcAft>
              <a:buSzPts val="2000"/>
              <a:buChar char="•"/>
              <a:defRPr/>
            </a:lvl3pPr>
            <a:lvl4pPr marL="2194560" lvl="3" indent="-411480" algn="l">
              <a:lnSpc>
                <a:spcPct val="90000"/>
              </a:lnSpc>
              <a:spcBef>
                <a:spcPts val="600"/>
              </a:spcBef>
              <a:spcAft>
                <a:spcPts val="0"/>
              </a:spcAft>
              <a:buSzPts val="1800"/>
              <a:buChar char="•"/>
              <a:defRPr/>
            </a:lvl4pPr>
            <a:lvl5pPr marL="2743200" lvl="4" indent="-411480" algn="l">
              <a:lnSpc>
                <a:spcPct val="90000"/>
              </a:lnSpc>
              <a:spcBef>
                <a:spcPts val="600"/>
              </a:spcBef>
              <a:spcAft>
                <a:spcPts val="0"/>
              </a:spcAft>
              <a:buSzPts val="1800"/>
              <a:buChar char="•"/>
              <a:defRPr/>
            </a:lvl5pPr>
            <a:lvl6pPr marL="3291840" lvl="5" indent="-411480" algn="l">
              <a:lnSpc>
                <a:spcPct val="90000"/>
              </a:lnSpc>
              <a:spcBef>
                <a:spcPts val="600"/>
              </a:spcBef>
              <a:spcAft>
                <a:spcPts val="0"/>
              </a:spcAft>
              <a:buSzPts val="1800"/>
              <a:buChar char="•"/>
              <a:defRPr/>
            </a:lvl6pPr>
            <a:lvl7pPr marL="3840480" lvl="6" indent="-411480" algn="l">
              <a:lnSpc>
                <a:spcPct val="90000"/>
              </a:lnSpc>
              <a:spcBef>
                <a:spcPts val="600"/>
              </a:spcBef>
              <a:spcAft>
                <a:spcPts val="0"/>
              </a:spcAft>
              <a:buSzPts val="1800"/>
              <a:buChar char="•"/>
              <a:defRPr/>
            </a:lvl7pPr>
            <a:lvl8pPr marL="4389120" lvl="7" indent="-411480" algn="l">
              <a:lnSpc>
                <a:spcPct val="90000"/>
              </a:lnSpc>
              <a:spcBef>
                <a:spcPts val="600"/>
              </a:spcBef>
              <a:spcAft>
                <a:spcPts val="0"/>
              </a:spcAft>
              <a:buSzPts val="1800"/>
              <a:buChar char="•"/>
              <a:defRPr/>
            </a:lvl8pPr>
            <a:lvl9pPr marL="4937760" lvl="8" indent="-411480" algn="l">
              <a:lnSpc>
                <a:spcPct val="90000"/>
              </a:lnSpc>
              <a:spcBef>
                <a:spcPts val="600"/>
              </a:spcBef>
              <a:spcAft>
                <a:spcPts val="0"/>
              </a:spcAft>
              <a:buSzPts val="1800"/>
              <a:buChar char="•"/>
              <a:defRPr/>
            </a:lvl9pPr>
          </a:lstStyle>
          <a:p>
            <a:endParaRPr/>
          </a:p>
        </p:txBody>
      </p:sp>
    </p:spTree>
    <p:extLst>
      <p:ext uri="{BB962C8B-B14F-4D97-AF65-F5344CB8AC3E}">
        <p14:creationId xmlns:p14="http://schemas.microsoft.com/office/powerpoint/2010/main" val="15760638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ype_non-bold">
  <p:cSld name="Type_non-bold">
    <p:bg>
      <p:bgPr>
        <a:solidFill>
          <a:schemeClr val="lt1"/>
        </a:solidFill>
        <a:effectLst/>
      </p:bgPr>
    </p:bg>
    <p:spTree>
      <p:nvGrpSpPr>
        <p:cNvPr id="1" name="Shape 58"/>
        <p:cNvGrpSpPr/>
        <p:nvPr/>
      </p:nvGrpSpPr>
      <p:grpSpPr>
        <a:xfrm>
          <a:off x="0" y="0"/>
          <a:ext cx="0" cy="0"/>
          <a:chOff x="0" y="0"/>
          <a:chExt cx="0" cy="0"/>
        </a:xfrm>
      </p:grpSpPr>
      <p:sp>
        <p:nvSpPr>
          <p:cNvPr id="59" name="Google Shape;59;p63"/>
          <p:cNvSpPr txBox="1">
            <a:spLocks noGrp="1"/>
          </p:cNvSpPr>
          <p:nvPr>
            <p:ph type="body" idx="1"/>
          </p:nvPr>
        </p:nvSpPr>
        <p:spPr>
          <a:xfrm>
            <a:off x="728980" y="1297304"/>
            <a:ext cx="13152120" cy="6158866"/>
          </a:xfrm>
          <a:prstGeom prst="rect">
            <a:avLst/>
          </a:prstGeom>
          <a:noFill/>
          <a:ln>
            <a:noFill/>
          </a:ln>
        </p:spPr>
        <p:txBody>
          <a:bodyPr spcFirstLastPara="1" wrap="square" lIns="91425" tIns="45700" rIns="91425" bIns="45700" anchor="t" anchorCtr="0">
            <a:normAutofit/>
          </a:bodyPr>
          <a:lstStyle>
            <a:lvl1pPr marL="548640" lvl="0" indent="-487680" algn="l">
              <a:lnSpc>
                <a:spcPct val="90000"/>
              </a:lnSpc>
              <a:spcBef>
                <a:spcPts val="1200"/>
              </a:spcBef>
              <a:spcAft>
                <a:spcPts val="0"/>
              </a:spcAft>
              <a:buSzPts val="2800"/>
              <a:buChar char="•"/>
              <a:defRPr sz="3120" b="0">
                <a:latin typeface="Arial"/>
                <a:ea typeface="Arial"/>
                <a:cs typeface="Arial"/>
                <a:sym typeface="Arial"/>
              </a:defRPr>
            </a:lvl1pPr>
            <a:lvl2pPr marL="1097280" lvl="1" indent="-457200" algn="l">
              <a:lnSpc>
                <a:spcPct val="90000"/>
              </a:lnSpc>
              <a:spcBef>
                <a:spcPts val="600"/>
              </a:spcBef>
              <a:spcAft>
                <a:spcPts val="0"/>
              </a:spcAft>
              <a:buClr>
                <a:schemeClr val="dk1"/>
              </a:buClr>
              <a:buSzPts val="2400"/>
              <a:buChar char="•"/>
              <a:defRPr/>
            </a:lvl2pPr>
            <a:lvl3pPr marL="1645920" lvl="2" indent="-426720" algn="l">
              <a:lnSpc>
                <a:spcPct val="90000"/>
              </a:lnSpc>
              <a:spcBef>
                <a:spcPts val="600"/>
              </a:spcBef>
              <a:spcAft>
                <a:spcPts val="0"/>
              </a:spcAft>
              <a:buSzPts val="2000"/>
              <a:buChar char="•"/>
              <a:defRPr/>
            </a:lvl3pPr>
            <a:lvl4pPr marL="2194560" lvl="3" indent="-411480" algn="l">
              <a:lnSpc>
                <a:spcPct val="90000"/>
              </a:lnSpc>
              <a:spcBef>
                <a:spcPts val="600"/>
              </a:spcBef>
              <a:spcAft>
                <a:spcPts val="0"/>
              </a:spcAft>
              <a:buSzPts val="1800"/>
              <a:buChar char="•"/>
              <a:defRPr/>
            </a:lvl4pPr>
            <a:lvl5pPr marL="2743200" lvl="4" indent="-411480" algn="l">
              <a:lnSpc>
                <a:spcPct val="90000"/>
              </a:lnSpc>
              <a:spcBef>
                <a:spcPts val="600"/>
              </a:spcBef>
              <a:spcAft>
                <a:spcPts val="0"/>
              </a:spcAft>
              <a:buSzPts val="1800"/>
              <a:buChar char="•"/>
              <a:defRPr/>
            </a:lvl5pPr>
            <a:lvl6pPr marL="3291840" lvl="5" indent="-411480" algn="l">
              <a:lnSpc>
                <a:spcPct val="90000"/>
              </a:lnSpc>
              <a:spcBef>
                <a:spcPts val="600"/>
              </a:spcBef>
              <a:spcAft>
                <a:spcPts val="0"/>
              </a:spcAft>
              <a:buSzPts val="1800"/>
              <a:buChar char="•"/>
              <a:defRPr/>
            </a:lvl6pPr>
            <a:lvl7pPr marL="3840480" lvl="6" indent="-411480" algn="l">
              <a:lnSpc>
                <a:spcPct val="90000"/>
              </a:lnSpc>
              <a:spcBef>
                <a:spcPts val="600"/>
              </a:spcBef>
              <a:spcAft>
                <a:spcPts val="0"/>
              </a:spcAft>
              <a:buSzPts val="1800"/>
              <a:buChar char="•"/>
              <a:defRPr/>
            </a:lvl7pPr>
            <a:lvl8pPr marL="4389120" lvl="7" indent="-411480" algn="l">
              <a:lnSpc>
                <a:spcPct val="90000"/>
              </a:lnSpc>
              <a:spcBef>
                <a:spcPts val="600"/>
              </a:spcBef>
              <a:spcAft>
                <a:spcPts val="0"/>
              </a:spcAft>
              <a:buSzPts val="1800"/>
              <a:buChar char="•"/>
              <a:defRPr/>
            </a:lvl8pPr>
            <a:lvl9pPr marL="4937760" lvl="8" indent="-411480" algn="l">
              <a:lnSpc>
                <a:spcPct val="90000"/>
              </a:lnSpc>
              <a:spcBef>
                <a:spcPts val="600"/>
              </a:spcBef>
              <a:spcAft>
                <a:spcPts val="0"/>
              </a:spcAft>
              <a:buSzPts val="1800"/>
              <a:buChar char="•"/>
              <a:defRPr/>
            </a:lvl9pPr>
          </a:lstStyle>
          <a:p>
            <a:endParaRPr/>
          </a:p>
        </p:txBody>
      </p:sp>
      <p:sp>
        <p:nvSpPr>
          <p:cNvPr id="60" name="Google Shape;60;p63"/>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63"/>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3"/>
          <p:cNvSpPr txBox="1">
            <a:spLocks noGrp="1"/>
          </p:cNvSpPr>
          <p:nvPr>
            <p:ph type="dt" idx="10"/>
          </p:nvPr>
        </p:nvSpPr>
        <p:spPr>
          <a:xfrm>
            <a:off x="0" y="0"/>
            <a:ext cx="3600000" cy="36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9pPr>
          </a:lstStyle>
          <a:p>
            <a:endParaRPr/>
          </a:p>
        </p:txBody>
      </p:sp>
      <p:sp>
        <p:nvSpPr>
          <p:cNvPr id="63" name="Google Shape;63;p63"/>
          <p:cNvSpPr txBox="1">
            <a:spLocks noGrp="1"/>
          </p:cNvSpPr>
          <p:nvPr>
            <p:ph type="sldNum" idx="12"/>
          </p:nvPr>
        </p:nvSpPr>
        <p:spPr>
          <a:xfrm>
            <a:off x="0" y="0"/>
            <a:ext cx="3600000" cy="36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680"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2793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2.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6.sv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2.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jpeg"/><Relationship Id="rId5" Type="http://schemas.openxmlformats.org/officeDocument/2006/relationships/slideLayout" Target="../slideLayouts/slideLayout44.xml"/><Relationship Id="rId10" Type="http://schemas.openxmlformats.org/officeDocument/2006/relationships/theme" Target="../theme/theme4.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image" Target="../media/image7.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theme" Target="../theme/theme5.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image" Target="../media/image8.sv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image" Target="../media/image22.jpg"/><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heme" Target="../theme/theme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88.xml"/><Relationship Id="rId7" Type="http://schemas.openxmlformats.org/officeDocument/2006/relationships/theme" Target="../theme/theme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64710702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92" r:id="rId10"/>
    <p:sldLayoutId id="2147483754" r:id="rId11"/>
    <p:sldLayoutId id="2147483794" r:id="rId12"/>
    <p:sldLayoutId id="2147483795" r:id="rId13"/>
    <p:sldLayoutId id="2147483797" r:id="rId14"/>
    <p:sldLayoutId id="2147483848" r:id="rId15"/>
    <p:sldLayoutId id="214748384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4"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4" y="2190751"/>
            <a:ext cx="12618720" cy="52216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1" y="7627622"/>
            <a:ext cx="3291841"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A1C2C826-4980-4911-8DCD-EE2E31DC1E46}" type="datetimeFigureOut">
              <a:rPr lang="en-US" smtClean="0"/>
              <a:t>5/3/2023</a:t>
            </a:fld>
            <a:endParaRPr lang="en-US"/>
          </a:p>
        </p:txBody>
      </p:sp>
      <p:sp>
        <p:nvSpPr>
          <p:cNvPr id="5" name="Footer Placeholder 4"/>
          <p:cNvSpPr>
            <a:spLocks noGrp="1"/>
          </p:cNvSpPr>
          <p:nvPr>
            <p:ph type="ftr" sz="quarter" idx="3"/>
          </p:nvPr>
        </p:nvSpPr>
        <p:spPr>
          <a:xfrm>
            <a:off x="4846324" y="7627622"/>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2" y="7627622"/>
            <a:ext cx="3291841"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ADFCA48-CC84-4FAC-9C31-60DF46D138DC}" type="slidenum">
              <a:rPr lang="en-US" smtClean="0"/>
              <a:t>‹#›</a:t>
            </a:fld>
            <a:endParaRPr lang="en-US"/>
          </a:p>
        </p:txBody>
      </p:sp>
    </p:spTree>
    <p:extLst>
      <p:ext uri="{BB962C8B-B14F-4D97-AF65-F5344CB8AC3E}">
        <p14:creationId xmlns:p14="http://schemas.microsoft.com/office/powerpoint/2010/main" val="87076428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1097266"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16" indent="-274316" algn="l" defTabSz="1097266"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49" indent="-274316" algn="l" defTabSz="1097266"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583" indent="-274316" algn="l" defTabSz="1097266"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16" indent="-274316" algn="l" defTabSz="109726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49" indent="-274316" algn="l" defTabSz="109726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483" indent="-274316" algn="l" defTabSz="109726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16" indent="-274316" algn="l" defTabSz="109726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748" indent="-274316" algn="l" defTabSz="109726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382" indent="-274316" algn="l" defTabSz="1097266"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66" rtl="0" eaLnBrk="1" latinLnBrk="0" hangingPunct="1">
        <a:defRPr sz="2160" kern="1200">
          <a:solidFill>
            <a:schemeClr val="tx1"/>
          </a:solidFill>
          <a:latin typeface="+mn-lt"/>
          <a:ea typeface="+mn-ea"/>
          <a:cs typeface="+mn-cs"/>
        </a:defRPr>
      </a:lvl1pPr>
      <a:lvl2pPr marL="548634" algn="l" defTabSz="1097266" rtl="0" eaLnBrk="1" latinLnBrk="0" hangingPunct="1">
        <a:defRPr sz="2160" kern="1200">
          <a:solidFill>
            <a:schemeClr val="tx1"/>
          </a:solidFill>
          <a:latin typeface="+mn-lt"/>
          <a:ea typeface="+mn-ea"/>
          <a:cs typeface="+mn-cs"/>
        </a:defRPr>
      </a:lvl2pPr>
      <a:lvl3pPr marL="1097266" algn="l" defTabSz="1097266" rtl="0" eaLnBrk="1" latinLnBrk="0" hangingPunct="1">
        <a:defRPr sz="2160" kern="1200">
          <a:solidFill>
            <a:schemeClr val="tx1"/>
          </a:solidFill>
          <a:latin typeface="+mn-lt"/>
          <a:ea typeface="+mn-ea"/>
          <a:cs typeface="+mn-cs"/>
        </a:defRPr>
      </a:lvl3pPr>
      <a:lvl4pPr marL="1645900" algn="l" defTabSz="1097266" rtl="0" eaLnBrk="1" latinLnBrk="0" hangingPunct="1">
        <a:defRPr sz="2160" kern="1200">
          <a:solidFill>
            <a:schemeClr val="tx1"/>
          </a:solidFill>
          <a:latin typeface="+mn-lt"/>
          <a:ea typeface="+mn-ea"/>
          <a:cs typeface="+mn-cs"/>
        </a:defRPr>
      </a:lvl4pPr>
      <a:lvl5pPr marL="2194532" algn="l" defTabSz="1097266" rtl="0" eaLnBrk="1" latinLnBrk="0" hangingPunct="1">
        <a:defRPr sz="2160" kern="1200">
          <a:solidFill>
            <a:schemeClr val="tx1"/>
          </a:solidFill>
          <a:latin typeface="+mn-lt"/>
          <a:ea typeface="+mn-ea"/>
          <a:cs typeface="+mn-cs"/>
        </a:defRPr>
      </a:lvl5pPr>
      <a:lvl6pPr marL="2743165" algn="l" defTabSz="1097266" rtl="0" eaLnBrk="1" latinLnBrk="0" hangingPunct="1">
        <a:defRPr sz="2160" kern="1200">
          <a:solidFill>
            <a:schemeClr val="tx1"/>
          </a:solidFill>
          <a:latin typeface="+mn-lt"/>
          <a:ea typeface="+mn-ea"/>
          <a:cs typeface="+mn-cs"/>
        </a:defRPr>
      </a:lvl6pPr>
      <a:lvl7pPr marL="3291799" algn="l" defTabSz="1097266" rtl="0" eaLnBrk="1" latinLnBrk="0" hangingPunct="1">
        <a:defRPr sz="2160" kern="1200">
          <a:solidFill>
            <a:schemeClr val="tx1"/>
          </a:solidFill>
          <a:latin typeface="+mn-lt"/>
          <a:ea typeface="+mn-ea"/>
          <a:cs typeface="+mn-cs"/>
        </a:defRPr>
      </a:lvl7pPr>
      <a:lvl8pPr marL="3840432" algn="l" defTabSz="1097266" rtl="0" eaLnBrk="1" latinLnBrk="0" hangingPunct="1">
        <a:defRPr sz="2160" kern="1200">
          <a:solidFill>
            <a:schemeClr val="tx1"/>
          </a:solidFill>
          <a:latin typeface="+mn-lt"/>
          <a:ea typeface="+mn-ea"/>
          <a:cs typeface="+mn-cs"/>
        </a:defRPr>
      </a:lvl8pPr>
      <a:lvl9pPr marL="4389065" algn="l" defTabSz="1097266"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C8EABF2-3CC1-419B-8315-FB594876EF93}"/>
              </a:ext>
            </a:extLst>
          </p:cNvPr>
          <p:cNvPicPr>
            <a:picLocks noChangeAspect="1"/>
          </p:cNvPicPr>
          <p:nvPr userDrawn="1"/>
        </p:nvPicPr>
        <p:blipFill rotWithShape="1">
          <a:blip r:embed="rId14">
            <a:extLst>
              <a:ext uri="{96DAC541-7B7A-43D3-8B79-37D633B846F1}">
                <asvg:svgBlip xmlns:asvg="http://schemas.microsoft.com/office/drawing/2016/SVG/main" r:embed="rId15"/>
              </a:ext>
            </a:extLst>
          </a:blip>
          <a:srcRect l="45000" b="32578"/>
          <a:stretch/>
        </p:blipFill>
        <p:spPr>
          <a:xfrm>
            <a:off x="0" y="-1"/>
            <a:ext cx="5191432" cy="8229601"/>
          </a:xfrm>
          <a:prstGeom prst="rect">
            <a:avLst/>
          </a:prstGeom>
        </p:spPr>
      </p:pic>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4" name="Graphic 3">
            <a:extLst>
              <a:ext uri="{FF2B5EF4-FFF2-40B4-BE49-F238E27FC236}">
                <a16:creationId xmlns:a16="http://schemas.microsoft.com/office/drawing/2014/main" id="{FDDB4AF0-6631-4B02-8FAF-6839DB656E20}"/>
              </a:ext>
            </a:extLst>
          </p:cNvPr>
          <p:cNvPicPr>
            <a:picLocks noChangeAspect="1"/>
          </p:cNvPicPr>
          <p:nvPr userDrawn="1"/>
        </p:nvPicPr>
        <p:blipFill rotWithShape="1">
          <a:blip r:embed="rId14">
            <a:extLst>
              <a:ext uri="{96DAC541-7B7A-43D3-8B79-37D633B846F1}">
                <asvg:svgBlip xmlns:asvg="http://schemas.microsoft.com/office/drawing/2016/SVG/main" r:embed="rId15"/>
              </a:ext>
            </a:extLst>
          </a:blip>
          <a:srcRect b="32578"/>
          <a:stretch/>
        </p:blipFill>
        <p:spPr>
          <a:xfrm>
            <a:off x="5191432" y="-1"/>
            <a:ext cx="9438968" cy="8229601"/>
          </a:xfrm>
          <a:prstGeom prst="rect">
            <a:avLst/>
          </a:prstGeom>
        </p:spPr>
      </p:pic>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1756888"/>
      </p:ext>
    </p:extLst>
  </p:cSld>
  <p:clrMap bg1="lt1" tx1="dk1" bg2="lt2" tx2="dk2" accent1="accent1" accent2="accent2" accent3="accent3" accent4="accent4" accent5="accent5" accent6="accent6" hlink="hlink" folHlink="folHlink"/>
  <p:sldLayoutIdLst>
    <p:sldLayoutId id="2147483780" r:id="rId1"/>
    <p:sldLayoutId id="2147483791"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588D28A-E737-5049-8A98-3AC3A6EA2CDB}"/>
              </a:ext>
            </a:extLst>
          </p:cNvPr>
          <p:cNvPicPr>
            <a:picLocks noChangeAspect="1"/>
          </p:cNvPicPr>
          <p:nvPr userDrawn="1"/>
        </p:nvPicPr>
        <p:blipFill>
          <a:blip r:embed="rId12" cstate="email">
            <a:extLst>
              <a:ext uri="{28A0092B-C50C-407E-A947-70E740481C1C}">
                <a14:useLocalDpi xmlns:a14="http://schemas.microsoft.com/office/drawing/2010/main"/>
              </a:ext>
            </a:extLst>
          </a:blip>
          <a:stretch>
            <a:fillRect/>
          </a:stretch>
        </p:blipFill>
        <p:spPr>
          <a:xfrm>
            <a:off x="1371600" y="237744"/>
            <a:ext cx="1280160" cy="1249224"/>
          </a:xfrm>
          <a:prstGeom prst="rect">
            <a:avLst/>
          </a:prstGeom>
        </p:spPr>
      </p:pic>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1871625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userDrawn="1"/>
        </p:nvSpPr>
        <p:spPr>
          <a:xfrm>
            <a:off x="0" y="8010524"/>
            <a:ext cx="14630400" cy="220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592" dirty="0"/>
          </a:p>
        </p:txBody>
      </p:sp>
      <p:sp>
        <p:nvSpPr>
          <p:cNvPr id="1026" name="Rectangle 2"/>
          <p:cNvSpPr>
            <a:spLocks noGrp="1" noChangeArrowheads="1"/>
          </p:cNvSpPr>
          <p:nvPr>
            <p:ph type="title"/>
          </p:nvPr>
        </p:nvSpPr>
        <p:spPr bwMode="auto">
          <a:xfrm>
            <a:off x="438912" y="219076"/>
            <a:ext cx="13752576" cy="8778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38912" y="1207008"/>
            <a:ext cx="13752576" cy="66202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5603544" y="7991748"/>
            <a:ext cx="3403496" cy="240066"/>
          </a:xfrm>
          <a:prstGeom prst="rect">
            <a:avLst/>
          </a:prstGeom>
          <a:noFill/>
          <a:ln w="9525">
            <a:noFill/>
            <a:miter lim="800000"/>
            <a:headEnd/>
            <a:tailEnd/>
          </a:ln>
          <a:effectLst/>
        </p:spPr>
        <p:txBody>
          <a:bodyPr wrap="none">
            <a:spAutoFit/>
          </a:bodyPr>
          <a:lstStyle/>
          <a:p>
            <a:pPr algn="ctr">
              <a:spcBef>
                <a:spcPts val="0"/>
              </a:spcBef>
            </a:pPr>
            <a:r>
              <a:rPr lang="en-US" sz="96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97536" y="7991748"/>
            <a:ext cx="972821" cy="240066"/>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960">
                <a:solidFill>
                  <a:schemeClr val="tx1">
                    <a:lumMod val="50000"/>
                    <a:lumOff val="50000"/>
                  </a:schemeClr>
                </a:solidFill>
              </a:rPr>
              <a:pPr algn="l">
                <a:spcBef>
                  <a:spcPts val="0"/>
                </a:spcBef>
              </a:pPr>
              <a:t>‹#›</a:t>
            </a:fld>
            <a:endParaRPr lang="en-US" sz="960" dirty="0">
              <a:solidFill>
                <a:schemeClr val="tx1">
                  <a:lumMod val="50000"/>
                  <a:lumOff val="50000"/>
                </a:schemeClr>
              </a:solidFill>
            </a:endParaRPr>
          </a:p>
        </p:txBody>
      </p:sp>
      <p:sp>
        <p:nvSpPr>
          <p:cNvPr id="11" name="Rectangle 10"/>
          <p:cNvSpPr/>
          <p:nvPr/>
        </p:nvSpPr>
        <p:spPr bwMode="auto">
          <a:xfrm rot="5400000" flipH="1">
            <a:off x="7253122" y="-7253121"/>
            <a:ext cx="124158" cy="14630401"/>
          </a:xfrm>
          <a:prstGeom prst="rect">
            <a:avLst/>
          </a:prstGeom>
          <a:solidFill>
            <a:srgbClr val="0040C0"/>
          </a:solidFill>
          <a:ln w="9525" cap="flat" cmpd="sng" algn="ctr">
            <a:noFill/>
            <a:prstDash val="solid"/>
            <a:round/>
            <a:headEnd type="none" w="med" len="med"/>
            <a:tailEnd type="none" w="med" len="med"/>
          </a:ln>
          <a:effectLst/>
        </p:spPr>
        <p:txBody>
          <a:bodyPr vert="horz" wrap="square" lIns="109728" tIns="54864" rIns="109728" bIns="54864" numCol="1" rtlCol="0" anchor="ctr" anchorCtr="0" compatLnSpc="1">
            <a:prstTxWarp prst="textNoShape">
              <a:avLst/>
            </a:prstTxWarp>
          </a:bodyPr>
          <a:lstStyle/>
          <a:p>
            <a:pPr marL="262890" marR="0" indent="-262890" algn="ctr" defTabSz="1097280" rtl="0" eaLnBrk="0" fontAlgn="base" latinLnBrk="0" hangingPunct="0">
              <a:lnSpc>
                <a:spcPct val="100000"/>
              </a:lnSpc>
              <a:spcBef>
                <a:spcPct val="50000"/>
              </a:spcBef>
              <a:spcAft>
                <a:spcPct val="0"/>
              </a:spcAft>
              <a:buClrTx/>
              <a:buSzTx/>
              <a:buFontTx/>
              <a:buNone/>
              <a:tabLst/>
            </a:pPr>
            <a:endParaRPr kumimoji="0" lang="en-US" sz="192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3840293" y="8062808"/>
            <a:ext cx="684382" cy="132790"/>
          </a:xfrm>
          <a:prstGeom prst="rect">
            <a:avLst/>
          </a:prstGeom>
        </p:spPr>
      </p:pic>
    </p:spTree>
    <p:extLst>
      <p:ext uri="{BB962C8B-B14F-4D97-AF65-F5344CB8AC3E}">
        <p14:creationId xmlns:p14="http://schemas.microsoft.com/office/powerpoint/2010/main" val="3852656222"/>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44" r:id="rId25"/>
    <p:sldLayoutId id="2147483845" r:id="rId26"/>
    <p:sldLayoutId id="2147483847" r:id="rId27"/>
  </p:sldLayoutIdLst>
  <p:txStyles>
    <p:titleStyle>
      <a:lvl1pPr algn="l" rtl="0" eaLnBrk="1" fontAlgn="base" hangingPunct="1">
        <a:lnSpc>
          <a:spcPct val="100000"/>
        </a:lnSpc>
        <a:spcBef>
          <a:spcPct val="0"/>
        </a:spcBef>
        <a:spcAft>
          <a:spcPct val="0"/>
        </a:spcAft>
        <a:defRPr sz="3840" b="1">
          <a:solidFill>
            <a:schemeClr val="tx1"/>
          </a:solidFill>
          <a:latin typeface="+mj-lt"/>
          <a:ea typeface="+mj-ea"/>
          <a:cs typeface="+mj-cs"/>
        </a:defRPr>
      </a:lvl1pPr>
      <a:lvl2pPr algn="l" rtl="0" eaLnBrk="1" fontAlgn="base" hangingPunct="1">
        <a:lnSpc>
          <a:spcPct val="95000"/>
        </a:lnSpc>
        <a:spcBef>
          <a:spcPct val="0"/>
        </a:spcBef>
        <a:spcAft>
          <a:spcPct val="0"/>
        </a:spcAft>
        <a:defRPr sz="3360" b="1">
          <a:solidFill>
            <a:schemeClr val="tx2"/>
          </a:solidFill>
          <a:latin typeface="Arial" charset="0"/>
        </a:defRPr>
      </a:lvl2pPr>
      <a:lvl3pPr algn="l" rtl="0" eaLnBrk="1" fontAlgn="base" hangingPunct="1">
        <a:lnSpc>
          <a:spcPct val="95000"/>
        </a:lnSpc>
        <a:spcBef>
          <a:spcPct val="0"/>
        </a:spcBef>
        <a:spcAft>
          <a:spcPct val="0"/>
        </a:spcAft>
        <a:defRPr sz="3360" b="1">
          <a:solidFill>
            <a:schemeClr val="tx2"/>
          </a:solidFill>
          <a:latin typeface="Arial" charset="0"/>
        </a:defRPr>
      </a:lvl3pPr>
      <a:lvl4pPr algn="l" rtl="0" eaLnBrk="1" fontAlgn="base" hangingPunct="1">
        <a:lnSpc>
          <a:spcPct val="95000"/>
        </a:lnSpc>
        <a:spcBef>
          <a:spcPct val="0"/>
        </a:spcBef>
        <a:spcAft>
          <a:spcPct val="0"/>
        </a:spcAft>
        <a:defRPr sz="3360" b="1">
          <a:solidFill>
            <a:schemeClr val="tx2"/>
          </a:solidFill>
          <a:latin typeface="Arial" charset="0"/>
        </a:defRPr>
      </a:lvl4pPr>
      <a:lvl5pPr algn="l" rtl="0" eaLnBrk="1" fontAlgn="base" hangingPunct="1">
        <a:lnSpc>
          <a:spcPct val="95000"/>
        </a:lnSpc>
        <a:spcBef>
          <a:spcPct val="0"/>
        </a:spcBef>
        <a:spcAft>
          <a:spcPct val="0"/>
        </a:spcAft>
        <a:defRPr sz="3360" b="1">
          <a:solidFill>
            <a:schemeClr val="tx2"/>
          </a:solidFill>
          <a:latin typeface="Arial" charset="0"/>
        </a:defRPr>
      </a:lvl5pPr>
      <a:lvl6pPr marL="548640" algn="l" rtl="0" eaLnBrk="1" fontAlgn="base" hangingPunct="1">
        <a:lnSpc>
          <a:spcPct val="95000"/>
        </a:lnSpc>
        <a:spcBef>
          <a:spcPct val="0"/>
        </a:spcBef>
        <a:spcAft>
          <a:spcPct val="0"/>
        </a:spcAft>
        <a:defRPr sz="3360" b="1">
          <a:solidFill>
            <a:schemeClr val="tx2"/>
          </a:solidFill>
          <a:latin typeface="Arial" charset="0"/>
        </a:defRPr>
      </a:lvl6pPr>
      <a:lvl7pPr marL="1097280" algn="l" rtl="0" eaLnBrk="1" fontAlgn="base" hangingPunct="1">
        <a:lnSpc>
          <a:spcPct val="95000"/>
        </a:lnSpc>
        <a:spcBef>
          <a:spcPct val="0"/>
        </a:spcBef>
        <a:spcAft>
          <a:spcPct val="0"/>
        </a:spcAft>
        <a:defRPr sz="3360" b="1">
          <a:solidFill>
            <a:schemeClr val="tx2"/>
          </a:solidFill>
          <a:latin typeface="Arial" charset="0"/>
        </a:defRPr>
      </a:lvl7pPr>
      <a:lvl8pPr marL="1645920" algn="l" rtl="0" eaLnBrk="1" fontAlgn="base" hangingPunct="1">
        <a:lnSpc>
          <a:spcPct val="95000"/>
        </a:lnSpc>
        <a:spcBef>
          <a:spcPct val="0"/>
        </a:spcBef>
        <a:spcAft>
          <a:spcPct val="0"/>
        </a:spcAft>
        <a:defRPr sz="3360" b="1">
          <a:solidFill>
            <a:schemeClr val="tx2"/>
          </a:solidFill>
          <a:latin typeface="Arial" charset="0"/>
        </a:defRPr>
      </a:lvl8pPr>
      <a:lvl9pPr marL="2194560" algn="l" rtl="0" eaLnBrk="1" fontAlgn="base" hangingPunct="1">
        <a:lnSpc>
          <a:spcPct val="95000"/>
        </a:lnSpc>
        <a:spcBef>
          <a:spcPct val="0"/>
        </a:spcBef>
        <a:spcAft>
          <a:spcPct val="0"/>
        </a:spcAft>
        <a:defRPr sz="3360" b="1">
          <a:solidFill>
            <a:schemeClr val="tx2"/>
          </a:solidFill>
          <a:latin typeface="Arial" charset="0"/>
        </a:defRPr>
      </a:lvl9pPr>
    </p:titleStyle>
    <p:bodyStyle>
      <a:lvl1pPr marL="278130" indent="-278130" algn="l" rtl="0" eaLnBrk="1" fontAlgn="base" hangingPunct="1">
        <a:lnSpc>
          <a:spcPct val="100000"/>
        </a:lnSpc>
        <a:spcBef>
          <a:spcPct val="0"/>
        </a:spcBef>
        <a:spcAft>
          <a:spcPts val="720"/>
        </a:spcAft>
        <a:buClr>
          <a:schemeClr val="tx1">
            <a:lumMod val="65000"/>
            <a:lumOff val="35000"/>
          </a:schemeClr>
        </a:buClr>
        <a:buSzPct val="80000"/>
        <a:buFont typeface="Wingdings" panose="05000000000000000000" pitchFamily="2" charset="2"/>
        <a:buChar char="§"/>
        <a:defRPr sz="3840">
          <a:solidFill>
            <a:schemeClr val="tx1"/>
          </a:solidFill>
          <a:latin typeface="+mn-lt"/>
          <a:ea typeface="+mn-ea"/>
          <a:cs typeface="+mn-cs"/>
        </a:defRPr>
      </a:lvl1pPr>
      <a:lvl2pPr marL="680086" indent="-335280" algn="l" rtl="0" eaLnBrk="1" fontAlgn="base" hangingPunct="1">
        <a:lnSpc>
          <a:spcPct val="100000"/>
        </a:lnSpc>
        <a:spcBef>
          <a:spcPct val="0"/>
        </a:spcBef>
        <a:spcAft>
          <a:spcPts val="720"/>
        </a:spcAft>
        <a:buClr>
          <a:schemeClr val="tx1">
            <a:lumMod val="65000"/>
            <a:lumOff val="35000"/>
          </a:schemeClr>
        </a:buClr>
        <a:buSzPct val="80000"/>
        <a:buChar char="–"/>
        <a:defRPr sz="3360">
          <a:solidFill>
            <a:schemeClr val="tx1"/>
          </a:solidFill>
          <a:latin typeface="+mn-lt"/>
        </a:defRPr>
      </a:lvl2pPr>
      <a:lvl3pPr marL="1026796" indent="-268606" algn="l" rtl="0" eaLnBrk="1" fontAlgn="base" hangingPunct="1">
        <a:lnSpc>
          <a:spcPct val="100000"/>
        </a:lnSpc>
        <a:spcBef>
          <a:spcPct val="0"/>
        </a:spcBef>
        <a:spcAft>
          <a:spcPts val="720"/>
        </a:spcAft>
        <a:buClr>
          <a:schemeClr val="tx1">
            <a:lumMod val="65000"/>
            <a:lumOff val="35000"/>
          </a:schemeClr>
        </a:buClr>
        <a:buSzPct val="80000"/>
        <a:buFont typeface="Wingdings" panose="05000000000000000000" pitchFamily="2" charset="2"/>
        <a:buChar char="§"/>
        <a:defRPr sz="3360">
          <a:solidFill>
            <a:schemeClr val="tx1"/>
          </a:solidFill>
          <a:latin typeface="+mn-lt"/>
        </a:defRPr>
      </a:lvl3pPr>
      <a:lvl4pPr marL="1514476" indent="-346710" algn="l" rtl="0" eaLnBrk="1" fontAlgn="base" hangingPunct="1">
        <a:lnSpc>
          <a:spcPct val="100000"/>
        </a:lnSpc>
        <a:spcBef>
          <a:spcPct val="0"/>
        </a:spcBef>
        <a:spcAft>
          <a:spcPts val="720"/>
        </a:spcAft>
        <a:buClr>
          <a:schemeClr val="tx1">
            <a:lumMod val="65000"/>
            <a:lumOff val="35000"/>
          </a:schemeClr>
        </a:buClr>
        <a:buSzPct val="80000"/>
        <a:buChar char="–"/>
        <a:defRPr sz="3360">
          <a:solidFill>
            <a:schemeClr val="tx1"/>
          </a:solidFill>
          <a:latin typeface="+mn-lt"/>
        </a:defRPr>
      </a:lvl4pPr>
      <a:lvl5pPr marL="1845946" indent="-270510" algn="l" rtl="0" eaLnBrk="1" fontAlgn="base" hangingPunct="1">
        <a:lnSpc>
          <a:spcPct val="100000"/>
        </a:lnSpc>
        <a:spcBef>
          <a:spcPct val="0"/>
        </a:spcBef>
        <a:spcAft>
          <a:spcPts val="720"/>
        </a:spcAft>
        <a:buClr>
          <a:schemeClr val="tx1">
            <a:lumMod val="65000"/>
            <a:lumOff val="35000"/>
          </a:schemeClr>
        </a:buClr>
        <a:buSzPct val="80000"/>
        <a:buFont typeface="Wingdings" panose="05000000000000000000" pitchFamily="2" charset="2"/>
        <a:buChar char="§"/>
        <a:defRPr sz="3360">
          <a:solidFill>
            <a:schemeClr val="tx1"/>
          </a:solidFill>
          <a:latin typeface="+mn-lt"/>
        </a:defRPr>
      </a:lvl5pPr>
      <a:lvl6pPr marL="2333626" indent="-209550" algn="l" rtl="0" eaLnBrk="1" fontAlgn="base" hangingPunct="1">
        <a:lnSpc>
          <a:spcPct val="95000"/>
        </a:lnSpc>
        <a:spcBef>
          <a:spcPct val="0"/>
        </a:spcBef>
        <a:spcAft>
          <a:spcPct val="25000"/>
        </a:spcAft>
        <a:buChar char="•"/>
        <a:defRPr sz="2880">
          <a:solidFill>
            <a:srgbClr val="000000"/>
          </a:solidFill>
          <a:latin typeface="+mn-lt"/>
        </a:defRPr>
      </a:lvl6pPr>
      <a:lvl7pPr marL="2882266" indent="-209550" algn="l" rtl="0" eaLnBrk="1" fontAlgn="base" hangingPunct="1">
        <a:lnSpc>
          <a:spcPct val="95000"/>
        </a:lnSpc>
        <a:spcBef>
          <a:spcPct val="0"/>
        </a:spcBef>
        <a:spcAft>
          <a:spcPct val="25000"/>
        </a:spcAft>
        <a:buChar char="•"/>
        <a:defRPr sz="2880">
          <a:solidFill>
            <a:srgbClr val="000000"/>
          </a:solidFill>
          <a:latin typeface="+mn-lt"/>
        </a:defRPr>
      </a:lvl7pPr>
      <a:lvl8pPr marL="3430906" indent="-209550" algn="l" rtl="0" eaLnBrk="1" fontAlgn="base" hangingPunct="1">
        <a:lnSpc>
          <a:spcPct val="95000"/>
        </a:lnSpc>
        <a:spcBef>
          <a:spcPct val="0"/>
        </a:spcBef>
        <a:spcAft>
          <a:spcPct val="25000"/>
        </a:spcAft>
        <a:buChar char="•"/>
        <a:defRPr sz="2880">
          <a:solidFill>
            <a:srgbClr val="000000"/>
          </a:solidFill>
          <a:latin typeface="+mn-lt"/>
        </a:defRPr>
      </a:lvl8pPr>
      <a:lvl9pPr marL="3979546" indent="-209550" algn="l" rtl="0" eaLnBrk="1" fontAlgn="base" hangingPunct="1">
        <a:lnSpc>
          <a:spcPct val="95000"/>
        </a:lnSpc>
        <a:spcBef>
          <a:spcPct val="0"/>
        </a:spcBef>
        <a:spcAft>
          <a:spcPct val="25000"/>
        </a:spcAft>
        <a:buChar char="•"/>
        <a:defRPr sz="2880">
          <a:solidFill>
            <a:srgbClr val="000000"/>
          </a:solidFill>
          <a:latin typeface="+mn-lt"/>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t="-3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29221F-20F2-144C-A638-0A6C756C26C9}"/>
              </a:ext>
            </a:extLst>
          </p:cNvPr>
          <p:cNvSpPr/>
          <p:nvPr userDrawn="1"/>
        </p:nvSpPr>
        <p:spPr>
          <a:xfrm>
            <a:off x="914400" y="0"/>
            <a:ext cx="5486400" cy="8229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5EEAA279-64AD-4C24-987C-D056E5350C46}"/>
              </a:ext>
            </a:extLst>
          </p:cNvPr>
          <p:cNvSpPr>
            <a:spLocks noGrp="1"/>
          </p:cNvSpPr>
          <p:nvPr>
            <p:ph type="ftr" sz="quarter" idx="3"/>
          </p:nvPr>
        </p:nvSpPr>
        <p:spPr>
          <a:xfrm>
            <a:off x="1189037"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668617555"/>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body" idx="1"/>
          </p:nvPr>
        </p:nvSpPr>
        <p:spPr>
          <a:xfrm>
            <a:off x="1005840" y="1761180"/>
            <a:ext cx="13075920" cy="599815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 name="Google Shape;11;p11"/>
          <p:cNvSpPr/>
          <p:nvPr/>
        </p:nvSpPr>
        <p:spPr>
          <a:xfrm>
            <a:off x="-2776" y="3008"/>
            <a:ext cx="329059" cy="8229600"/>
          </a:xfrm>
          <a:prstGeom prst="rect">
            <a:avLst/>
          </a:prstGeom>
          <a:solidFill>
            <a:srgbClr val="B30D15"/>
          </a:solidFill>
          <a:ln>
            <a:noFill/>
          </a:ln>
        </p:spPr>
        <p:txBody>
          <a:bodyPr spcFirstLastPara="1" wrap="square" lIns="109710" tIns="54840" rIns="109710" bIns="5484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2160" b="0" i="0" u="none" strike="noStrike" cap="none">
              <a:solidFill>
                <a:schemeClr val="lt1"/>
              </a:solidFill>
              <a:latin typeface="Arial"/>
              <a:ea typeface="Arial"/>
              <a:cs typeface="Arial"/>
              <a:sym typeface="Arial"/>
            </a:endParaRPr>
          </a:p>
        </p:txBody>
      </p:sp>
      <p:pic>
        <p:nvPicPr>
          <p:cNvPr id="12" name="Google Shape;12;p11" descr="Flag of Maryland.svg"/>
          <p:cNvPicPr preferRelativeResize="0"/>
          <p:nvPr/>
        </p:nvPicPr>
        <p:blipFill rotWithShape="1">
          <a:blip r:embed="rId8">
            <a:alphaModFix/>
          </a:blip>
          <a:srcRect/>
          <a:stretch/>
        </p:blipFill>
        <p:spPr>
          <a:xfrm rot="5400000">
            <a:off x="-333412" y="7569771"/>
            <a:ext cx="990600" cy="329058"/>
          </a:xfrm>
          <a:prstGeom prst="rect">
            <a:avLst/>
          </a:prstGeom>
          <a:noFill/>
          <a:ln>
            <a:noFill/>
          </a:ln>
        </p:spPr>
      </p:pic>
      <p:pic>
        <p:nvPicPr>
          <p:cNvPr id="13" name="Google Shape;13;p11" descr="Flag of Maryland.svg"/>
          <p:cNvPicPr preferRelativeResize="0"/>
          <p:nvPr/>
        </p:nvPicPr>
        <p:blipFill rotWithShape="1">
          <a:blip r:embed="rId8">
            <a:alphaModFix/>
          </a:blip>
          <a:srcRect/>
          <a:stretch/>
        </p:blipFill>
        <p:spPr>
          <a:xfrm rot="-5400000">
            <a:off x="-333412" y="335411"/>
            <a:ext cx="990601" cy="329058"/>
          </a:xfrm>
          <a:prstGeom prst="rect">
            <a:avLst/>
          </a:prstGeom>
          <a:noFill/>
          <a:ln>
            <a:noFill/>
          </a:ln>
        </p:spPr>
      </p:pic>
      <p:sp>
        <p:nvSpPr>
          <p:cNvPr id="14" name="Google Shape;14;p11"/>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3200"/>
              <a:buFont typeface="Tahoma"/>
              <a:buNone/>
              <a:defRPr sz="3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 name="Google Shape;15;p11"/>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4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16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16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16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16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16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16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16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160" b="0" i="0" u="none" strike="noStrike" cap="none">
                <a:solidFill>
                  <a:schemeClr val="dk1"/>
                </a:solidFill>
                <a:latin typeface="Arial"/>
                <a:ea typeface="Arial"/>
                <a:cs typeface="Arial"/>
                <a:sym typeface="Arial"/>
              </a:defRPr>
            </a:lvl9pPr>
          </a:lstStyle>
          <a:p>
            <a:endParaRPr/>
          </a:p>
        </p:txBody>
      </p:sp>
      <p:sp>
        <p:nvSpPr>
          <p:cNvPr id="16" name="Google Shape;16;p11"/>
          <p:cNvSpPr txBox="1"/>
          <p:nvPr/>
        </p:nvSpPr>
        <p:spPr>
          <a:xfrm>
            <a:off x="11292840" y="7680525"/>
            <a:ext cx="3291840" cy="438150"/>
          </a:xfrm>
          <a:prstGeom prst="rect">
            <a:avLst/>
          </a:prstGeom>
          <a:noFill/>
          <a:ln>
            <a:noFill/>
          </a:ln>
        </p:spPr>
        <p:txBody>
          <a:bodyPr spcFirstLastPara="1" wrap="square" lIns="109710" tIns="54840" rIns="109710" bIns="5484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4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44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40075206"/>
      </p:ext>
    </p:extLst>
  </p:cSld>
  <p:clrMap bg1="lt1" tx1="dk1" bg2="dk2" tx2="lt2" accent1="accent1" accent2="accent2" accent3="accent3" accent4="accent4" accent5="accent5" accent6="accent6" hlink="hlink" folHlink="folHlink"/>
  <p:sldLayoutIdLst>
    <p:sldLayoutId id="2147483851" r:id="rId1"/>
    <p:sldLayoutId id="2147483852" r:id="rId2"/>
    <p:sldLayoutId id="2147483854" r:id="rId3"/>
    <p:sldLayoutId id="2147483855" r:id="rId4"/>
    <p:sldLayoutId id="2147483856" r:id="rId5"/>
    <p:sldLayoutId id="2147483857"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8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climatewatchdata.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climatewatchdata.org/"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chart" Target="../charts/chart8.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5.jp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4.png"/><Relationship Id="rId5" Type="http://schemas.microsoft.com/office/2007/relationships/hdphoto" Target="../media/hdphoto2.wdp"/><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04.emf"/><Relationship Id="rId11" Type="http://schemas.openxmlformats.org/officeDocument/2006/relationships/image" Target="../media/image109.emf"/><Relationship Id="rId5" Type="http://schemas.openxmlformats.org/officeDocument/2006/relationships/image" Target="../media/image103.emf"/><Relationship Id="rId10" Type="http://schemas.openxmlformats.org/officeDocument/2006/relationships/image" Target="../media/image108.emf"/><Relationship Id="rId4" Type="http://schemas.openxmlformats.org/officeDocument/2006/relationships/image" Target="../media/image102.emf"/><Relationship Id="rId9"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08.emf"/><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8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87.xml"/><Relationship Id="rId4"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87.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87.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5.xml"/><Relationship Id="rId1" Type="http://schemas.openxmlformats.org/officeDocument/2006/relationships/slideLayout" Target="../slideLayouts/slideLayout87.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31.png"/><Relationship Id="rId7"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7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microsoft.com/office/2007/relationships/hdphoto" Target="../media/hdphoto4.wdp"/></Relationships>
</file>

<file path=ppt/slides/_rels/slide55.xml.rels><?xml version="1.0" encoding="UTF-8" standalone="yes"?>
<Relationships xmlns="http://schemas.openxmlformats.org/package/2006/relationships"><Relationship Id="rId3" Type="http://schemas.openxmlformats.org/officeDocument/2006/relationships/hyperlink" Target="https://doi.org/10.1038/s41467-020-18903-w" TargetMode="External"/><Relationship Id="rId2" Type="http://schemas.openxmlformats.org/officeDocument/2006/relationships/notesSlide" Target="../notesSlides/notesSlide38.xml"/><Relationship Id="rId1" Type="http://schemas.openxmlformats.org/officeDocument/2006/relationships/slideLayout" Target="../slideLayouts/slideLayout87.xml"/><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microsoft.com/office/2018/10/relationships/comments" Target="../comments/modernComment_19A_2F9E0A54.xml"/><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6.xml"/><Relationship Id="rId4" Type="http://schemas.openxmlformats.org/officeDocument/2006/relationships/image" Target="../media/image140.PNG"/></Relationships>
</file>

<file path=ppt/slides/_rels/slide64.xml.rels><?xml version="1.0" encoding="UTF-8" standalone="yes"?>
<Relationships xmlns="http://schemas.openxmlformats.org/package/2006/relationships"><Relationship Id="rId3" Type="http://schemas.microsoft.com/office/2018/10/relationships/comments" Target="../comments/modernComment_193_0.xml"/><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8" Type="http://schemas.openxmlformats.org/officeDocument/2006/relationships/hyperlink" Target="https://globalchange.mit.edu/sites/default/files/MITJPSPGC_Rpt351.pdf" TargetMode="External"/><Relationship Id="rId13" Type="http://schemas.openxmlformats.org/officeDocument/2006/relationships/image" Target="../media/image147.png"/><Relationship Id="rId3" Type="http://schemas.openxmlformats.org/officeDocument/2006/relationships/hyperlink" Target="https://www.edf.org/sites/default/files/documents/Recapturing%20U.S.%20Leadership%20on%20Climate.pdf" TargetMode="External"/><Relationship Id="rId7" Type="http://schemas.openxmlformats.org/officeDocument/2006/relationships/hyperlink" Target="http://mydocs.epri.com/docs/public/EPRI-Whitepaper-Strategies-and-Actions-for-US-GHG-Reduction.pdf" TargetMode="External"/><Relationship Id="rId12" Type="http://schemas.openxmlformats.org/officeDocument/2006/relationships/image" Target="../media/image146.jpeg"/><Relationship Id="rId2" Type="http://schemas.openxmlformats.org/officeDocument/2006/relationships/notesSlide" Target="../notesSlides/notesSlide41.xml"/><Relationship Id="rId1" Type="http://schemas.openxmlformats.org/officeDocument/2006/relationships/slideLayout" Target="../slideLayouts/slideLayout56.xml"/><Relationship Id="rId6" Type="http://schemas.openxmlformats.org/officeDocument/2006/relationships/hyperlink" Target="https://www.nrdc.org/sites/default/files/2030-biden-climate-pollution-ib.pdf" TargetMode="External"/><Relationship Id="rId11" Type="http://schemas.openxmlformats.org/officeDocument/2006/relationships/image" Target="../media/image145.png"/><Relationship Id="rId5" Type="http://schemas.openxmlformats.org/officeDocument/2006/relationships/hyperlink" Target="https://eta.lbl.gov/publications/illustrative-strategies-united-states" TargetMode="External"/><Relationship Id="rId10" Type="http://schemas.openxmlformats.org/officeDocument/2006/relationships/image" Target="../media/image144.png"/><Relationship Id="rId4" Type="http://schemas.openxmlformats.org/officeDocument/2006/relationships/hyperlink" Target="https://www.americaisallin.com/wp-content/uploads/2021/04/all-in-climate-strategy-report2021rd3-3.pdf" TargetMode="External"/><Relationship Id="rId9" Type="http://schemas.openxmlformats.org/officeDocument/2006/relationships/image" Target="../media/image143.jpeg"/><Relationship Id="rId14" Type="http://schemas.openxmlformats.org/officeDocument/2006/relationships/image" Target="../media/image148.png"/></Relationships>
</file>

<file path=ppt/slides/_rels/slide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8.xml"/></Relationships>
</file>

<file path=ppt/slides/_rels/slide6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3.xml"/><Relationship Id="rId1" Type="http://schemas.openxmlformats.org/officeDocument/2006/relationships/slideLayout" Target="../slideLayouts/slideLayout56.xml"/><Relationship Id="rId4" Type="http://schemas.openxmlformats.org/officeDocument/2006/relationships/chart" Target="../charts/chart11.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4.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998220" y="2051686"/>
            <a:ext cx="12618720" cy="3423284"/>
          </a:xfrm>
          <a:prstGeom prst="rect">
            <a:avLst/>
          </a:prstGeom>
          <a:noFill/>
          <a:ln>
            <a:noFill/>
          </a:ln>
        </p:spPr>
        <p:txBody>
          <a:bodyPr spcFirstLastPara="1" wrap="square" lIns="109710" tIns="54840" rIns="109710" bIns="54840" anchor="ctr" anchorCtr="0">
            <a:normAutofit/>
          </a:bodyPr>
          <a:lstStyle/>
          <a:p>
            <a:pPr algn="ctr">
              <a:buSzPts val="4400"/>
            </a:pPr>
            <a:r>
              <a:rPr lang="en-US" sz="5280" dirty="0"/>
              <a:t>IAM in National Decarbonization Pathways</a:t>
            </a:r>
            <a:endParaRPr sz="4320" dirty="0"/>
          </a:p>
        </p:txBody>
      </p:sp>
      <p:sp>
        <p:nvSpPr>
          <p:cNvPr id="138" name="Google Shape;138;p21"/>
          <p:cNvSpPr txBox="1">
            <a:spLocks noGrp="1"/>
          </p:cNvSpPr>
          <p:nvPr>
            <p:ph type="body" idx="1"/>
          </p:nvPr>
        </p:nvSpPr>
        <p:spPr>
          <a:xfrm>
            <a:off x="998220" y="5507356"/>
            <a:ext cx="12618720" cy="1800224"/>
          </a:xfrm>
          <a:prstGeom prst="rect">
            <a:avLst/>
          </a:prstGeom>
          <a:noFill/>
          <a:ln>
            <a:noFill/>
          </a:ln>
        </p:spPr>
        <p:txBody>
          <a:bodyPr spcFirstLastPara="1" wrap="square" lIns="109710" tIns="54840" rIns="109710" bIns="54840" anchor="t" anchorCtr="0">
            <a:normAutofit/>
          </a:bodyPr>
          <a:lstStyle/>
          <a:p>
            <a:pPr marL="0" indent="0" algn="ctr">
              <a:spcBef>
                <a:spcPts val="0"/>
              </a:spcBef>
            </a:pPr>
            <a:r>
              <a:rPr lang="en-US" dirty="0"/>
              <a:t>PLCY-798K</a:t>
            </a:r>
          </a:p>
          <a:p>
            <a:pPr marL="0" indent="0" algn="ctr"/>
            <a:r>
              <a:rPr lang="en-US" dirty="0"/>
              <a:t>Integrated Human-Earth System Modeling and Policy Assessment</a:t>
            </a:r>
          </a:p>
          <a:p>
            <a:pPr marL="0" indent="0" algn="ctr"/>
            <a:r>
              <a:rPr lang="en-US" dirty="0"/>
              <a:t>April 1, 2023</a:t>
            </a:r>
          </a:p>
          <a:p>
            <a:pPr marL="0" indent="0" algn="ctr"/>
            <a:endParaRPr lang="en-US" dirty="0"/>
          </a:p>
        </p:txBody>
      </p:sp>
      <p:pic>
        <p:nvPicPr>
          <p:cNvPr id="139" name="Google Shape;139;p21" descr="Screen Shot 2015-08-31 at 1.17.32 PM.png"/>
          <p:cNvPicPr preferRelativeResize="0"/>
          <p:nvPr/>
        </p:nvPicPr>
        <p:blipFill rotWithShape="1">
          <a:blip r:embed="rId3">
            <a:alphaModFix/>
          </a:blip>
          <a:srcRect/>
          <a:stretch/>
        </p:blipFill>
        <p:spPr>
          <a:xfrm>
            <a:off x="9443258" y="563015"/>
            <a:ext cx="5187142" cy="14886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84B27-8919-4814-9F1C-E5E5E7CC9924}"/>
              </a:ext>
            </a:extLst>
          </p:cNvPr>
          <p:cNvSpPr>
            <a:spLocks noGrp="1"/>
          </p:cNvSpPr>
          <p:nvPr>
            <p:ph type="sldNum" sz="quarter" idx="12"/>
          </p:nvPr>
        </p:nvSpPr>
        <p:spPr/>
        <p:txBody>
          <a:bodyPr/>
          <a:lstStyle/>
          <a:p>
            <a:fld id="{FE7A4BB3-E848-5A44-82DF-322201952CD8}" type="slidenum">
              <a:rPr lang="en-US" smtClean="0"/>
              <a:pPr/>
              <a:t>10</a:t>
            </a:fld>
            <a:endParaRPr lang="en-US" dirty="0"/>
          </a:p>
        </p:txBody>
      </p:sp>
      <p:sp>
        <p:nvSpPr>
          <p:cNvPr id="10" name="Title 2">
            <a:extLst>
              <a:ext uri="{FF2B5EF4-FFF2-40B4-BE49-F238E27FC236}">
                <a16:creationId xmlns:a16="http://schemas.microsoft.com/office/drawing/2014/main" id="{F7ACC054-0970-4EC0-A70B-60DAF10C2660}"/>
              </a:ext>
            </a:extLst>
          </p:cNvPr>
          <p:cNvSpPr>
            <a:spLocks noGrp="1"/>
          </p:cNvSpPr>
          <p:nvPr>
            <p:ph type="title"/>
          </p:nvPr>
        </p:nvSpPr>
        <p:spPr>
          <a:xfrm>
            <a:off x="2625635" y="-290384"/>
            <a:ext cx="10972800" cy="1310979"/>
          </a:xfrm>
        </p:spPr>
        <p:txBody>
          <a:bodyPr/>
          <a:lstStyle/>
          <a:p>
            <a:r>
              <a:rPr lang="en-US" dirty="0"/>
              <a:t>Building Final Energy</a:t>
            </a:r>
          </a:p>
        </p:txBody>
      </p:sp>
      <p:sp>
        <p:nvSpPr>
          <p:cNvPr id="7" name="Title 2">
            <a:extLst>
              <a:ext uri="{FF2B5EF4-FFF2-40B4-BE49-F238E27FC236}">
                <a16:creationId xmlns:a16="http://schemas.microsoft.com/office/drawing/2014/main" id="{3AFB74AB-6311-4A5C-A151-F6E3FCA6220C}"/>
              </a:ext>
            </a:extLst>
          </p:cNvPr>
          <p:cNvSpPr txBox="1">
            <a:spLocks/>
          </p:cNvSpPr>
          <p:nvPr/>
        </p:nvSpPr>
        <p:spPr>
          <a:xfrm>
            <a:off x="1537179" y="2100340"/>
            <a:ext cx="13538985"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     Reference Buildings	             Advanced Buildings</a:t>
            </a:r>
          </a:p>
        </p:txBody>
      </p:sp>
      <p:pic>
        <p:nvPicPr>
          <p:cNvPr id="9" name="Picture 8">
            <a:extLst>
              <a:ext uri="{FF2B5EF4-FFF2-40B4-BE49-F238E27FC236}">
                <a16:creationId xmlns:a16="http://schemas.microsoft.com/office/drawing/2014/main" id="{5CB4105D-3A95-4FC5-B30E-C9E24F85573E}"/>
              </a:ext>
            </a:extLst>
          </p:cNvPr>
          <p:cNvPicPr>
            <a:picLocks noChangeAspect="1"/>
          </p:cNvPicPr>
          <p:nvPr/>
        </p:nvPicPr>
        <p:blipFill>
          <a:blip r:embed="rId2"/>
          <a:stretch>
            <a:fillRect/>
          </a:stretch>
        </p:blipFill>
        <p:spPr>
          <a:xfrm>
            <a:off x="8229600" y="2901414"/>
            <a:ext cx="6400800" cy="5120640"/>
          </a:xfrm>
          <a:prstGeom prst="rect">
            <a:avLst/>
          </a:prstGeom>
        </p:spPr>
      </p:pic>
      <p:pic>
        <p:nvPicPr>
          <p:cNvPr id="5" name="Picture 4">
            <a:extLst>
              <a:ext uri="{FF2B5EF4-FFF2-40B4-BE49-F238E27FC236}">
                <a16:creationId xmlns:a16="http://schemas.microsoft.com/office/drawing/2014/main" id="{E04F5628-92BD-4FB0-983F-BDEEF53A3F2C}"/>
              </a:ext>
            </a:extLst>
          </p:cNvPr>
          <p:cNvPicPr>
            <a:picLocks noChangeAspect="1"/>
          </p:cNvPicPr>
          <p:nvPr/>
        </p:nvPicPr>
        <p:blipFill>
          <a:blip r:embed="rId3"/>
          <a:stretch>
            <a:fillRect/>
          </a:stretch>
        </p:blipFill>
        <p:spPr>
          <a:xfrm>
            <a:off x="1828800" y="2901414"/>
            <a:ext cx="6400800" cy="5120640"/>
          </a:xfrm>
          <a:prstGeom prst="rect">
            <a:avLst/>
          </a:prstGeom>
        </p:spPr>
      </p:pic>
    </p:spTree>
    <p:extLst>
      <p:ext uri="{BB962C8B-B14F-4D97-AF65-F5344CB8AC3E}">
        <p14:creationId xmlns:p14="http://schemas.microsoft.com/office/powerpoint/2010/main" val="1696476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84B27-8919-4814-9F1C-E5E5E7CC9924}"/>
              </a:ext>
            </a:extLst>
          </p:cNvPr>
          <p:cNvSpPr>
            <a:spLocks noGrp="1"/>
          </p:cNvSpPr>
          <p:nvPr>
            <p:ph type="sldNum" sz="quarter" idx="12"/>
          </p:nvPr>
        </p:nvSpPr>
        <p:spPr/>
        <p:txBody>
          <a:bodyPr/>
          <a:lstStyle/>
          <a:p>
            <a:fld id="{FE7A4BB3-E848-5A44-82DF-322201952CD8}" type="slidenum">
              <a:rPr lang="en-US" smtClean="0"/>
              <a:pPr/>
              <a:t>11</a:t>
            </a:fld>
            <a:endParaRPr lang="en-US" dirty="0"/>
          </a:p>
        </p:txBody>
      </p:sp>
      <p:sp>
        <p:nvSpPr>
          <p:cNvPr id="10" name="Title 2">
            <a:extLst>
              <a:ext uri="{FF2B5EF4-FFF2-40B4-BE49-F238E27FC236}">
                <a16:creationId xmlns:a16="http://schemas.microsoft.com/office/drawing/2014/main" id="{F7ACC054-0970-4EC0-A70B-60DAF10C2660}"/>
              </a:ext>
            </a:extLst>
          </p:cNvPr>
          <p:cNvSpPr>
            <a:spLocks noGrp="1"/>
          </p:cNvSpPr>
          <p:nvPr>
            <p:ph type="title"/>
          </p:nvPr>
        </p:nvSpPr>
        <p:spPr>
          <a:xfrm>
            <a:off x="2625635" y="-290384"/>
            <a:ext cx="10972800" cy="1310979"/>
          </a:xfrm>
        </p:spPr>
        <p:txBody>
          <a:bodyPr/>
          <a:lstStyle/>
          <a:p>
            <a:r>
              <a:rPr lang="en-US" dirty="0"/>
              <a:t>Industry Final Energy</a:t>
            </a:r>
          </a:p>
        </p:txBody>
      </p:sp>
      <p:sp>
        <p:nvSpPr>
          <p:cNvPr id="7" name="Title 2">
            <a:extLst>
              <a:ext uri="{FF2B5EF4-FFF2-40B4-BE49-F238E27FC236}">
                <a16:creationId xmlns:a16="http://schemas.microsoft.com/office/drawing/2014/main" id="{B8B48895-6F84-418C-8896-DC4273BCA593}"/>
              </a:ext>
            </a:extLst>
          </p:cNvPr>
          <p:cNvSpPr txBox="1">
            <a:spLocks/>
          </p:cNvSpPr>
          <p:nvPr/>
        </p:nvSpPr>
        <p:spPr>
          <a:xfrm>
            <a:off x="2161611" y="2163294"/>
            <a:ext cx="1276572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Standard Industry		          Advanced Industry</a:t>
            </a:r>
          </a:p>
        </p:txBody>
      </p:sp>
      <p:sp>
        <p:nvSpPr>
          <p:cNvPr id="8" name="Star: 5 Points 7">
            <a:extLst>
              <a:ext uri="{FF2B5EF4-FFF2-40B4-BE49-F238E27FC236}">
                <a16:creationId xmlns:a16="http://schemas.microsoft.com/office/drawing/2014/main" id="{977E600D-B6F3-44F8-872E-42FDCCB779A1}"/>
              </a:ext>
            </a:extLst>
          </p:cNvPr>
          <p:cNvSpPr/>
          <p:nvPr/>
        </p:nvSpPr>
        <p:spPr>
          <a:xfrm>
            <a:off x="-1579418" y="270933"/>
            <a:ext cx="1021278" cy="8690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EA2566A-0DA0-4F7C-8753-B64B740717EE}"/>
              </a:ext>
            </a:extLst>
          </p:cNvPr>
          <p:cNvPicPr>
            <a:picLocks noChangeAspect="1"/>
          </p:cNvPicPr>
          <p:nvPr/>
        </p:nvPicPr>
        <p:blipFill>
          <a:blip r:embed="rId2"/>
          <a:stretch>
            <a:fillRect/>
          </a:stretch>
        </p:blipFill>
        <p:spPr>
          <a:xfrm>
            <a:off x="8229600" y="3168010"/>
            <a:ext cx="6400800" cy="4267200"/>
          </a:xfrm>
          <a:prstGeom prst="rect">
            <a:avLst/>
          </a:prstGeom>
        </p:spPr>
      </p:pic>
      <p:pic>
        <p:nvPicPr>
          <p:cNvPr id="6" name="Picture 5">
            <a:extLst>
              <a:ext uri="{FF2B5EF4-FFF2-40B4-BE49-F238E27FC236}">
                <a16:creationId xmlns:a16="http://schemas.microsoft.com/office/drawing/2014/main" id="{6C7A33DD-C6DC-4749-9DFF-8B9813A78237}"/>
              </a:ext>
            </a:extLst>
          </p:cNvPr>
          <p:cNvPicPr>
            <a:picLocks noChangeAspect="1"/>
          </p:cNvPicPr>
          <p:nvPr/>
        </p:nvPicPr>
        <p:blipFill>
          <a:blip r:embed="rId3"/>
          <a:stretch>
            <a:fillRect/>
          </a:stretch>
        </p:blipFill>
        <p:spPr>
          <a:xfrm>
            <a:off x="1547462" y="3168010"/>
            <a:ext cx="6400800" cy="4267200"/>
          </a:xfrm>
          <a:prstGeom prst="rect">
            <a:avLst/>
          </a:prstGeom>
        </p:spPr>
      </p:pic>
    </p:spTree>
    <p:extLst>
      <p:ext uri="{BB962C8B-B14F-4D97-AF65-F5344CB8AC3E}">
        <p14:creationId xmlns:p14="http://schemas.microsoft.com/office/powerpoint/2010/main" val="3587484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84B27-8919-4814-9F1C-E5E5E7CC9924}"/>
              </a:ext>
            </a:extLst>
          </p:cNvPr>
          <p:cNvSpPr>
            <a:spLocks noGrp="1"/>
          </p:cNvSpPr>
          <p:nvPr>
            <p:ph type="sldNum" sz="quarter" idx="12"/>
          </p:nvPr>
        </p:nvSpPr>
        <p:spPr/>
        <p:txBody>
          <a:bodyPr/>
          <a:lstStyle/>
          <a:p>
            <a:fld id="{FE7A4BB3-E848-5A44-82DF-322201952CD8}" type="slidenum">
              <a:rPr lang="en-US" smtClean="0"/>
              <a:pPr/>
              <a:t>12</a:t>
            </a:fld>
            <a:endParaRPr lang="en-US" dirty="0"/>
          </a:p>
        </p:txBody>
      </p:sp>
      <p:sp>
        <p:nvSpPr>
          <p:cNvPr id="10" name="Title 2">
            <a:extLst>
              <a:ext uri="{FF2B5EF4-FFF2-40B4-BE49-F238E27FC236}">
                <a16:creationId xmlns:a16="http://schemas.microsoft.com/office/drawing/2014/main" id="{F7ACC054-0970-4EC0-A70B-60DAF10C2660}"/>
              </a:ext>
            </a:extLst>
          </p:cNvPr>
          <p:cNvSpPr>
            <a:spLocks noGrp="1"/>
          </p:cNvSpPr>
          <p:nvPr>
            <p:ph type="title"/>
          </p:nvPr>
        </p:nvSpPr>
        <p:spPr>
          <a:xfrm>
            <a:off x="2625635" y="-290384"/>
            <a:ext cx="10972800" cy="1310979"/>
          </a:xfrm>
        </p:spPr>
        <p:txBody>
          <a:bodyPr/>
          <a:lstStyle/>
          <a:p>
            <a:r>
              <a:rPr lang="en-US" dirty="0"/>
              <a:t>Transport Final Energy</a:t>
            </a:r>
          </a:p>
        </p:txBody>
      </p:sp>
      <p:sp>
        <p:nvSpPr>
          <p:cNvPr id="15" name="Title 2">
            <a:extLst>
              <a:ext uri="{FF2B5EF4-FFF2-40B4-BE49-F238E27FC236}">
                <a16:creationId xmlns:a16="http://schemas.microsoft.com/office/drawing/2014/main" id="{F2DE2D8C-F2D0-44F3-83F8-90E411D7AD99}"/>
              </a:ext>
            </a:extLst>
          </p:cNvPr>
          <p:cNvSpPr txBox="1">
            <a:spLocks/>
          </p:cNvSpPr>
          <p:nvPr/>
        </p:nvSpPr>
        <p:spPr>
          <a:xfrm>
            <a:off x="1922892" y="1859742"/>
            <a:ext cx="1294770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Standard Transport			    Advanced Transport</a:t>
            </a:r>
          </a:p>
        </p:txBody>
      </p:sp>
      <p:pic>
        <p:nvPicPr>
          <p:cNvPr id="5" name="Picture 4">
            <a:extLst>
              <a:ext uri="{FF2B5EF4-FFF2-40B4-BE49-F238E27FC236}">
                <a16:creationId xmlns:a16="http://schemas.microsoft.com/office/drawing/2014/main" id="{5F37BF72-60BD-49A7-94A7-C6CCDDF4C28E}"/>
              </a:ext>
            </a:extLst>
          </p:cNvPr>
          <p:cNvPicPr>
            <a:picLocks noChangeAspect="1"/>
          </p:cNvPicPr>
          <p:nvPr/>
        </p:nvPicPr>
        <p:blipFill>
          <a:blip r:embed="rId2"/>
          <a:stretch>
            <a:fillRect/>
          </a:stretch>
        </p:blipFill>
        <p:spPr>
          <a:xfrm>
            <a:off x="8229600" y="2651760"/>
            <a:ext cx="6400800" cy="5120640"/>
          </a:xfrm>
          <a:prstGeom prst="rect">
            <a:avLst/>
          </a:prstGeom>
        </p:spPr>
      </p:pic>
      <p:pic>
        <p:nvPicPr>
          <p:cNvPr id="7" name="Picture 6">
            <a:extLst>
              <a:ext uri="{FF2B5EF4-FFF2-40B4-BE49-F238E27FC236}">
                <a16:creationId xmlns:a16="http://schemas.microsoft.com/office/drawing/2014/main" id="{FDCB5D33-C639-4376-AD26-AD4F0C6F153F}"/>
              </a:ext>
            </a:extLst>
          </p:cNvPr>
          <p:cNvPicPr>
            <a:picLocks noChangeAspect="1"/>
          </p:cNvPicPr>
          <p:nvPr/>
        </p:nvPicPr>
        <p:blipFill>
          <a:blip r:embed="rId3"/>
          <a:stretch>
            <a:fillRect/>
          </a:stretch>
        </p:blipFill>
        <p:spPr>
          <a:xfrm>
            <a:off x="1510748" y="2651760"/>
            <a:ext cx="6400800" cy="5120640"/>
          </a:xfrm>
          <a:prstGeom prst="rect">
            <a:avLst/>
          </a:prstGeom>
        </p:spPr>
      </p:pic>
    </p:spTree>
    <p:extLst>
      <p:ext uri="{BB962C8B-B14F-4D97-AF65-F5344CB8AC3E}">
        <p14:creationId xmlns:p14="http://schemas.microsoft.com/office/powerpoint/2010/main" val="2961405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84B27-8919-4814-9F1C-E5E5E7CC9924}"/>
              </a:ext>
            </a:extLst>
          </p:cNvPr>
          <p:cNvSpPr>
            <a:spLocks noGrp="1"/>
          </p:cNvSpPr>
          <p:nvPr>
            <p:ph type="sldNum" sz="quarter" idx="12"/>
          </p:nvPr>
        </p:nvSpPr>
        <p:spPr/>
        <p:txBody>
          <a:bodyPr/>
          <a:lstStyle/>
          <a:p>
            <a:fld id="{FE7A4BB3-E848-5A44-82DF-322201952CD8}" type="slidenum">
              <a:rPr lang="en-US" smtClean="0"/>
              <a:pPr/>
              <a:t>13</a:t>
            </a:fld>
            <a:endParaRPr lang="en-US" dirty="0"/>
          </a:p>
        </p:txBody>
      </p:sp>
      <p:sp>
        <p:nvSpPr>
          <p:cNvPr id="13" name="Title 2">
            <a:extLst>
              <a:ext uri="{FF2B5EF4-FFF2-40B4-BE49-F238E27FC236}">
                <a16:creationId xmlns:a16="http://schemas.microsoft.com/office/drawing/2014/main" id="{0944E410-8215-4E14-9974-21FA87C933D1}"/>
              </a:ext>
            </a:extLst>
          </p:cNvPr>
          <p:cNvSpPr>
            <a:spLocks noGrp="1"/>
          </p:cNvSpPr>
          <p:nvPr>
            <p:ph type="title"/>
          </p:nvPr>
        </p:nvSpPr>
        <p:spPr>
          <a:xfrm>
            <a:off x="2625635" y="-290384"/>
            <a:ext cx="10972800" cy="1310979"/>
          </a:xfrm>
        </p:spPr>
        <p:txBody>
          <a:bodyPr/>
          <a:lstStyle/>
          <a:p>
            <a:r>
              <a:rPr lang="en-US" dirty="0"/>
              <a:t>Passenger LDV Sales</a:t>
            </a:r>
          </a:p>
        </p:txBody>
      </p:sp>
      <p:sp>
        <p:nvSpPr>
          <p:cNvPr id="9" name="Title 2">
            <a:extLst>
              <a:ext uri="{FF2B5EF4-FFF2-40B4-BE49-F238E27FC236}">
                <a16:creationId xmlns:a16="http://schemas.microsoft.com/office/drawing/2014/main" id="{B865C165-0DC6-4FC9-96BF-21916E5C0042}"/>
              </a:ext>
            </a:extLst>
          </p:cNvPr>
          <p:cNvSpPr txBox="1">
            <a:spLocks/>
          </p:cNvSpPr>
          <p:nvPr/>
        </p:nvSpPr>
        <p:spPr>
          <a:xfrm>
            <a:off x="1922892" y="1859742"/>
            <a:ext cx="1294770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Standard Transport			    Advanced Transport</a:t>
            </a:r>
          </a:p>
        </p:txBody>
      </p:sp>
      <p:pic>
        <p:nvPicPr>
          <p:cNvPr id="4" name="Picture 3">
            <a:extLst>
              <a:ext uri="{FF2B5EF4-FFF2-40B4-BE49-F238E27FC236}">
                <a16:creationId xmlns:a16="http://schemas.microsoft.com/office/drawing/2014/main" id="{A32A34E2-8E87-4C69-B012-B53E199AAA78}"/>
              </a:ext>
            </a:extLst>
          </p:cNvPr>
          <p:cNvPicPr>
            <a:picLocks noChangeAspect="1"/>
          </p:cNvPicPr>
          <p:nvPr/>
        </p:nvPicPr>
        <p:blipFill>
          <a:blip r:embed="rId2"/>
          <a:stretch>
            <a:fillRect/>
          </a:stretch>
        </p:blipFill>
        <p:spPr>
          <a:xfrm>
            <a:off x="8229600" y="2633516"/>
            <a:ext cx="6400800" cy="5120640"/>
          </a:xfrm>
          <a:prstGeom prst="rect">
            <a:avLst/>
          </a:prstGeom>
        </p:spPr>
      </p:pic>
      <p:pic>
        <p:nvPicPr>
          <p:cNvPr id="10" name="Picture 9">
            <a:extLst>
              <a:ext uri="{FF2B5EF4-FFF2-40B4-BE49-F238E27FC236}">
                <a16:creationId xmlns:a16="http://schemas.microsoft.com/office/drawing/2014/main" id="{3220C68F-A2D0-4345-AE6B-7FBF798C808C}"/>
              </a:ext>
            </a:extLst>
          </p:cNvPr>
          <p:cNvPicPr>
            <a:picLocks noChangeAspect="1"/>
          </p:cNvPicPr>
          <p:nvPr/>
        </p:nvPicPr>
        <p:blipFill>
          <a:blip r:embed="rId3"/>
          <a:stretch>
            <a:fillRect/>
          </a:stretch>
        </p:blipFill>
        <p:spPr>
          <a:xfrm>
            <a:off x="1494264" y="2633516"/>
            <a:ext cx="6400800" cy="5120640"/>
          </a:xfrm>
          <a:prstGeom prst="rect">
            <a:avLst/>
          </a:prstGeom>
        </p:spPr>
      </p:pic>
    </p:spTree>
    <p:extLst>
      <p:ext uri="{BB962C8B-B14F-4D97-AF65-F5344CB8AC3E}">
        <p14:creationId xmlns:p14="http://schemas.microsoft.com/office/powerpoint/2010/main" val="3321989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84B27-8919-4814-9F1C-E5E5E7CC9924}"/>
              </a:ext>
            </a:extLst>
          </p:cNvPr>
          <p:cNvSpPr>
            <a:spLocks noGrp="1"/>
          </p:cNvSpPr>
          <p:nvPr>
            <p:ph type="sldNum" sz="quarter" idx="12"/>
          </p:nvPr>
        </p:nvSpPr>
        <p:spPr/>
        <p:txBody>
          <a:bodyPr/>
          <a:lstStyle/>
          <a:p>
            <a:fld id="{FE7A4BB3-E848-5A44-82DF-322201952CD8}" type="slidenum">
              <a:rPr lang="en-US" smtClean="0"/>
              <a:pPr/>
              <a:t>14</a:t>
            </a:fld>
            <a:endParaRPr lang="en-US" dirty="0"/>
          </a:p>
        </p:txBody>
      </p:sp>
      <p:sp>
        <p:nvSpPr>
          <p:cNvPr id="13" name="Title 2">
            <a:extLst>
              <a:ext uri="{FF2B5EF4-FFF2-40B4-BE49-F238E27FC236}">
                <a16:creationId xmlns:a16="http://schemas.microsoft.com/office/drawing/2014/main" id="{0944E410-8215-4E14-9974-21FA87C933D1}"/>
              </a:ext>
            </a:extLst>
          </p:cNvPr>
          <p:cNvSpPr>
            <a:spLocks noGrp="1"/>
          </p:cNvSpPr>
          <p:nvPr>
            <p:ph type="title"/>
          </p:nvPr>
        </p:nvSpPr>
        <p:spPr>
          <a:xfrm>
            <a:off x="2625635" y="-290384"/>
            <a:ext cx="10972800" cy="1310979"/>
          </a:xfrm>
        </p:spPr>
        <p:txBody>
          <a:bodyPr/>
          <a:lstStyle/>
          <a:p>
            <a:r>
              <a:rPr lang="en-US" dirty="0"/>
              <a:t>Passenger LDV Service Output</a:t>
            </a:r>
          </a:p>
        </p:txBody>
      </p:sp>
      <p:sp>
        <p:nvSpPr>
          <p:cNvPr id="8" name="Title 2">
            <a:extLst>
              <a:ext uri="{FF2B5EF4-FFF2-40B4-BE49-F238E27FC236}">
                <a16:creationId xmlns:a16="http://schemas.microsoft.com/office/drawing/2014/main" id="{F6E752E3-73A2-474B-B67B-7B9E75516E69}"/>
              </a:ext>
            </a:extLst>
          </p:cNvPr>
          <p:cNvSpPr txBox="1">
            <a:spLocks/>
          </p:cNvSpPr>
          <p:nvPr/>
        </p:nvSpPr>
        <p:spPr>
          <a:xfrm>
            <a:off x="1922892" y="1859742"/>
            <a:ext cx="1294770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Standard Transport			    Advanced Transport</a:t>
            </a:r>
          </a:p>
        </p:txBody>
      </p:sp>
      <p:pic>
        <p:nvPicPr>
          <p:cNvPr id="6" name="Picture 5">
            <a:extLst>
              <a:ext uri="{FF2B5EF4-FFF2-40B4-BE49-F238E27FC236}">
                <a16:creationId xmlns:a16="http://schemas.microsoft.com/office/drawing/2014/main" id="{BAB95091-65D3-42F8-8820-CD4BD7821CA8}"/>
              </a:ext>
            </a:extLst>
          </p:cNvPr>
          <p:cNvPicPr>
            <a:picLocks noChangeAspect="1"/>
          </p:cNvPicPr>
          <p:nvPr/>
        </p:nvPicPr>
        <p:blipFill>
          <a:blip r:embed="rId2"/>
          <a:stretch>
            <a:fillRect/>
          </a:stretch>
        </p:blipFill>
        <p:spPr>
          <a:xfrm>
            <a:off x="8229600" y="2784755"/>
            <a:ext cx="6400800" cy="5120640"/>
          </a:xfrm>
          <a:prstGeom prst="rect">
            <a:avLst/>
          </a:prstGeom>
        </p:spPr>
      </p:pic>
      <p:pic>
        <p:nvPicPr>
          <p:cNvPr id="10" name="Picture 9">
            <a:extLst>
              <a:ext uri="{FF2B5EF4-FFF2-40B4-BE49-F238E27FC236}">
                <a16:creationId xmlns:a16="http://schemas.microsoft.com/office/drawing/2014/main" id="{82509207-808B-41D6-81D2-B1BD94E0BEF3}"/>
              </a:ext>
            </a:extLst>
          </p:cNvPr>
          <p:cNvPicPr>
            <a:picLocks noChangeAspect="1"/>
          </p:cNvPicPr>
          <p:nvPr/>
        </p:nvPicPr>
        <p:blipFill>
          <a:blip r:embed="rId3"/>
          <a:stretch>
            <a:fillRect/>
          </a:stretch>
        </p:blipFill>
        <p:spPr>
          <a:xfrm>
            <a:off x="1645919" y="2784755"/>
            <a:ext cx="6400800" cy="5120640"/>
          </a:xfrm>
          <a:prstGeom prst="rect">
            <a:avLst/>
          </a:prstGeom>
        </p:spPr>
      </p:pic>
    </p:spTree>
    <p:extLst>
      <p:ext uri="{BB962C8B-B14F-4D97-AF65-F5344CB8AC3E}">
        <p14:creationId xmlns:p14="http://schemas.microsoft.com/office/powerpoint/2010/main" val="4058203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84B27-8919-4814-9F1C-E5E5E7CC9924}"/>
              </a:ext>
            </a:extLst>
          </p:cNvPr>
          <p:cNvSpPr>
            <a:spLocks noGrp="1"/>
          </p:cNvSpPr>
          <p:nvPr>
            <p:ph type="sldNum" sz="quarter" idx="12"/>
          </p:nvPr>
        </p:nvSpPr>
        <p:spPr/>
        <p:txBody>
          <a:bodyPr/>
          <a:lstStyle/>
          <a:p>
            <a:fld id="{FE7A4BB3-E848-5A44-82DF-322201952CD8}" type="slidenum">
              <a:rPr lang="en-US" smtClean="0"/>
              <a:pPr/>
              <a:t>15</a:t>
            </a:fld>
            <a:endParaRPr lang="en-US" dirty="0"/>
          </a:p>
        </p:txBody>
      </p:sp>
      <p:sp>
        <p:nvSpPr>
          <p:cNvPr id="10" name="Title 2">
            <a:extLst>
              <a:ext uri="{FF2B5EF4-FFF2-40B4-BE49-F238E27FC236}">
                <a16:creationId xmlns:a16="http://schemas.microsoft.com/office/drawing/2014/main" id="{A38E32A9-B1B7-43FF-BBDC-29BAE8F15C42}"/>
              </a:ext>
            </a:extLst>
          </p:cNvPr>
          <p:cNvSpPr>
            <a:spLocks noGrp="1"/>
          </p:cNvSpPr>
          <p:nvPr>
            <p:ph type="title"/>
          </p:nvPr>
        </p:nvSpPr>
        <p:spPr>
          <a:xfrm>
            <a:off x="2625635" y="-290384"/>
            <a:ext cx="10972800" cy="1310979"/>
          </a:xfrm>
        </p:spPr>
        <p:txBody>
          <a:bodyPr/>
          <a:lstStyle/>
          <a:p>
            <a:r>
              <a:rPr lang="en-US" dirty="0"/>
              <a:t>Freight Truck Sales</a:t>
            </a:r>
          </a:p>
        </p:txBody>
      </p:sp>
      <p:sp>
        <p:nvSpPr>
          <p:cNvPr id="7" name="Title 2">
            <a:extLst>
              <a:ext uri="{FF2B5EF4-FFF2-40B4-BE49-F238E27FC236}">
                <a16:creationId xmlns:a16="http://schemas.microsoft.com/office/drawing/2014/main" id="{DEFCFA89-FB82-4AC8-906B-E0E98E819C37}"/>
              </a:ext>
            </a:extLst>
          </p:cNvPr>
          <p:cNvSpPr txBox="1">
            <a:spLocks/>
          </p:cNvSpPr>
          <p:nvPr/>
        </p:nvSpPr>
        <p:spPr>
          <a:xfrm>
            <a:off x="1922892" y="1859742"/>
            <a:ext cx="1294770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Standard Transport			    Advanced Transport</a:t>
            </a:r>
          </a:p>
        </p:txBody>
      </p:sp>
      <p:pic>
        <p:nvPicPr>
          <p:cNvPr id="6" name="Picture 5">
            <a:extLst>
              <a:ext uri="{FF2B5EF4-FFF2-40B4-BE49-F238E27FC236}">
                <a16:creationId xmlns:a16="http://schemas.microsoft.com/office/drawing/2014/main" id="{3651E9A1-93BE-450B-9C01-F0507258981F}"/>
              </a:ext>
            </a:extLst>
          </p:cNvPr>
          <p:cNvPicPr>
            <a:picLocks noChangeAspect="1"/>
          </p:cNvPicPr>
          <p:nvPr/>
        </p:nvPicPr>
        <p:blipFill>
          <a:blip r:embed="rId2"/>
          <a:stretch>
            <a:fillRect/>
          </a:stretch>
        </p:blipFill>
        <p:spPr>
          <a:xfrm>
            <a:off x="1254073" y="2705682"/>
            <a:ext cx="6400800" cy="5120640"/>
          </a:xfrm>
          <a:prstGeom prst="rect">
            <a:avLst/>
          </a:prstGeom>
        </p:spPr>
      </p:pic>
      <p:pic>
        <p:nvPicPr>
          <p:cNvPr id="11" name="Picture 10">
            <a:extLst>
              <a:ext uri="{FF2B5EF4-FFF2-40B4-BE49-F238E27FC236}">
                <a16:creationId xmlns:a16="http://schemas.microsoft.com/office/drawing/2014/main" id="{3F3537A9-6235-4A90-938F-B68956D46AE1}"/>
              </a:ext>
            </a:extLst>
          </p:cNvPr>
          <p:cNvPicPr>
            <a:picLocks noChangeAspect="1"/>
          </p:cNvPicPr>
          <p:nvPr/>
        </p:nvPicPr>
        <p:blipFill>
          <a:blip r:embed="rId3"/>
          <a:stretch>
            <a:fillRect/>
          </a:stretch>
        </p:blipFill>
        <p:spPr>
          <a:xfrm>
            <a:off x="8046719" y="2705682"/>
            <a:ext cx="6400800" cy="5120640"/>
          </a:xfrm>
          <a:prstGeom prst="rect">
            <a:avLst/>
          </a:prstGeom>
        </p:spPr>
      </p:pic>
    </p:spTree>
    <p:extLst>
      <p:ext uri="{BB962C8B-B14F-4D97-AF65-F5344CB8AC3E}">
        <p14:creationId xmlns:p14="http://schemas.microsoft.com/office/powerpoint/2010/main" val="2658540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84B27-8919-4814-9F1C-E5E5E7CC9924}"/>
              </a:ext>
            </a:extLst>
          </p:cNvPr>
          <p:cNvSpPr>
            <a:spLocks noGrp="1"/>
          </p:cNvSpPr>
          <p:nvPr>
            <p:ph type="sldNum" sz="quarter" idx="12"/>
          </p:nvPr>
        </p:nvSpPr>
        <p:spPr/>
        <p:txBody>
          <a:bodyPr/>
          <a:lstStyle/>
          <a:p>
            <a:fld id="{FE7A4BB3-E848-5A44-82DF-322201952CD8}" type="slidenum">
              <a:rPr lang="en-US" smtClean="0"/>
              <a:pPr/>
              <a:t>16</a:t>
            </a:fld>
            <a:endParaRPr lang="en-US" dirty="0"/>
          </a:p>
        </p:txBody>
      </p:sp>
      <p:sp>
        <p:nvSpPr>
          <p:cNvPr id="10" name="Title 2">
            <a:extLst>
              <a:ext uri="{FF2B5EF4-FFF2-40B4-BE49-F238E27FC236}">
                <a16:creationId xmlns:a16="http://schemas.microsoft.com/office/drawing/2014/main" id="{A38E32A9-B1B7-43FF-BBDC-29BAE8F15C42}"/>
              </a:ext>
            </a:extLst>
          </p:cNvPr>
          <p:cNvSpPr>
            <a:spLocks noGrp="1"/>
          </p:cNvSpPr>
          <p:nvPr>
            <p:ph type="title"/>
          </p:nvPr>
        </p:nvSpPr>
        <p:spPr>
          <a:xfrm>
            <a:off x="2625635" y="-290384"/>
            <a:ext cx="10972800" cy="1310979"/>
          </a:xfrm>
        </p:spPr>
        <p:txBody>
          <a:bodyPr/>
          <a:lstStyle/>
          <a:p>
            <a:r>
              <a:rPr lang="en-US" dirty="0"/>
              <a:t>Freight Road Service Output</a:t>
            </a:r>
          </a:p>
        </p:txBody>
      </p:sp>
      <p:sp>
        <p:nvSpPr>
          <p:cNvPr id="8" name="Title 2">
            <a:extLst>
              <a:ext uri="{FF2B5EF4-FFF2-40B4-BE49-F238E27FC236}">
                <a16:creationId xmlns:a16="http://schemas.microsoft.com/office/drawing/2014/main" id="{7DB4A371-374D-41D6-BAA8-850CF4718202}"/>
              </a:ext>
            </a:extLst>
          </p:cNvPr>
          <p:cNvSpPr txBox="1">
            <a:spLocks/>
          </p:cNvSpPr>
          <p:nvPr/>
        </p:nvSpPr>
        <p:spPr>
          <a:xfrm>
            <a:off x="1922892" y="1859742"/>
            <a:ext cx="1294770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Standard Transport			    Advanced Transport</a:t>
            </a:r>
          </a:p>
        </p:txBody>
      </p:sp>
      <p:pic>
        <p:nvPicPr>
          <p:cNvPr id="6" name="Picture 5">
            <a:extLst>
              <a:ext uri="{FF2B5EF4-FFF2-40B4-BE49-F238E27FC236}">
                <a16:creationId xmlns:a16="http://schemas.microsoft.com/office/drawing/2014/main" id="{CB1CF3D6-B3AA-4CE6-B712-11D9ACC2F83F}"/>
              </a:ext>
            </a:extLst>
          </p:cNvPr>
          <p:cNvPicPr>
            <a:picLocks noChangeAspect="1"/>
          </p:cNvPicPr>
          <p:nvPr/>
        </p:nvPicPr>
        <p:blipFill>
          <a:blip r:embed="rId2"/>
          <a:stretch>
            <a:fillRect/>
          </a:stretch>
        </p:blipFill>
        <p:spPr>
          <a:xfrm>
            <a:off x="1412236" y="2830512"/>
            <a:ext cx="6400800" cy="5120640"/>
          </a:xfrm>
          <a:prstGeom prst="rect">
            <a:avLst/>
          </a:prstGeom>
        </p:spPr>
      </p:pic>
      <p:pic>
        <p:nvPicPr>
          <p:cNvPr id="11" name="Picture 10">
            <a:extLst>
              <a:ext uri="{FF2B5EF4-FFF2-40B4-BE49-F238E27FC236}">
                <a16:creationId xmlns:a16="http://schemas.microsoft.com/office/drawing/2014/main" id="{0A2CFE3E-6783-4780-8C3A-45E46B77899F}"/>
              </a:ext>
            </a:extLst>
          </p:cNvPr>
          <p:cNvPicPr>
            <a:picLocks noChangeAspect="1"/>
          </p:cNvPicPr>
          <p:nvPr/>
        </p:nvPicPr>
        <p:blipFill>
          <a:blip r:embed="rId3"/>
          <a:stretch>
            <a:fillRect/>
          </a:stretch>
        </p:blipFill>
        <p:spPr>
          <a:xfrm>
            <a:off x="8112035" y="2830512"/>
            <a:ext cx="6400800" cy="5120640"/>
          </a:xfrm>
          <a:prstGeom prst="rect">
            <a:avLst/>
          </a:prstGeom>
        </p:spPr>
      </p:pic>
    </p:spTree>
    <p:extLst>
      <p:ext uri="{BB962C8B-B14F-4D97-AF65-F5344CB8AC3E}">
        <p14:creationId xmlns:p14="http://schemas.microsoft.com/office/powerpoint/2010/main" val="383790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17</a:t>
            </a:fld>
            <a:endParaRPr lang="en-US" dirty="0"/>
          </a:p>
        </p:txBody>
      </p:sp>
      <p:sp>
        <p:nvSpPr>
          <p:cNvPr id="5" name="Title 2">
            <a:extLst>
              <a:ext uri="{FF2B5EF4-FFF2-40B4-BE49-F238E27FC236}">
                <a16:creationId xmlns:a16="http://schemas.microsoft.com/office/drawing/2014/main" id="{A5E59CAF-04EB-4CD8-989D-2EB940391877}"/>
              </a:ext>
            </a:extLst>
          </p:cNvPr>
          <p:cNvSpPr txBox="1">
            <a:spLocks/>
          </p:cNvSpPr>
          <p:nvPr/>
        </p:nvSpPr>
        <p:spPr>
          <a:xfrm>
            <a:off x="1504930" y="137018"/>
            <a:ext cx="109728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The U.S. Long-Term Strategy</a:t>
            </a:r>
          </a:p>
        </p:txBody>
      </p:sp>
      <p:pic>
        <p:nvPicPr>
          <p:cNvPr id="6" name="Picture 5" descr="A picture containing diagram&#10;&#10;Description automatically generated">
            <a:extLst>
              <a:ext uri="{FF2B5EF4-FFF2-40B4-BE49-F238E27FC236}">
                <a16:creationId xmlns:a16="http://schemas.microsoft.com/office/drawing/2014/main" id="{CD87789C-6A1A-4CF7-98C8-2D9568710D28}"/>
              </a:ext>
            </a:extLst>
          </p:cNvPr>
          <p:cNvPicPr>
            <a:picLocks noChangeAspect="1"/>
          </p:cNvPicPr>
          <p:nvPr/>
        </p:nvPicPr>
        <p:blipFill rotWithShape="1">
          <a:blip r:embed="rId3"/>
          <a:srcRect b="23275"/>
          <a:stretch/>
        </p:blipFill>
        <p:spPr>
          <a:xfrm>
            <a:off x="10196885" y="219219"/>
            <a:ext cx="4250634" cy="1121059"/>
          </a:xfrm>
          <a:prstGeom prst="rect">
            <a:avLst/>
          </a:prstGeom>
        </p:spPr>
      </p:pic>
      <p:pic>
        <p:nvPicPr>
          <p:cNvPr id="7" name="Picture 6">
            <a:extLst>
              <a:ext uri="{FF2B5EF4-FFF2-40B4-BE49-F238E27FC236}">
                <a16:creationId xmlns:a16="http://schemas.microsoft.com/office/drawing/2014/main" id="{08A24BD4-5C0B-46E1-9C58-2A9D3EDAC960}"/>
              </a:ext>
            </a:extLst>
          </p:cNvPr>
          <p:cNvPicPr>
            <a:picLocks noChangeAspect="1"/>
          </p:cNvPicPr>
          <p:nvPr/>
        </p:nvPicPr>
        <p:blipFill>
          <a:blip r:embed="rId4"/>
          <a:stretch>
            <a:fillRect/>
          </a:stretch>
        </p:blipFill>
        <p:spPr>
          <a:xfrm>
            <a:off x="1219200" y="1583301"/>
            <a:ext cx="13009756" cy="6378324"/>
          </a:xfrm>
          <a:prstGeom prst="rect">
            <a:avLst/>
          </a:prstGeom>
        </p:spPr>
      </p:pic>
      <p:grpSp>
        <p:nvGrpSpPr>
          <p:cNvPr id="11" name="Group 10">
            <a:extLst>
              <a:ext uri="{FF2B5EF4-FFF2-40B4-BE49-F238E27FC236}">
                <a16:creationId xmlns:a16="http://schemas.microsoft.com/office/drawing/2014/main" id="{88004571-EA3D-473E-BD32-3043D464E6CC}"/>
              </a:ext>
            </a:extLst>
          </p:cNvPr>
          <p:cNvGrpSpPr/>
          <p:nvPr/>
        </p:nvGrpSpPr>
        <p:grpSpPr>
          <a:xfrm>
            <a:off x="10071100" y="1340278"/>
            <a:ext cx="4339704" cy="6621347"/>
            <a:chOff x="10071100" y="1340278"/>
            <a:chExt cx="4339704" cy="6621347"/>
          </a:xfrm>
        </p:grpSpPr>
        <p:sp>
          <p:nvSpPr>
            <p:cNvPr id="3" name="Rectangle 2">
              <a:extLst>
                <a:ext uri="{FF2B5EF4-FFF2-40B4-BE49-F238E27FC236}">
                  <a16:creationId xmlns:a16="http://schemas.microsoft.com/office/drawing/2014/main" id="{4713D8BB-7759-4FCA-BFCD-5EE16B839123}"/>
                </a:ext>
              </a:extLst>
            </p:cNvPr>
            <p:cNvSpPr/>
            <p:nvPr/>
          </p:nvSpPr>
          <p:spPr>
            <a:xfrm>
              <a:off x="10071100" y="1340278"/>
              <a:ext cx="4250635" cy="662134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FD4BA6F-C1B6-491F-9970-AFAE23BA2C14}"/>
                </a:ext>
              </a:extLst>
            </p:cNvPr>
            <p:cNvPicPr>
              <a:picLocks noChangeAspect="1"/>
            </p:cNvPicPr>
            <p:nvPr/>
          </p:nvPicPr>
          <p:blipFill>
            <a:blip r:embed="rId5"/>
            <a:stretch>
              <a:fillRect/>
            </a:stretch>
          </p:blipFill>
          <p:spPr>
            <a:xfrm>
              <a:off x="10196885" y="1953701"/>
              <a:ext cx="4213919" cy="5448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358870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8D75FB-E7E6-4B1F-B72F-DAA85840ED12}"/>
              </a:ext>
            </a:extLst>
          </p:cNvPr>
          <p:cNvSpPr>
            <a:spLocks noGrp="1"/>
          </p:cNvSpPr>
          <p:nvPr>
            <p:ph type="title"/>
          </p:nvPr>
        </p:nvSpPr>
        <p:spPr>
          <a:xfrm>
            <a:off x="1382751" y="270933"/>
            <a:ext cx="10972800" cy="1310979"/>
          </a:xfrm>
        </p:spPr>
        <p:txBody>
          <a:bodyPr/>
          <a:lstStyle/>
          <a:p>
            <a:r>
              <a:rPr lang="en-US" dirty="0"/>
              <a:t>Lessons Learned from the U.S. LTS</a:t>
            </a:r>
          </a:p>
        </p:txBody>
      </p:sp>
      <p:sp>
        <p:nvSpPr>
          <p:cNvPr id="11" name="Content Placeholder 10">
            <a:extLst>
              <a:ext uri="{FF2B5EF4-FFF2-40B4-BE49-F238E27FC236}">
                <a16:creationId xmlns:a16="http://schemas.microsoft.com/office/drawing/2014/main" id="{98B64192-7557-4DEA-A487-2B7E2139F23B}"/>
              </a:ext>
            </a:extLst>
          </p:cNvPr>
          <p:cNvSpPr>
            <a:spLocks noGrp="1"/>
          </p:cNvSpPr>
          <p:nvPr>
            <p:ph sz="quarter" idx="20"/>
          </p:nvPr>
        </p:nvSpPr>
        <p:spPr/>
        <p:txBody>
          <a:bodyPr/>
          <a:lstStyle/>
          <a:p>
            <a:pPr marL="514350" indent="-514350">
              <a:buFont typeface="+mj-lt"/>
              <a:buAutoNum type="arabicPeriod"/>
            </a:pPr>
            <a:r>
              <a:rPr lang="en-US" dirty="0"/>
              <a:t>Net-Zero emission modeling is really hard</a:t>
            </a:r>
          </a:p>
          <a:p>
            <a:pPr marL="514350" indent="-514350">
              <a:buFont typeface="+mj-lt"/>
              <a:buAutoNum type="arabicPeriod"/>
            </a:pPr>
            <a:r>
              <a:rPr lang="en-US" dirty="0"/>
              <a:t>Net-Zero GHG modeling is really </a:t>
            </a:r>
            <a:r>
              <a:rPr lang="en-US" dirty="0" err="1"/>
              <a:t>REALLY</a:t>
            </a:r>
            <a:r>
              <a:rPr lang="en-US" dirty="0"/>
              <a:t> hard</a:t>
            </a:r>
          </a:p>
          <a:p>
            <a:pPr marL="514350" indent="-514350">
              <a:buFont typeface="+mj-lt"/>
              <a:buAutoNum type="arabicPeriod"/>
            </a:pPr>
            <a:r>
              <a:rPr lang="en-US" dirty="0"/>
              <a:t>Negative part is just as important as the positive part</a:t>
            </a:r>
          </a:p>
          <a:p>
            <a:pPr marL="514350" indent="-514350">
              <a:buFont typeface="+mj-lt"/>
              <a:buAutoNum type="arabicPeriod"/>
            </a:pPr>
            <a:r>
              <a:rPr lang="en-US" dirty="0"/>
              <a:t>We can’t just wave a magic wand (carbon tax) and call it done</a:t>
            </a:r>
          </a:p>
          <a:p>
            <a:pPr marL="514350" indent="-514350">
              <a:buFont typeface="+mj-lt"/>
              <a:buAutoNum type="arabicPeriod"/>
            </a:pPr>
            <a:r>
              <a:rPr lang="en-US" dirty="0"/>
              <a:t>We need to listen to the detailed sector models and experts</a:t>
            </a:r>
          </a:p>
          <a:p>
            <a:pPr marL="514350" indent="-514350">
              <a:buFont typeface="+mj-lt"/>
              <a:buAutoNum type="arabicPeriod"/>
            </a:pPr>
            <a:r>
              <a:rPr lang="en-US" dirty="0"/>
              <a:t>Getting to net-zero emission is really hard</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10" name="Picture 9" descr="A picture containing diagram&#10;&#10;Description automatically generated">
            <a:extLst>
              <a:ext uri="{FF2B5EF4-FFF2-40B4-BE49-F238E27FC236}">
                <a16:creationId xmlns:a16="http://schemas.microsoft.com/office/drawing/2014/main" id="{146CB1E1-535E-4246-B1EF-7CD54425D61A}"/>
              </a:ext>
            </a:extLst>
          </p:cNvPr>
          <p:cNvPicPr>
            <a:picLocks noChangeAspect="1"/>
          </p:cNvPicPr>
          <p:nvPr/>
        </p:nvPicPr>
        <p:blipFill rotWithShape="1">
          <a:blip r:embed="rId2"/>
          <a:srcRect b="23275"/>
          <a:stretch/>
        </p:blipFill>
        <p:spPr>
          <a:xfrm>
            <a:off x="10196885" y="460853"/>
            <a:ext cx="4250634" cy="1121059"/>
          </a:xfrm>
          <a:prstGeom prst="rect">
            <a:avLst/>
          </a:prstGeom>
        </p:spPr>
      </p:pic>
    </p:spTree>
    <p:extLst>
      <p:ext uri="{BB962C8B-B14F-4D97-AF65-F5344CB8AC3E}">
        <p14:creationId xmlns:p14="http://schemas.microsoft.com/office/powerpoint/2010/main" val="2423100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FE7A4BB3-E848-5A44-82DF-322201952CD8}" type="slidenum">
              <a:rPr kumimoji="0" lang="en-US" sz="1200" b="0" i="0" u="none" strike="noStrike" kern="1200" cap="none" spc="0" normalizeH="0" baseline="0" noProof="0" smtClean="0">
                <a:ln>
                  <a:noFill/>
                </a:ln>
                <a:solidFill>
                  <a:srgbClr val="B3B3B3"/>
                </a:solidFill>
                <a:effectLst/>
                <a:uLnTx/>
                <a:uFillTx/>
                <a:latin typeface="Arial" panose="020B0604020202020204" pitchFamily="34" charset="0"/>
                <a:ea typeface="+mn-ea"/>
                <a:cs typeface="Arial" panose="020B0604020202020204" pitchFamily="34" charset="0"/>
              </a:rPr>
              <a:pPr marL="0" marR="0" lvl="0" indent="0" algn="r" defTabSz="109728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B3B3B3"/>
              </a:solidFill>
              <a:effectLst/>
              <a:uLnTx/>
              <a:uFillTx/>
              <a:latin typeface="Arial" panose="020B0604020202020204" pitchFamily="34" charset="0"/>
              <a:ea typeface="+mn-ea"/>
              <a:cs typeface="Arial" panose="020B0604020202020204" pitchFamily="34" charset="0"/>
            </a:endParaRPr>
          </a:p>
        </p:txBody>
      </p:sp>
      <p:sp>
        <p:nvSpPr>
          <p:cNvPr id="13" name="Title 2">
            <a:extLst>
              <a:ext uri="{FF2B5EF4-FFF2-40B4-BE49-F238E27FC236}">
                <a16:creationId xmlns:a16="http://schemas.microsoft.com/office/drawing/2014/main" id="{CA4D24AF-1955-B24D-BB7D-099DDD85988A}"/>
              </a:ext>
            </a:extLst>
          </p:cNvPr>
          <p:cNvSpPr txBox="1">
            <a:spLocks/>
          </p:cNvSpPr>
          <p:nvPr/>
        </p:nvSpPr>
        <p:spPr>
          <a:xfrm>
            <a:off x="1307805" y="137018"/>
            <a:ext cx="12686491"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pPr marL="0" marR="0" lvl="0" indent="0" algn="l" defTabSz="1097280" rtl="0" eaLnBrk="1" fontAlgn="auto" latinLnBrk="0" hangingPunct="1">
              <a:lnSpc>
                <a:spcPct val="90000"/>
              </a:lnSpc>
              <a:spcBef>
                <a:spcPct val="0"/>
              </a:spcBef>
              <a:spcAft>
                <a:spcPts val="0"/>
              </a:spcAft>
              <a:buClrTx/>
              <a:buSzTx/>
              <a:buFontTx/>
              <a:buNone/>
              <a:tabLst/>
              <a:defRPr/>
            </a:pPr>
            <a:r>
              <a:rPr kumimoji="0" lang="en-US" sz="2880" b="1" i="0" u="none" strike="noStrike" kern="1200" cap="none" spc="0" normalizeH="0" baseline="0" noProof="0" dirty="0">
                <a:ln>
                  <a:noFill/>
                </a:ln>
                <a:solidFill>
                  <a:srgbClr val="D77600"/>
                </a:solidFill>
                <a:effectLst/>
                <a:uLnTx/>
                <a:uFillTx/>
                <a:latin typeface="Arial" panose="020B0604020202020204" pitchFamily="34" charset="0"/>
                <a:ea typeface="+mn-ea"/>
                <a:cs typeface="Arial" panose="020B0604020202020204" pitchFamily="34" charset="0"/>
              </a:rPr>
              <a:t>The 2015 Paris Agreement set up a process to revise countries’ emission reduction pledges every five years </a:t>
            </a:r>
          </a:p>
        </p:txBody>
      </p:sp>
      <p:sp>
        <p:nvSpPr>
          <p:cNvPr id="16" name="Content Placeholder 15">
            <a:extLst>
              <a:ext uri="{FF2B5EF4-FFF2-40B4-BE49-F238E27FC236}">
                <a16:creationId xmlns:a16="http://schemas.microsoft.com/office/drawing/2014/main" id="{39B7D078-7A7A-42F2-B50E-3B66245B6F1A}"/>
              </a:ext>
            </a:extLst>
          </p:cNvPr>
          <p:cNvSpPr>
            <a:spLocks noGrp="1"/>
          </p:cNvSpPr>
          <p:nvPr>
            <p:ph sz="quarter" idx="20"/>
          </p:nvPr>
        </p:nvSpPr>
        <p:spPr>
          <a:xfrm>
            <a:off x="1190846" y="3508744"/>
            <a:ext cx="5305647" cy="2147777"/>
          </a:xfrm>
        </p:spPr>
        <p:txBody>
          <a:bodyPr/>
          <a:lstStyle/>
          <a:p>
            <a:r>
              <a:rPr lang="en-US" dirty="0"/>
              <a:t>The United Nations’ 26th Conference of Parties (COP) held in Glasgow in November 2021 was a waypoint in the updating process</a:t>
            </a:r>
          </a:p>
          <a:p>
            <a:endParaRPr lang="en-US" dirty="0"/>
          </a:p>
        </p:txBody>
      </p:sp>
      <p:pic>
        <p:nvPicPr>
          <p:cNvPr id="18" name="Picture 17" descr="A group of people wearing masks&#10;&#10;Description automatically generated with low confidence">
            <a:extLst>
              <a:ext uri="{FF2B5EF4-FFF2-40B4-BE49-F238E27FC236}">
                <a16:creationId xmlns:a16="http://schemas.microsoft.com/office/drawing/2014/main" id="{CCBACCCC-D611-4518-81D7-09A617DFB410}"/>
              </a:ext>
            </a:extLst>
          </p:cNvPr>
          <p:cNvPicPr>
            <a:picLocks noChangeAspect="1"/>
          </p:cNvPicPr>
          <p:nvPr/>
        </p:nvPicPr>
        <p:blipFill>
          <a:blip r:embed="rId3"/>
          <a:stretch>
            <a:fillRect/>
          </a:stretch>
        </p:blipFill>
        <p:spPr>
          <a:xfrm>
            <a:off x="6588146" y="2437107"/>
            <a:ext cx="7962371" cy="4484688"/>
          </a:xfrm>
          <a:prstGeom prst="rect">
            <a:avLst/>
          </a:prstGeom>
        </p:spPr>
      </p:pic>
    </p:spTree>
    <p:extLst>
      <p:ext uri="{BB962C8B-B14F-4D97-AF65-F5344CB8AC3E}">
        <p14:creationId xmlns:p14="http://schemas.microsoft.com/office/powerpoint/2010/main" val="268715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
          <p:cNvSpPr txBox="1">
            <a:spLocks noGrp="1"/>
          </p:cNvSpPr>
          <p:nvPr>
            <p:ph type="title"/>
          </p:nvPr>
        </p:nvSpPr>
        <p:spPr>
          <a:xfrm>
            <a:off x="1005841" y="312419"/>
            <a:ext cx="13075920" cy="1199800"/>
          </a:xfrm>
          <a:prstGeom prst="rect">
            <a:avLst/>
          </a:prstGeom>
          <a:noFill/>
          <a:ln>
            <a:noFill/>
          </a:ln>
        </p:spPr>
        <p:txBody>
          <a:bodyPr spcFirstLastPara="1" wrap="square" lIns="109710" tIns="54840" rIns="109710" bIns="54840" anchor="ctr" anchorCtr="0">
            <a:noAutofit/>
          </a:bodyPr>
          <a:lstStyle/>
          <a:p>
            <a:r>
              <a:rPr lang="en-US"/>
              <a:t>Key questions being asked in national contexts</a:t>
            </a:r>
            <a:endParaRPr/>
          </a:p>
        </p:txBody>
      </p:sp>
      <p:sp>
        <p:nvSpPr>
          <p:cNvPr id="368" name="Google Shape;368;p6"/>
          <p:cNvSpPr txBox="1">
            <a:spLocks noGrp="1"/>
          </p:cNvSpPr>
          <p:nvPr>
            <p:ph type="body" idx="1"/>
          </p:nvPr>
        </p:nvSpPr>
        <p:spPr>
          <a:xfrm>
            <a:off x="1005840" y="1371600"/>
            <a:ext cx="13075920" cy="6858000"/>
          </a:xfrm>
          <a:prstGeom prst="rect">
            <a:avLst/>
          </a:prstGeom>
          <a:noFill/>
          <a:ln>
            <a:noFill/>
          </a:ln>
        </p:spPr>
        <p:txBody>
          <a:bodyPr spcFirstLastPara="1" wrap="square" lIns="109710" tIns="54840" rIns="109710" bIns="54840" anchor="t" anchorCtr="0">
            <a:normAutofit lnSpcReduction="10000"/>
          </a:bodyPr>
          <a:lstStyle/>
          <a:p>
            <a:pPr marL="274320" indent="-274320">
              <a:spcBef>
                <a:spcPts val="720"/>
              </a:spcBef>
              <a:buSzPts val="2595"/>
            </a:pPr>
            <a:r>
              <a:rPr lang="en-US" sz="2880"/>
              <a:t>Research/policy questions</a:t>
            </a:r>
            <a:endParaRPr sz="2880"/>
          </a:p>
          <a:p>
            <a:pPr lvl="1" indent="-487680">
              <a:spcBef>
                <a:spcPts val="720"/>
              </a:spcBef>
              <a:buSzPts val="2270"/>
            </a:pPr>
            <a:r>
              <a:rPr lang="en-US" sz="2160"/>
              <a:t>Deep decarbonization pathways</a:t>
            </a:r>
            <a:endParaRPr sz="2160"/>
          </a:p>
          <a:p>
            <a:pPr lvl="1" indent="-487680">
              <a:spcBef>
                <a:spcPts val="720"/>
              </a:spcBef>
              <a:buSzPts val="2270"/>
            </a:pPr>
            <a:r>
              <a:rPr lang="en-US" sz="2160"/>
              <a:t>Sectoral specific transitions to a low-carbon energy system</a:t>
            </a:r>
            <a:endParaRPr sz="2160"/>
          </a:p>
          <a:p>
            <a:pPr lvl="1" indent="-487680">
              <a:spcBef>
                <a:spcPts val="720"/>
              </a:spcBef>
              <a:buSzPts val="2270"/>
            </a:pPr>
            <a:r>
              <a:rPr lang="en-US" sz="2160"/>
              <a:t>Impacts of specific policies </a:t>
            </a:r>
            <a:endParaRPr sz="2160"/>
          </a:p>
          <a:p>
            <a:pPr lvl="1" indent="-487680">
              <a:spcBef>
                <a:spcPts val="720"/>
              </a:spcBef>
              <a:buSzPts val="2270"/>
            </a:pPr>
            <a:r>
              <a:rPr lang="en-US" sz="2160"/>
              <a:t>Societal implications</a:t>
            </a:r>
            <a:endParaRPr sz="2160"/>
          </a:p>
          <a:p>
            <a:pPr lvl="2" indent="-457200">
              <a:spcBef>
                <a:spcPts val="720"/>
              </a:spcBef>
              <a:buSzPts val="2076"/>
            </a:pPr>
            <a:r>
              <a:rPr lang="en-US" sz="1920"/>
              <a:t>Air quality/health </a:t>
            </a:r>
            <a:endParaRPr sz="1920"/>
          </a:p>
          <a:p>
            <a:pPr lvl="2" indent="-457200">
              <a:spcBef>
                <a:spcPts val="720"/>
              </a:spcBef>
              <a:buSzPts val="2076"/>
            </a:pPr>
            <a:r>
              <a:rPr lang="en-US" sz="1920"/>
              <a:t>Employment, just transition</a:t>
            </a:r>
            <a:endParaRPr sz="1920"/>
          </a:p>
          <a:p>
            <a:pPr lvl="2" indent="-457200">
              <a:spcBef>
                <a:spcPts val="720"/>
              </a:spcBef>
              <a:buSzPts val="2076"/>
            </a:pPr>
            <a:r>
              <a:rPr lang="en-US" sz="1920"/>
              <a:t>Economic growth, etc.</a:t>
            </a:r>
            <a:endParaRPr sz="1920"/>
          </a:p>
          <a:p>
            <a:pPr lvl="1" indent="-487680">
              <a:spcBef>
                <a:spcPts val="720"/>
              </a:spcBef>
              <a:buSzPts val="2270"/>
            </a:pPr>
            <a:r>
              <a:rPr lang="en-US" sz="2160"/>
              <a:t>Climate change impacts</a:t>
            </a:r>
            <a:endParaRPr sz="1920"/>
          </a:p>
          <a:p>
            <a:pPr marL="274320" indent="-274320">
              <a:spcBef>
                <a:spcPts val="720"/>
              </a:spcBef>
              <a:buSzPts val="2595"/>
            </a:pPr>
            <a:r>
              <a:rPr lang="en-US" sz="2880"/>
              <a:t>Stakeholders</a:t>
            </a:r>
            <a:endParaRPr sz="2880"/>
          </a:p>
          <a:p>
            <a:pPr lvl="1" indent="-487680">
              <a:spcBef>
                <a:spcPts val="720"/>
              </a:spcBef>
              <a:buSzPts val="2270"/>
            </a:pPr>
            <a:r>
              <a:rPr lang="en-US" sz="2160"/>
              <a:t>Governments:  policy and science offices</a:t>
            </a:r>
            <a:endParaRPr/>
          </a:p>
          <a:p>
            <a:pPr lvl="1" indent="-487680">
              <a:spcBef>
                <a:spcPts val="720"/>
              </a:spcBef>
              <a:buSzPts val="2270"/>
            </a:pPr>
            <a:r>
              <a:rPr lang="en-US" sz="2160"/>
              <a:t>Business</a:t>
            </a:r>
            <a:endParaRPr/>
          </a:p>
          <a:p>
            <a:pPr lvl="1" indent="-487680">
              <a:spcBef>
                <a:spcPts val="720"/>
              </a:spcBef>
              <a:buSzPts val="2270"/>
            </a:pPr>
            <a:r>
              <a:rPr lang="en-US" sz="2160"/>
              <a:t>NGOs</a:t>
            </a:r>
            <a:endParaRPr sz="2160"/>
          </a:p>
          <a:p>
            <a:pPr lvl="1" indent="-487680">
              <a:spcBef>
                <a:spcPts val="720"/>
              </a:spcBef>
              <a:buSzPts val="2270"/>
            </a:pPr>
            <a:r>
              <a:rPr lang="en-US" sz="2160"/>
              <a:t>How to inform decision making</a:t>
            </a:r>
            <a:endParaRPr/>
          </a:p>
          <a:p>
            <a:pPr>
              <a:spcBef>
                <a:spcPts val="720"/>
              </a:spcBef>
              <a:buSzPts val="2270"/>
            </a:pPr>
            <a:r>
              <a:rPr lang="en-US">
                <a:solidFill>
                  <a:schemeClr val="dk1"/>
                </a:solidFill>
              </a:rPr>
              <a:t>Tools:  different tools / combinations of tools can be applied depending on research question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FE7A4BB3-E848-5A44-82DF-322201952CD8}" type="slidenum">
              <a:rPr kumimoji="0" lang="en-US" sz="1200" b="0" i="0" u="none" strike="noStrike" kern="1200" cap="none" spc="0" normalizeH="0" baseline="0" noProof="0" smtClean="0">
                <a:ln>
                  <a:noFill/>
                </a:ln>
                <a:solidFill>
                  <a:srgbClr val="B3B3B3"/>
                </a:solidFill>
                <a:effectLst/>
                <a:uLnTx/>
                <a:uFillTx/>
                <a:latin typeface="Arial" panose="020B0604020202020204" pitchFamily="34" charset="0"/>
                <a:ea typeface="+mn-ea"/>
                <a:cs typeface="Arial" panose="020B0604020202020204" pitchFamily="34" charset="0"/>
              </a:rPr>
              <a:pPr marL="0" marR="0" lvl="0" indent="0" algn="r" defTabSz="109728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B3B3B3"/>
              </a:solidFill>
              <a:effectLst/>
              <a:uLnTx/>
              <a:uFillTx/>
              <a:latin typeface="Arial" panose="020B0604020202020204" pitchFamily="34" charset="0"/>
              <a:ea typeface="+mn-ea"/>
              <a:cs typeface="Arial" panose="020B0604020202020204" pitchFamily="34" charset="0"/>
            </a:endParaRPr>
          </a:p>
        </p:txBody>
      </p:sp>
      <p:sp>
        <p:nvSpPr>
          <p:cNvPr id="13" name="Title 2">
            <a:extLst>
              <a:ext uri="{FF2B5EF4-FFF2-40B4-BE49-F238E27FC236}">
                <a16:creationId xmlns:a16="http://schemas.microsoft.com/office/drawing/2014/main" id="{CA4D24AF-1955-B24D-BB7D-099DDD85988A}"/>
              </a:ext>
            </a:extLst>
          </p:cNvPr>
          <p:cNvSpPr txBox="1">
            <a:spLocks/>
          </p:cNvSpPr>
          <p:nvPr/>
        </p:nvSpPr>
        <p:spPr>
          <a:xfrm>
            <a:off x="1273896" y="137018"/>
            <a:ext cx="127204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pPr marL="0" marR="0" lvl="0" indent="0" algn="l" defTabSz="1097280" rtl="0" eaLnBrk="1" fontAlgn="auto" latinLnBrk="0" hangingPunct="1">
              <a:lnSpc>
                <a:spcPct val="90000"/>
              </a:lnSpc>
              <a:spcBef>
                <a:spcPct val="0"/>
              </a:spcBef>
              <a:spcAft>
                <a:spcPts val="0"/>
              </a:spcAft>
              <a:buClrTx/>
              <a:buSzTx/>
              <a:buFontTx/>
              <a:buNone/>
              <a:tabLst/>
              <a:defRPr/>
            </a:pPr>
            <a:r>
              <a:rPr kumimoji="0" lang="en-US" sz="2880" b="1" i="0" u="none" strike="noStrike" kern="1200" cap="none" spc="0" normalizeH="0" baseline="0" noProof="0" dirty="0">
                <a:ln>
                  <a:noFill/>
                </a:ln>
                <a:solidFill>
                  <a:srgbClr val="D77600"/>
                </a:solidFill>
                <a:effectLst/>
                <a:uLnTx/>
                <a:uFillTx/>
                <a:latin typeface="Arial" panose="020B0604020202020204" pitchFamily="34" charset="0"/>
                <a:ea typeface="+mn-ea"/>
                <a:cs typeface="Arial" panose="020B0604020202020204" pitchFamily="34" charset="0"/>
              </a:rPr>
              <a:t>Over 150 countries submitted updated or new Nationally Determined Contributions (NDCs) outlining actions through 2030</a:t>
            </a:r>
          </a:p>
        </p:txBody>
      </p:sp>
      <p:pic>
        <p:nvPicPr>
          <p:cNvPr id="4" name="Picture 3">
            <a:extLst>
              <a:ext uri="{FF2B5EF4-FFF2-40B4-BE49-F238E27FC236}">
                <a16:creationId xmlns:a16="http://schemas.microsoft.com/office/drawing/2014/main" id="{8B1E4D12-50BC-458A-B213-B8C3342EF7BE}"/>
              </a:ext>
            </a:extLst>
          </p:cNvPr>
          <p:cNvPicPr>
            <a:picLocks noChangeAspect="1"/>
          </p:cNvPicPr>
          <p:nvPr/>
        </p:nvPicPr>
        <p:blipFill>
          <a:blip r:embed="rId3"/>
          <a:stretch>
            <a:fillRect/>
          </a:stretch>
        </p:blipFill>
        <p:spPr>
          <a:xfrm>
            <a:off x="1273896" y="1640753"/>
            <a:ext cx="12544425" cy="5095875"/>
          </a:xfrm>
          <a:prstGeom prst="rect">
            <a:avLst/>
          </a:prstGeom>
        </p:spPr>
      </p:pic>
      <p:sp>
        <p:nvSpPr>
          <p:cNvPr id="5" name="TextBox 4">
            <a:extLst>
              <a:ext uri="{FF2B5EF4-FFF2-40B4-BE49-F238E27FC236}">
                <a16:creationId xmlns:a16="http://schemas.microsoft.com/office/drawing/2014/main" id="{B908C847-C1DB-4296-A845-BC503E60FD38}"/>
              </a:ext>
            </a:extLst>
          </p:cNvPr>
          <p:cNvSpPr txBox="1"/>
          <p:nvPr/>
        </p:nvSpPr>
        <p:spPr>
          <a:xfrm>
            <a:off x="1911926" y="6991927"/>
            <a:ext cx="12082369" cy="424732"/>
          </a:xfrm>
          <a:prstGeom prst="rect">
            <a:avLst/>
          </a:prstGeom>
          <a:noFill/>
        </p:spPr>
        <p:txBody>
          <a:bodyPr wrap="square" rtlCol="0">
            <a:spAutoFit/>
          </a:bodyPr>
          <a:lstStyle/>
          <a:p>
            <a:r>
              <a:rPr lang="en-US" dirty="0"/>
              <a:t>Source: </a:t>
            </a:r>
            <a:r>
              <a:rPr lang="en-US" dirty="0">
                <a:hlinkClick r:id="rId4"/>
              </a:rPr>
              <a:t>https://www.climatewatchdata.org/</a:t>
            </a:r>
            <a:endParaRPr lang="en-US" dirty="0"/>
          </a:p>
        </p:txBody>
      </p:sp>
    </p:spTree>
    <p:extLst>
      <p:ext uri="{BB962C8B-B14F-4D97-AF65-F5344CB8AC3E}">
        <p14:creationId xmlns:p14="http://schemas.microsoft.com/office/powerpoint/2010/main" val="2254304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99A929-948B-984A-BCC2-ED1F87E958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2229" y="1730658"/>
            <a:ext cx="11366205" cy="5759080"/>
          </a:xfrm>
          <a:prstGeom prst="rect">
            <a:avLst/>
          </a:prstGeom>
        </p:spPr>
      </p:pic>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21</a:t>
            </a:fld>
            <a:endParaRPr lang="en-US" dirty="0"/>
          </a:p>
        </p:txBody>
      </p:sp>
      <p:sp>
        <p:nvSpPr>
          <p:cNvPr id="13" name="Title 2">
            <a:extLst>
              <a:ext uri="{FF2B5EF4-FFF2-40B4-BE49-F238E27FC236}">
                <a16:creationId xmlns:a16="http://schemas.microsoft.com/office/drawing/2014/main" id="{CA4D24AF-1955-B24D-BB7D-099DDD85988A}"/>
              </a:ext>
            </a:extLst>
          </p:cNvPr>
          <p:cNvSpPr txBox="1">
            <a:spLocks/>
          </p:cNvSpPr>
          <p:nvPr/>
        </p:nvSpPr>
        <p:spPr>
          <a:xfrm>
            <a:off x="3021496" y="137018"/>
            <a:ext cx="109728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Countries also submitted long-term strategies and net-zero pledges outlining actions through mid-century</a:t>
            </a:r>
          </a:p>
        </p:txBody>
      </p:sp>
      <p:pic>
        <p:nvPicPr>
          <p:cNvPr id="9" name="Picture 8">
            <a:extLst>
              <a:ext uri="{FF2B5EF4-FFF2-40B4-BE49-F238E27FC236}">
                <a16:creationId xmlns:a16="http://schemas.microsoft.com/office/drawing/2014/main" id="{3BCED7E0-641F-914E-A5CC-67FC01F868F8}"/>
              </a:ext>
            </a:extLst>
          </p:cNvPr>
          <p:cNvPicPr>
            <a:picLocks noChangeAspect="1"/>
          </p:cNvPicPr>
          <p:nvPr/>
        </p:nvPicPr>
        <p:blipFill>
          <a:blip r:embed="rId4"/>
          <a:stretch>
            <a:fillRect/>
          </a:stretch>
        </p:blipFill>
        <p:spPr>
          <a:xfrm>
            <a:off x="5601056" y="6981738"/>
            <a:ext cx="4648200" cy="508000"/>
          </a:xfrm>
          <a:prstGeom prst="rect">
            <a:avLst/>
          </a:prstGeom>
        </p:spPr>
      </p:pic>
      <p:pic>
        <p:nvPicPr>
          <p:cNvPr id="11" name="Picture 10">
            <a:extLst>
              <a:ext uri="{FF2B5EF4-FFF2-40B4-BE49-F238E27FC236}">
                <a16:creationId xmlns:a16="http://schemas.microsoft.com/office/drawing/2014/main" id="{EAC6F5DF-C46E-2743-97C0-9F0D1A47E694}"/>
              </a:ext>
            </a:extLst>
          </p:cNvPr>
          <p:cNvPicPr>
            <a:picLocks noChangeAspect="1"/>
          </p:cNvPicPr>
          <p:nvPr/>
        </p:nvPicPr>
        <p:blipFill>
          <a:blip r:embed="rId5"/>
          <a:stretch>
            <a:fillRect/>
          </a:stretch>
        </p:blipFill>
        <p:spPr>
          <a:xfrm>
            <a:off x="12890203" y="1730658"/>
            <a:ext cx="617855" cy="1479393"/>
          </a:xfrm>
          <a:prstGeom prst="rect">
            <a:avLst/>
          </a:prstGeom>
        </p:spPr>
      </p:pic>
      <p:sp>
        <p:nvSpPr>
          <p:cNvPr id="7" name="TextBox 6">
            <a:extLst>
              <a:ext uri="{FF2B5EF4-FFF2-40B4-BE49-F238E27FC236}">
                <a16:creationId xmlns:a16="http://schemas.microsoft.com/office/drawing/2014/main" id="{49D34EFB-3377-4F12-B06C-278AE3A85A9F}"/>
              </a:ext>
            </a:extLst>
          </p:cNvPr>
          <p:cNvSpPr txBox="1"/>
          <p:nvPr/>
        </p:nvSpPr>
        <p:spPr>
          <a:xfrm>
            <a:off x="2241535" y="7576268"/>
            <a:ext cx="12082369" cy="424732"/>
          </a:xfrm>
          <a:prstGeom prst="rect">
            <a:avLst/>
          </a:prstGeom>
          <a:noFill/>
        </p:spPr>
        <p:txBody>
          <a:bodyPr wrap="square" rtlCol="0">
            <a:spAutoFit/>
          </a:bodyPr>
          <a:lstStyle/>
          <a:p>
            <a:r>
              <a:rPr lang="en-US" dirty="0"/>
              <a:t>Source: </a:t>
            </a:r>
            <a:r>
              <a:rPr lang="en-US" dirty="0">
                <a:hlinkClick r:id="rId6"/>
              </a:rPr>
              <a:t>https://www.climatewatchdata.org/</a:t>
            </a:r>
            <a:endParaRPr lang="en-US" dirty="0"/>
          </a:p>
        </p:txBody>
      </p:sp>
    </p:spTree>
    <p:extLst>
      <p:ext uri="{BB962C8B-B14F-4D97-AF65-F5344CB8AC3E}">
        <p14:creationId xmlns:p14="http://schemas.microsoft.com/office/powerpoint/2010/main" val="1051658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565CF-6258-40F2-BD27-F6DCB1548D07}"/>
              </a:ext>
            </a:extLst>
          </p:cNvPr>
          <p:cNvSpPr>
            <a:spLocks noGrp="1"/>
          </p:cNvSpPr>
          <p:nvPr>
            <p:ph type="title"/>
          </p:nvPr>
        </p:nvSpPr>
        <p:spPr>
          <a:xfrm>
            <a:off x="3200400" y="215154"/>
            <a:ext cx="10972800" cy="600436"/>
          </a:xfrm>
        </p:spPr>
        <p:txBody>
          <a:bodyPr/>
          <a:lstStyle/>
          <a:p>
            <a:r>
              <a:rPr lang="en-US" sz="3200" dirty="0"/>
              <a:t>U.S. Long-Term Strategy for Net-Zero Pathways</a:t>
            </a:r>
          </a:p>
        </p:txBody>
      </p:sp>
      <p:pic>
        <p:nvPicPr>
          <p:cNvPr id="8" name="Picture 7" descr="Diagram&#10;&#10;Description automatically generated">
            <a:extLst>
              <a:ext uri="{FF2B5EF4-FFF2-40B4-BE49-F238E27FC236}">
                <a16:creationId xmlns:a16="http://schemas.microsoft.com/office/drawing/2014/main" id="{CB2B6875-DCA7-4726-8963-F60EC0FCFE70}"/>
              </a:ext>
            </a:extLst>
          </p:cNvPr>
          <p:cNvPicPr>
            <a:picLocks noChangeAspect="1"/>
          </p:cNvPicPr>
          <p:nvPr/>
        </p:nvPicPr>
        <p:blipFill>
          <a:blip r:embed="rId3"/>
          <a:stretch>
            <a:fillRect/>
          </a:stretch>
        </p:blipFill>
        <p:spPr>
          <a:xfrm>
            <a:off x="11339" y="0"/>
            <a:ext cx="14607722" cy="8229600"/>
          </a:xfrm>
          <a:prstGeom prst="rect">
            <a:avLst/>
          </a:prstGeom>
        </p:spPr>
      </p:pic>
    </p:spTree>
    <p:extLst>
      <p:ext uri="{BB962C8B-B14F-4D97-AF65-F5344CB8AC3E}">
        <p14:creationId xmlns:p14="http://schemas.microsoft.com/office/powerpoint/2010/main" val="4273774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EAD0A-BB9E-4C12-9893-99E3E36C1536}"/>
              </a:ext>
            </a:extLst>
          </p:cNvPr>
          <p:cNvPicPr>
            <a:picLocks noChangeAspect="1"/>
          </p:cNvPicPr>
          <p:nvPr/>
        </p:nvPicPr>
        <p:blipFill>
          <a:blip r:embed="rId2"/>
          <a:stretch>
            <a:fillRect/>
          </a:stretch>
        </p:blipFill>
        <p:spPr>
          <a:xfrm>
            <a:off x="3607909" y="330364"/>
            <a:ext cx="7414582" cy="9597677"/>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70DC6F4E-678D-F7AC-1510-EB0D9944EA9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84437103"/>
      </p:ext>
    </p:extLst>
  </p:cSld>
  <p:clrMapOvr>
    <a:masterClrMapping/>
  </p:clrMapOvr>
  <mc:AlternateContent xmlns:mc="http://schemas.openxmlformats.org/markup-compatibility/2006" xmlns:p14="http://schemas.microsoft.com/office/powerpoint/2010/main">
    <mc:Choice Requires="p14">
      <p:transition spd="slow" p14:dur="2000" advTm="35927"/>
    </mc:Choice>
    <mc:Fallback xmlns="">
      <p:transition spd="slow" advTm="3592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E6BF-F7F1-4BB5-B7D5-72198C20DB2C}"/>
              </a:ext>
            </a:extLst>
          </p:cNvPr>
          <p:cNvSpPr>
            <a:spLocks noGrp="1"/>
          </p:cNvSpPr>
          <p:nvPr>
            <p:ph type="title"/>
          </p:nvPr>
        </p:nvSpPr>
        <p:spPr/>
        <p:txBody>
          <a:bodyPr/>
          <a:lstStyle/>
          <a:p>
            <a:r>
              <a:rPr lang="en-US" dirty="0"/>
              <a:t>Scenarios</a:t>
            </a:r>
          </a:p>
        </p:txBody>
      </p:sp>
      <p:pic>
        <p:nvPicPr>
          <p:cNvPr id="5" name="Picture 4">
            <a:extLst>
              <a:ext uri="{FF2B5EF4-FFF2-40B4-BE49-F238E27FC236}">
                <a16:creationId xmlns:a16="http://schemas.microsoft.com/office/drawing/2014/main" id="{6D2B3A36-21CF-4658-925C-6AC4423AE54F}"/>
              </a:ext>
            </a:extLst>
          </p:cNvPr>
          <p:cNvPicPr>
            <a:picLocks noChangeAspect="1"/>
          </p:cNvPicPr>
          <p:nvPr/>
        </p:nvPicPr>
        <p:blipFill>
          <a:blip r:embed="rId2"/>
          <a:stretch>
            <a:fillRect/>
          </a:stretch>
        </p:blipFill>
        <p:spPr>
          <a:xfrm>
            <a:off x="2682240" y="1408097"/>
            <a:ext cx="9265920" cy="6635789"/>
          </a:xfrm>
          <a:prstGeom prst="rect">
            <a:avLst/>
          </a:prstGeom>
        </p:spPr>
      </p:pic>
    </p:spTree>
    <p:extLst>
      <p:ext uri="{BB962C8B-B14F-4D97-AF65-F5344CB8AC3E}">
        <p14:creationId xmlns:p14="http://schemas.microsoft.com/office/powerpoint/2010/main" val="2396954653"/>
      </p:ext>
    </p:extLst>
  </p:cSld>
  <p:clrMapOvr>
    <a:masterClrMapping/>
  </p:clrMapOvr>
  <mc:AlternateContent xmlns:mc="http://schemas.openxmlformats.org/markup-compatibility/2006" xmlns:p14="http://schemas.microsoft.com/office/powerpoint/2010/main">
    <mc:Choice Requires="p14">
      <p:transition spd="slow" p14:dur="2000" advTm="55759"/>
    </mc:Choice>
    <mc:Fallback xmlns="">
      <p:transition spd="slow" advTm="5575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D024D18-DB90-4ACE-8E57-3C2CD88150EC}"/>
              </a:ext>
            </a:extLst>
          </p:cNvPr>
          <p:cNvPicPr/>
          <p:nvPr/>
        </p:nvPicPr>
        <p:blipFill>
          <a:blip r:embed="rId2"/>
          <a:stretch>
            <a:fillRect/>
          </a:stretch>
        </p:blipFill>
        <p:spPr>
          <a:xfrm>
            <a:off x="2377440" y="1415843"/>
            <a:ext cx="9875520" cy="6583680"/>
          </a:xfrm>
          <a:prstGeom prst="rect">
            <a:avLst/>
          </a:prstGeom>
        </p:spPr>
      </p:pic>
      <p:sp>
        <p:nvSpPr>
          <p:cNvPr id="2" name="Title 1">
            <a:extLst>
              <a:ext uri="{FF2B5EF4-FFF2-40B4-BE49-F238E27FC236}">
                <a16:creationId xmlns:a16="http://schemas.microsoft.com/office/drawing/2014/main" id="{034FE6BF-F7F1-4BB5-B7D5-72198C20DB2C}"/>
              </a:ext>
            </a:extLst>
          </p:cNvPr>
          <p:cNvSpPr>
            <a:spLocks noGrp="1"/>
          </p:cNvSpPr>
          <p:nvPr>
            <p:ph type="title"/>
          </p:nvPr>
        </p:nvSpPr>
        <p:spPr/>
        <p:txBody>
          <a:bodyPr/>
          <a:lstStyle/>
          <a:p>
            <a:r>
              <a:rPr lang="en-US" dirty="0"/>
              <a:t>Electricity Generation</a:t>
            </a:r>
          </a:p>
        </p:txBody>
      </p:sp>
    </p:spTree>
    <p:extLst>
      <p:ext uri="{BB962C8B-B14F-4D97-AF65-F5344CB8AC3E}">
        <p14:creationId xmlns:p14="http://schemas.microsoft.com/office/powerpoint/2010/main" val="1359566923"/>
      </p:ext>
    </p:extLst>
  </p:cSld>
  <p:clrMapOvr>
    <a:masterClrMapping/>
  </p:clrMapOvr>
  <mc:AlternateContent xmlns:mc="http://schemas.openxmlformats.org/markup-compatibility/2006" xmlns:p14="http://schemas.microsoft.com/office/powerpoint/2010/main">
    <mc:Choice Requires="p14">
      <p:transition spd="slow" p14:dur="2000" advTm="71574"/>
    </mc:Choice>
    <mc:Fallback xmlns="">
      <p:transition spd="slow" advTm="7157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09B442AA-516F-47C4-8400-72B811A8B0DD}"/>
              </a:ext>
            </a:extLst>
          </p:cNvPr>
          <p:cNvPicPr/>
          <p:nvPr/>
        </p:nvPicPr>
        <p:blipFill>
          <a:blip r:embed="rId2"/>
          <a:stretch>
            <a:fillRect/>
          </a:stretch>
        </p:blipFill>
        <p:spPr>
          <a:xfrm>
            <a:off x="2377440" y="1497853"/>
            <a:ext cx="9875520" cy="6583680"/>
          </a:xfrm>
          <a:prstGeom prst="rect">
            <a:avLst/>
          </a:prstGeom>
        </p:spPr>
      </p:pic>
      <p:sp>
        <p:nvSpPr>
          <p:cNvPr id="2" name="Title 1">
            <a:extLst>
              <a:ext uri="{FF2B5EF4-FFF2-40B4-BE49-F238E27FC236}">
                <a16:creationId xmlns:a16="http://schemas.microsoft.com/office/drawing/2014/main" id="{034FE6BF-F7F1-4BB5-B7D5-72198C20DB2C}"/>
              </a:ext>
            </a:extLst>
          </p:cNvPr>
          <p:cNvSpPr>
            <a:spLocks noGrp="1"/>
          </p:cNvSpPr>
          <p:nvPr>
            <p:ph type="title"/>
          </p:nvPr>
        </p:nvSpPr>
        <p:spPr/>
        <p:txBody>
          <a:bodyPr/>
          <a:lstStyle/>
          <a:p>
            <a:r>
              <a:rPr lang="en-US" dirty="0"/>
              <a:t>CO2 Emissions</a:t>
            </a:r>
          </a:p>
        </p:txBody>
      </p:sp>
    </p:spTree>
    <p:extLst>
      <p:ext uri="{BB962C8B-B14F-4D97-AF65-F5344CB8AC3E}">
        <p14:creationId xmlns:p14="http://schemas.microsoft.com/office/powerpoint/2010/main" val="4111660934"/>
      </p:ext>
    </p:extLst>
  </p:cSld>
  <p:clrMapOvr>
    <a:masterClrMapping/>
  </p:clrMapOvr>
  <mc:AlternateContent xmlns:mc="http://schemas.openxmlformats.org/markup-compatibility/2006" xmlns:p14="http://schemas.microsoft.com/office/powerpoint/2010/main">
    <mc:Choice Requires="p14">
      <p:transition spd="slow" p14:dur="2000" advTm="83810"/>
    </mc:Choice>
    <mc:Fallback xmlns="">
      <p:transition spd="slow" advTm="8381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18" descr="Chart, waterfall chart&#10;&#10;Description automatically generated"/>
          <p:cNvPicPr preferRelativeResize="0"/>
          <p:nvPr/>
        </p:nvPicPr>
        <p:blipFill rotWithShape="1">
          <a:blip r:embed="rId3">
            <a:alphaModFix/>
          </a:blip>
          <a:srcRect/>
          <a:stretch/>
        </p:blipFill>
        <p:spPr>
          <a:xfrm>
            <a:off x="573756" y="689213"/>
            <a:ext cx="13605541" cy="6802770"/>
          </a:xfrm>
          <a:prstGeom prst="rect">
            <a:avLst/>
          </a:prstGeom>
          <a:noFill/>
          <a:ln>
            <a:noFill/>
          </a:ln>
        </p:spPr>
      </p:pic>
      <p:sp>
        <p:nvSpPr>
          <p:cNvPr id="380" name="Google Shape;380;p18"/>
          <p:cNvSpPr txBox="1">
            <a:spLocks noGrp="1"/>
          </p:cNvSpPr>
          <p:nvPr>
            <p:ph type="sldNum" idx="12"/>
          </p:nvPr>
        </p:nvSpPr>
        <p:spPr>
          <a:xfrm>
            <a:off x="10332720" y="7627621"/>
            <a:ext cx="3291840" cy="438150"/>
          </a:xfrm>
          <a:prstGeom prst="rect">
            <a:avLst/>
          </a:prstGeom>
          <a:noFill/>
          <a:ln>
            <a:noFill/>
          </a:ln>
        </p:spPr>
        <p:txBody>
          <a:bodyPr spcFirstLastPara="1" wrap="square" lIns="109710" tIns="54840" rIns="109710" bIns="54840" anchor="ctr" anchorCtr="0">
            <a:noAutofit/>
          </a:bodyPr>
          <a:lstStyle/>
          <a:p>
            <a:pPr algn="r">
              <a:buClr>
                <a:srgbClr val="000000"/>
              </a:buClr>
              <a:buSzPts val="1200"/>
            </a:pPr>
            <a:fld id="{00000000-1234-1234-1234-123412341234}" type="slidenum">
              <a:rPr lang="en-US" sz="1440" kern="0">
                <a:solidFill>
                  <a:srgbClr val="888888"/>
                </a:solidFill>
                <a:latin typeface="Arial"/>
                <a:ea typeface="Arial"/>
                <a:cs typeface="Arial"/>
                <a:sym typeface="Arial"/>
              </a:rPr>
              <a:pPr algn="r">
                <a:buClr>
                  <a:srgbClr val="000000"/>
                </a:buClr>
                <a:buSzPts val="1200"/>
              </a:pPr>
              <a:t>27</a:t>
            </a:fld>
            <a:endParaRPr sz="1440" kern="0">
              <a:solidFill>
                <a:srgbClr val="888888"/>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제목 1">
            <a:extLst>
              <a:ext uri="{FF2B5EF4-FFF2-40B4-BE49-F238E27FC236}">
                <a16:creationId xmlns:a16="http://schemas.microsoft.com/office/drawing/2014/main" id="{2F986F61-9E3C-4BEF-9F7B-C4F1B3905ACF}"/>
              </a:ext>
            </a:extLst>
          </p:cNvPr>
          <p:cNvSpPr txBox="1">
            <a:spLocks/>
          </p:cNvSpPr>
          <p:nvPr/>
        </p:nvSpPr>
        <p:spPr>
          <a:xfrm>
            <a:off x="608472" y="859876"/>
            <a:ext cx="12995954" cy="49773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342900" indent="-342900" latinLnBrk="0">
              <a:buFont typeface="Arial" panose="020B0604020202020204" pitchFamily="34" charset="0"/>
              <a:buChar char="•"/>
              <a:defRPr/>
            </a:pPr>
            <a:endParaRPr kumimoji="1" lang="ko-Kore-KR" altLang="en-US" sz="2400" b="1" kern="0" dirty="0">
              <a:solidFill>
                <a:srgbClr val="C00000"/>
              </a:solidFill>
              <a:latin typeface="Cambria" panose="02040503050406030204" pitchFamily="18" charset="0"/>
              <a:cs typeface="Arial" panose="020B0604020202020204" pitchFamily="34" charset="0"/>
            </a:endParaRPr>
          </a:p>
        </p:txBody>
      </p:sp>
      <p:sp>
        <p:nvSpPr>
          <p:cNvPr id="33" name="제목 3">
            <a:extLst>
              <a:ext uri="{FF2B5EF4-FFF2-40B4-BE49-F238E27FC236}">
                <a16:creationId xmlns:a16="http://schemas.microsoft.com/office/drawing/2014/main" id="{7EB4090B-FF92-43A0-94EF-305BE52EF41B}"/>
              </a:ext>
            </a:extLst>
          </p:cNvPr>
          <p:cNvSpPr txBox="1">
            <a:spLocks/>
          </p:cNvSpPr>
          <p:nvPr/>
        </p:nvSpPr>
        <p:spPr>
          <a:xfrm>
            <a:off x="1109814" y="-1058524"/>
            <a:ext cx="11993270" cy="1168582"/>
          </a:xfrm>
          <a:prstGeom prst="rect">
            <a:avLst/>
          </a:prstGeom>
        </p:spPr>
        <p:txBody>
          <a:bodyPr vert="horz" lIns="109728" tIns="54864" rIns="109728" bIns="54864" rtlCol="0" anchor="ctr">
            <a:normAutofit/>
          </a:bodyPr>
          <a:lstStyle>
            <a:lvl1pPr algn="l" defTabSz="914400" rtl="0" eaLnBrk="1" latinLnBrk="0" hangingPunct="1">
              <a:lnSpc>
                <a:spcPct val="90000"/>
              </a:lnSpc>
              <a:spcBef>
                <a:spcPct val="0"/>
              </a:spcBef>
              <a:buNone/>
              <a:defRPr sz="4400" b="1" kern="1200">
                <a:solidFill>
                  <a:schemeClr val="tx1"/>
                </a:solidFill>
                <a:latin typeface="NanumMyeongjo" panose="02020603020101020101" pitchFamily="18" charset="-127"/>
                <a:ea typeface="NanumMyeongjo" panose="02020603020101020101" pitchFamily="18" charset="-127"/>
                <a:cs typeface="+mj-cs"/>
              </a:defRPr>
            </a:lvl1pPr>
          </a:lstStyle>
          <a:p>
            <a:endParaRPr kumimoji="1" lang="ko-Kore-KR" altLang="en-US" sz="3840" dirty="0">
              <a:latin typeface="Cambria" panose="02040503050406030204" pitchFamily="18" charset="0"/>
              <a:ea typeface="NanumMyeongjo" panose="02020603020101020101"/>
            </a:endParaRPr>
          </a:p>
        </p:txBody>
      </p:sp>
      <p:sp>
        <p:nvSpPr>
          <p:cNvPr id="25" name="제목 1">
            <a:extLst>
              <a:ext uri="{FF2B5EF4-FFF2-40B4-BE49-F238E27FC236}">
                <a16:creationId xmlns:a16="http://schemas.microsoft.com/office/drawing/2014/main" id="{55849EDD-9C3F-434F-8292-DE52A255146E}"/>
              </a:ext>
            </a:extLst>
          </p:cNvPr>
          <p:cNvSpPr txBox="1">
            <a:spLocks/>
          </p:cNvSpPr>
          <p:nvPr/>
        </p:nvSpPr>
        <p:spPr>
          <a:xfrm>
            <a:off x="416156" y="932814"/>
            <a:ext cx="14705341" cy="800993"/>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342900" indent="-342900" algn="l" latinLnBrk="0">
              <a:buFont typeface="Arial" panose="020B0604020202020204" pitchFamily="34" charset="0"/>
              <a:buChar char="•"/>
              <a:defRPr/>
            </a:pPr>
            <a:r>
              <a:rPr kumimoji="1" lang="en-US" altLang="ko-Kore-KR" sz="2160" kern="0" dirty="0">
                <a:latin typeface="Cambria" panose="02040503050406030204" pitchFamily="18" charset="0"/>
                <a:ea typeface="맑은 고딕" panose="020B0503020000020004" pitchFamily="50" charset="-127"/>
                <a:cs typeface="Arial" panose="020B0604020202020204" pitchFamily="34" charset="0"/>
              </a:rPr>
              <a:t>The dramatic GHG reduction demonstrates the need for rapid changes in entire energy system.</a:t>
            </a:r>
          </a:p>
          <a:p>
            <a:pPr marL="342900" indent="-342900" algn="l" latinLnBrk="0">
              <a:buFont typeface="Arial" panose="020B0604020202020204" pitchFamily="34" charset="0"/>
              <a:buChar char="•"/>
              <a:defRPr/>
            </a:pPr>
            <a:r>
              <a:rPr kumimoji="1" lang="en-US" altLang="ko-Kore-KR" sz="2160" kern="0" dirty="0">
                <a:latin typeface="Cambria" panose="02040503050406030204" pitchFamily="18" charset="0"/>
                <a:ea typeface="맑은 고딕" panose="020B0503020000020004" pitchFamily="50" charset="-127"/>
                <a:cs typeface="Arial" panose="020B0604020202020204" pitchFamily="34" charset="0"/>
              </a:rPr>
              <a:t>Negative</a:t>
            </a:r>
            <a:r>
              <a:rPr kumimoji="1" lang="ko-KR" altLang="en-US" sz="2160" kern="0" dirty="0">
                <a:latin typeface="Cambria" panose="02040503050406030204" pitchFamily="18" charset="0"/>
                <a:ea typeface="맑은 고딕" panose="020B0503020000020004" pitchFamily="50" charset="-127"/>
                <a:cs typeface="Arial" panose="020B0604020202020204" pitchFamily="34" charset="0"/>
              </a:rPr>
              <a:t> </a:t>
            </a:r>
            <a:r>
              <a:rPr kumimoji="1" lang="en-US" altLang="ko-KR" sz="2160" kern="0" dirty="0">
                <a:latin typeface="Cambria" panose="02040503050406030204" pitchFamily="18" charset="0"/>
                <a:ea typeface="맑은 고딕" panose="020B0503020000020004" pitchFamily="50" charset="-127"/>
                <a:cs typeface="Arial" panose="020B0604020202020204" pitchFamily="34" charset="0"/>
              </a:rPr>
              <a:t>emission</a:t>
            </a:r>
            <a:r>
              <a:rPr kumimoji="1" lang="ko-KR" altLang="en-US" sz="2160" kern="0" dirty="0">
                <a:latin typeface="Cambria" panose="02040503050406030204" pitchFamily="18" charset="0"/>
                <a:ea typeface="맑은 고딕" panose="020B0503020000020004" pitchFamily="50" charset="-127"/>
                <a:cs typeface="Arial" panose="020B0604020202020204" pitchFamily="34" charset="0"/>
              </a:rPr>
              <a:t> </a:t>
            </a:r>
            <a:r>
              <a:rPr kumimoji="1" lang="en-US" altLang="ko-KR" sz="2160" kern="0" dirty="0">
                <a:latin typeface="Cambria" panose="02040503050406030204" pitchFamily="18" charset="0"/>
                <a:ea typeface="맑은 고딕" panose="020B0503020000020004" pitchFamily="50" charset="-127"/>
                <a:cs typeface="Arial" panose="020B0604020202020204" pitchFamily="34" charset="0"/>
              </a:rPr>
              <a:t>technologies</a:t>
            </a:r>
            <a:r>
              <a:rPr kumimoji="1" lang="ko-KR" altLang="en-US" sz="2160" kern="0" dirty="0">
                <a:latin typeface="Cambria" panose="02040503050406030204" pitchFamily="18" charset="0"/>
                <a:ea typeface="맑은 고딕" panose="020B0503020000020004" pitchFamily="50" charset="-127"/>
                <a:cs typeface="Arial" panose="020B0604020202020204" pitchFamily="34" charset="0"/>
              </a:rPr>
              <a:t> </a:t>
            </a:r>
            <a:r>
              <a:rPr kumimoji="1" lang="en-US" altLang="ko-KR" sz="2160" kern="0" dirty="0">
                <a:latin typeface="Cambria" panose="02040503050406030204" pitchFamily="18" charset="0"/>
                <a:cs typeface="Arial" panose="020B0604020202020204" pitchFamily="34" charset="0"/>
              </a:rPr>
              <a:t>are critical to offset hard-to-abate emissions . </a:t>
            </a:r>
            <a:endParaRPr kumimoji="1" lang="en-US" altLang="ko-Kore-KR" sz="2160" kern="0" dirty="0">
              <a:latin typeface="Cambria" panose="02040503050406030204" pitchFamily="18" charset="0"/>
              <a:ea typeface="맑은 고딕" panose="020B0503020000020004" pitchFamily="50" charset="-127"/>
              <a:cs typeface="Arial" panose="020B0604020202020204" pitchFamily="34" charset="0"/>
            </a:endParaRPr>
          </a:p>
        </p:txBody>
      </p:sp>
      <p:grpSp>
        <p:nvGrpSpPr>
          <p:cNvPr id="43" name="그룹 42">
            <a:extLst>
              <a:ext uri="{FF2B5EF4-FFF2-40B4-BE49-F238E27FC236}">
                <a16:creationId xmlns:a16="http://schemas.microsoft.com/office/drawing/2014/main" id="{BC8D56E1-951E-8345-A392-A505F807E8CB}"/>
              </a:ext>
            </a:extLst>
          </p:cNvPr>
          <p:cNvGrpSpPr/>
          <p:nvPr/>
        </p:nvGrpSpPr>
        <p:grpSpPr>
          <a:xfrm>
            <a:off x="5944514" y="6787255"/>
            <a:ext cx="3068728" cy="1202723"/>
            <a:chOff x="5141727" y="5301901"/>
            <a:chExt cx="2930476" cy="1264809"/>
          </a:xfrm>
        </p:grpSpPr>
        <p:pic>
          <p:nvPicPr>
            <p:cNvPr id="44" name="그림 43">
              <a:extLst>
                <a:ext uri="{FF2B5EF4-FFF2-40B4-BE49-F238E27FC236}">
                  <a16:creationId xmlns:a16="http://schemas.microsoft.com/office/drawing/2014/main" id="{800648EE-8536-A541-BA41-6E9775ECE491}"/>
                </a:ext>
              </a:extLst>
            </p:cNvPr>
            <p:cNvPicPr>
              <a:picLocks noChangeAspect="1"/>
            </p:cNvPicPr>
            <p:nvPr/>
          </p:nvPicPr>
          <p:blipFill rotWithShape="1">
            <a:blip r:embed="rId3"/>
            <a:srcRect l="73044" t="65689" r="281" b="28514"/>
            <a:stretch/>
          </p:blipFill>
          <p:spPr>
            <a:xfrm>
              <a:off x="6606965" y="5301901"/>
              <a:ext cx="1465238" cy="339648"/>
            </a:xfrm>
            <a:prstGeom prst="rect">
              <a:avLst/>
            </a:prstGeom>
          </p:spPr>
        </p:pic>
        <p:pic>
          <p:nvPicPr>
            <p:cNvPr id="45" name="그림 44">
              <a:extLst>
                <a:ext uri="{FF2B5EF4-FFF2-40B4-BE49-F238E27FC236}">
                  <a16:creationId xmlns:a16="http://schemas.microsoft.com/office/drawing/2014/main" id="{3EC0A90C-6279-3848-A34A-B197B08B85CA}"/>
                </a:ext>
              </a:extLst>
            </p:cNvPr>
            <p:cNvPicPr>
              <a:picLocks noChangeAspect="1"/>
            </p:cNvPicPr>
            <p:nvPr/>
          </p:nvPicPr>
          <p:blipFill rotWithShape="1">
            <a:blip r:embed="rId3"/>
            <a:srcRect l="73044" t="45454" r="281" b="33297"/>
            <a:stretch/>
          </p:blipFill>
          <p:spPr>
            <a:xfrm>
              <a:off x="5141727" y="5321800"/>
              <a:ext cx="1465238" cy="1244910"/>
            </a:xfrm>
            <a:prstGeom prst="rect">
              <a:avLst/>
            </a:prstGeom>
          </p:spPr>
        </p:pic>
        <p:pic>
          <p:nvPicPr>
            <p:cNvPr id="46" name="그림 45">
              <a:extLst>
                <a:ext uri="{FF2B5EF4-FFF2-40B4-BE49-F238E27FC236}">
                  <a16:creationId xmlns:a16="http://schemas.microsoft.com/office/drawing/2014/main" id="{70186AB7-B6E2-254D-BDEB-FF38772CC28A}"/>
                </a:ext>
              </a:extLst>
            </p:cNvPr>
            <p:cNvPicPr>
              <a:picLocks noChangeAspect="1"/>
            </p:cNvPicPr>
            <p:nvPr/>
          </p:nvPicPr>
          <p:blipFill rotWithShape="1">
            <a:blip r:embed="rId3"/>
            <a:srcRect l="73044" t="40876" r="281" b="53713"/>
            <a:stretch/>
          </p:blipFill>
          <p:spPr>
            <a:xfrm>
              <a:off x="6606965" y="5544256"/>
              <a:ext cx="1465238" cy="316992"/>
            </a:xfrm>
            <a:prstGeom prst="rect">
              <a:avLst/>
            </a:prstGeom>
          </p:spPr>
        </p:pic>
        <p:pic>
          <p:nvPicPr>
            <p:cNvPr id="47" name="그림 46">
              <a:extLst>
                <a:ext uri="{FF2B5EF4-FFF2-40B4-BE49-F238E27FC236}">
                  <a16:creationId xmlns:a16="http://schemas.microsoft.com/office/drawing/2014/main" id="{B7DB17AA-75FA-2746-9D12-D0A81034866E}"/>
                </a:ext>
              </a:extLst>
            </p:cNvPr>
            <p:cNvPicPr>
              <a:picLocks noChangeAspect="1"/>
            </p:cNvPicPr>
            <p:nvPr/>
          </p:nvPicPr>
          <p:blipFill rotWithShape="1">
            <a:blip r:embed="rId3"/>
            <a:srcRect l="73044" t="36297" r="281" b="58513"/>
            <a:stretch/>
          </p:blipFill>
          <p:spPr>
            <a:xfrm>
              <a:off x="6606965" y="5794480"/>
              <a:ext cx="1465238" cy="304044"/>
            </a:xfrm>
            <a:prstGeom prst="rect">
              <a:avLst/>
            </a:prstGeom>
          </p:spPr>
        </p:pic>
      </p:grpSp>
      <p:grpSp>
        <p:nvGrpSpPr>
          <p:cNvPr id="48" name="그룹 47">
            <a:extLst>
              <a:ext uri="{FF2B5EF4-FFF2-40B4-BE49-F238E27FC236}">
                <a16:creationId xmlns:a16="http://schemas.microsoft.com/office/drawing/2014/main" id="{E7FB26A7-85C6-1748-A1EB-85DA6967C92D}"/>
              </a:ext>
            </a:extLst>
          </p:cNvPr>
          <p:cNvGrpSpPr/>
          <p:nvPr/>
        </p:nvGrpSpPr>
        <p:grpSpPr>
          <a:xfrm>
            <a:off x="222257" y="1536371"/>
            <a:ext cx="10010735" cy="5343415"/>
            <a:chOff x="185553" y="204434"/>
            <a:chExt cx="8799511" cy="4854314"/>
          </a:xfrm>
        </p:grpSpPr>
        <p:sp>
          <p:nvSpPr>
            <p:cNvPr id="49" name="TextBox 48">
              <a:extLst>
                <a:ext uri="{FF2B5EF4-FFF2-40B4-BE49-F238E27FC236}">
                  <a16:creationId xmlns:a16="http://schemas.microsoft.com/office/drawing/2014/main" id="{AE97B5BF-0303-F049-8C5D-8AE424519015}"/>
                </a:ext>
              </a:extLst>
            </p:cNvPr>
            <p:cNvSpPr txBox="1"/>
            <p:nvPr/>
          </p:nvSpPr>
          <p:spPr>
            <a:xfrm rot="10800000">
              <a:off x="185553" y="1149489"/>
              <a:ext cx="340877" cy="1529703"/>
            </a:xfrm>
            <a:prstGeom prst="rect">
              <a:avLst/>
            </a:prstGeom>
            <a:noFill/>
          </p:spPr>
          <p:txBody>
            <a:bodyPr vert="eaVert" wrap="square" rtlCol="0">
              <a:spAutoFit/>
            </a:bodyPr>
            <a:lstStyle/>
            <a:p>
              <a:pPr latinLnBrk="1">
                <a:defRPr/>
              </a:pPr>
              <a:r>
                <a:rPr lang="en-US" altLang="ko-KR" sz="1320" dirty="0">
                  <a:solidFill>
                    <a:prstClr val="black"/>
                  </a:solidFill>
                  <a:ea typeface="Cambria" panose="02040503050406030204" pitchFamily="18" charset="0"/>
                </a:rPr>
                <a:t>Mt CO</a:t>
              </a:r>
              <a:r>
                <a:rPr lang="en-US" altLang="ko-KR" sz="1320" baseline="-25000" dirty="0">
                  <a:solidFill>
                    <a:prstClr val="black"/>
                  </a:solidFill>
                  <a:ea typeface="Cambria" panose="02040503050406030204" pitchFamily="18" charset="0"/>
                </a:rPr>
                <a:t>2</a:t>
              </a:r>
              <a:r>
                <a:rPr lang="en-US" altLang="ko-KR" sz="1320" dirty="0">
                  <a:solidFill>
                    <a:prstClr val="black"/>
                  </a:solidFill>
                  <a:ea typeface="Cambria" panose="02040503050406030204" pitchFamily="18" charset="0"/>
                </a:rPr>
                <a:t>e</a:t>
              </a:r>
              <a:endParaRPr lang="ko-KR" altLang="en-US" sz="1320" dirty="0">
                <a:solidFill>
                  <a:prstClr val="black"/>
                </a:solidFill>
                <a:ea typeface="맑은 고딕" panose="020B0503020000020004" pitchFamily="50" charset="-127"/>
              </a:endParaRPr>
            </a:p>
          </p:txBody>
        </p:sp>
        <p:sp>
          <p:nvSpPr>
            <p:cNvPr id="50" name="TextBox 49">
              <a:extLst>
                <a:ext uri="{FF2B5EF4-FFF2-40B4-BE49-F238E27FC236}">
                  <a16:creationId xmlns:a16="http://schemas.microsoft.com/office/drawing/2014/main" id="{06540027-475C-F041-A741-BB751A850A08}"/>
                </a:ext>
              </a:extLst>
            </p:cNvPr>
            <p:cNvSpPr txBox="1"/>
            <p:nvPr/>
          </p:nvSpPr>
          <p:spPr>
            <a:xfrm>
              <a:off x="6105064" y="4790327"/>
              <a:ext cx="788459" cy="268421"/>
            </a:xfrm>
            <a:prstGeom prst="rect">
              <a:avLst/>
            </a:prstGeom>
            <a:noFill/>
          </p:spPr>
          <p:txBody>
            <a:bodyPr wrap="square" rtlCol="0">
              <a:spAutoFit/>
            </a:bodyPr>
            <a:lstStyle/>
            <a:p>
              <a:pPr latinLnBrk="1">
                <a:defRPr/>
              </a:pPr>
              <a:r>
                <a:rPr lang="en-US" altLang="ko-KR" sz="1320" dirty="0">
                  <a:solidFill>
                    <a:prstClr val="black"/>
                  </a:solidFill>
                  <a:ea typeface="Cambria" panose="02040503050406030204" pitchFamily="18" charset="0"/>
                </a:rPr>
                <a:t>Year</a:t>
              </a:r>
              <a:endParaRPr lang="ko-KR" altLang="en-US" sz="1320" dirty="0">
                <a:solidFill>
                  <a:prstClr val="black"/>
                </a:solidFill>
                <a:ea typeface="맑은 고딕" panose="020B0503020000020004" pitchFamily="50" charset="-127"/>
              </a:endParaRPr>
            </a:p>
          </p:txBody>
        </p:sp>
        <p:graphicFrame>
          <p:nvGraphicFramePr>
            <p:cNvPr id="51" name="차트 50">
              <a:extLst>
                <a:ext uri="{FF2B5EF4-FFF2-40B4-BE49-F238E27FC236}">
                  <a16:creationId xmlns:a16="http://schemas.microsoft.com/office/drawing/2014/main" id="{25B3BC85-9680-F644-92A6-BB8E3DE4E443}"/>
                </a:ext>
              </a:extLst>
            </p:cNvPr>
            <p:cNvGraphicFramePr>
              <a:graphicFrameLocks/>
            </p:cNvGraphicFramePr>
            <p:nvPr/>
          </p:nvGraphicFramePr>
          <p:xfrm>
            <a:off x="3286667" y="294686"/>
            <a:ext cx="2880000" cy="468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2" name="차트 51">
              <a:extLst>
                <a:ext uri="{FF2B5EF4-FFF2-40B4-BE49-F238E27FC236}">
                  <a16:creationId xmlns:a16="http://schemas.microsoft.com/office/drawing/2014/main" id="{8B047AFC-99C5-F24B-AA83-D35F3EA5AD63}"/>
                </a:ext>
              </a:extLst>
            </p:cNvPr>
            <p:cNvGraphicFramePr>
              <a:graphicFrameLocks/>
            </p:cNvGraphicFramePr>
            <p:nvPr/>
          </p:nvGraphicFramePr>
          <p:xfrm>
            <a:off x="6105064" y="204434"/>
            <a:ext cx="2880000" cy="468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4" name="차트 53">
              <a:extLst>
                <a:ext uri="{FF2B5EF4-FFF2-40B4-BE49-F238E27FC236}">
                  <a16:creationId xmlns:a16="http://schemas.microsoft.com/office/drawing/2014/main" id="{6296E725-389A-754B-BC96-F87DBAB313D5}"/>
                </a:ext>
              </a:extLst>
            </p:cNvPr>
            <p:cNvGraphicFramePr>
              <a:graphicFrameLocks/>
            </p:cNvGraphicFramePr>
            <p:nvPr/>
          </p:nvGraphicFramePr>
          <p:xfrm>
            <a:off x="558733" y="208438"/>
            <a:ext cx="2880000" cy="4680000"/>
          </p:xfrm>
          <a:graphic>
            <a:graphicData uri="http://schemas.openxmlformats.org/drawingml/2006/chart">
              <c:chart xmlns:c="http://schemas.openxmlformats.org/drawingml/2006/chart" xmlns:r="http://schemas.openxmlformats.org/officeDocument/2006/relationships" r:id="rId6"/>
            </a:graphicData>
          </a:graphic>
        </p:graphicFrame>
      </p:grpSp>
      <p:sp>
        <p:nvSpPr>
          <p:cNvPr id="32" name="직사각형 31">
            <a:extLst>
              <a:ext uri="{FF2B5EF4-FFF2-40B4-BE49-F238E27FC236}">
                <a16:creationId xmlns:a16="http://schemas.microsoft.com/office/drawing/2014/main" id="{F16F2791-2C1B-4D89-AC02-B144F498C38D}"/>
              </a:ext>
            </a:extLst>
          </p:cNvPr>
          <p:cNvSpPr/>
          <p:nvPr/>
        </p:nvSpPr>
        <p:spPr>
          <a:xfrm>
            <a:off x="6627480" y="4868430"/>
            <a:ext cx="252550" cy="102156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92"/>
          </a:p>
        </p:txBody>
      </p:sp>
      <p:sp>
        <p:nvSpPr>
          <p:cNvPr id="34" name="직사각형 33">
            <a:extLst>
              <a:ext uri="{FF2B5EF4-FFF2-40B4-BE49-F238E27FC236}">
                <a16:creationId xmlns:a16="http://schemas.microsoft.com/office/drawing/2014/main" id="{5CEDB3DB-D490-4388-BDB9-0C84C2C09AC6}"/>
              </a:ext>
            </a:extLst>
          </p:cNvPr>
          <p:cNvSpPr/>
          <p:nvPr/>
        </p:nvSpPr>
        <p:spPr>
          <a:xfrm>
            <a:off x="9821964" y="4868429"/>
            <a:ext cx="252550" cy="87436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92"/>
          </a:p>
        </p:txBody>
      </p:sp>
      <p:sp>
        <p:nvSpPr>
          <p:cNvPr id="22" name="직사각형 21">
            <a:extLst>
              <a:ext uri="{FF2B5EF4-FFF2-40B4-BE49-F238E27FC236}">
                <a16:creationId xmlns:a16="http://schemas.microsoft.com/office/drawing/2014/main" id="{61FC0D7D-568C-4F95-8A03-8BC3B617ECE0}"/>
              </a:ext>
            </a:extLst>
          </p:cNvPr>
          <p:cNvSpPr/>
          <p:nvPr/>
        </p:nvSpPr>
        <p:spPr>
          <a:xfrm>
            <a:off x="0" y="1"/>
            <a:ext cx="14630400" cy="2586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80" dirty="0">
                <a:latin typeface="Cambria" panose="02040503050406030204" pitchFamily="18" charset="0"/>
                <a:ea typeface="Cambria" panose="02040503050406030204" pitchFamily="18" charset="0"/>
              </a:rPr>
              <a:t>Result</a:t>
            </a:r>
            <a:endParaRPr lang="ko-KR" altLang="en-US" sz="1680" dirty="0">
              <a:latin typeface="Cambria" panose="02040503050406030204" pitchFamily="18" charset="0"/>
            </a:endParaRPr>
          </a:p>
        </p:txBody>
      </p:sp>
      <p:sp>
        <p:nvSpPr>
          <p:cNvPr id="26" name="제목 1">
            <a:extLst>
              <a:ext uri="{FF2B5EF4-FFF2-40B4-BE49-F238E27FC236}">
                <a16:creationId xmlns:a16="http://schemas.microsoft.com/office/drawing/2014/main" id="{C1BD31D6-05F6-4F03-A1D8-753B3CADD821}"/>
              </a:ext>
            </a:extLst>
          </p:cNvPr>
          <p:cNvSpPr txBox="1">
            <a:spLocks/>
          </p:cNvSpPr>
          <p:nvPr/>
        </p:nvSpPr>
        <p:spPr>
          <a:xfrm>
            <a:off x="0" y="258644"/>
            <a:ext cx="14630400" cy="657677"/>
          </a:xfrm>
          <a:prstGeom prst="rect">
            <a:avLst/>
          </a:prstGeom>
          <a:solidFill>
            <a:srgbClr val="ECECEC"/>
          </a:solidFill>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defRPr/>
            </a:pPr>
            <a:r>
              <a:rPr kumimoji="1" lang="en-US" altLang="ko-Kore-KR" sz="3360" dirty="0">
                <a:solidFill>
                  <a:srgbClr val="002060"/>
                </a:solidFill>
                <a:latin typeface="Cambria" panose="02040503050406030204" pitchFamily="18" charset="0"/>
                <a:cs typeface="Arial" panose="020B0604020202020204" pitchFamily="34" charset="0"/>
              </a:rPr>
              <a:t>    GHG Emission by Sector</a:t>
            </a:r>
          </a:p>
        </p:txBody>
      </p:sp>
      <p:graphicFrame>
        <p:nvGraphicFramePr>
          <p:cNvPr id="27" name="차트 26">
            <a:extLst>
              <a:ext uri="{FF2B5EF4-FFF2-40B4-BE49-F238E27FC236}">
                <a16:creationId xmlns:a16="http://schemas.microsoft.com/office/drawing/2014/main" id="{EC4D26D9-3ECD-4439-ACAA-C7F2559C1367}"/>
              </a:ext>
            </a:extLst>
          </p:cNvPr>
          <p:cNvGraphicFramePr>
            <a:graphicFrameLocks/>
          </p:cNvGraphicFramePr>
          <p:nvPr/>
        </p:nvGraphicFramePr>
        <p:xfrm>
          <a:off x="10172924" y="1635638"/>
          <a:ext cx="3024000" cy="5616000"/>
        </p:xfrm>
        <a:graphic>
          <a:graphicData uri="http://schemas.openxmlformats.org/drawingml/2006/chart">
            <c:chart xmlns:c="http://schemas.openxmlformats.org/drawingml/2006/chart" xmlns:r="http://schemas.openxmlformats.org/officeDocument/2006/relationships" r:id="rId7"/>
          </a:graphicData>
        </a:graphic>
      </p:graphicFrame>
      <p:sp>
        <p:nvSpPr>
          <p:cNvPr id="28" name="직사각형 27">
            <a:extLst>
              <a:ext uri="{FF2B5EF4-FFF2-40B4-BE49-F238E27FC236}">
                <a16:creationId xmlns:a16="http://schemas.microsoft.com/office/drawing/2014/main" id="{B9B53986-8B76-4811-8609-D52F04D82A5F}"/>
              </a:ext>
            </a:extLst>
          </p:cNvPr>
          <p:cNvSpPr/>
          <p:nvPr/>
        </p:nvSpPr>
        <p:spPr>
          <a:xfrm>
            <a:off x="12846956" y="4948575"/>
            <a:ext cx="240029" cy="71407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92"/>
          </a:p>
        </p:txBody>
      </p:sp>
      <p:sp>
        <p:nvSpPr>
          <p:cNvPr id="29" name="직사각형 28">
            <a:extLst>
              <a:ext uri="{FF2B5EF4-FFF2-40B4-BE49-F238E27FC236}">
                <a16:creationId xmlns:a16="http://schemas.microsoft.com/office/drawing/2014/main" id="{F9BE5B24-473F-4785-96EB-B08BD5C3A39E}"/>
              </a:ext>
            </a:extLst>
          </p:cNvPr>
          <p:cNvSpPr/>
          <p:nvPr/>
        </p:nvSpPr>
        <p:spPr>
          <a:xfrm>
            <a:off x="0" y="7970956"/>
            <a:ext cx="14630400" cy="2586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80" dirty="0">
                <a:latin typeface="Cambria" panose="02040503050406030204" pitchFamily="18" charset="0"/>
                <a:ea typeface="Cambria" panose="02040503050406030204" pitchFamily="18" charset="0"/>
              </a:rPr>
              <a:t>                 </a:t>
            </a:r>
            <a:r>
              <a:rPr lang="en-US" altLang="ko-KR" sz="1680" dirty="0" err="1">
                <a:latin typeface="Cambria" panose="02040503050406030204" pitchFamily="18" charset="0"/>
                <a:ea typeface="Cambria" panose="02040503050406030204" pitchFamily="18" charset="0"/>
              </a:rPr>
              <a:t>Hanwoong</a:t>
            </a:r>
            <a:r>
              <a:rPr lang="ko-KR" altLang="en-US" sz="1680" dirty="0">
                <a:latin typeface="Cambria" panose="02040503050406030204" pitchFamily="18" charset="0"/>
              </a:rPr>
              <a:t> </a:t>
            </a:r>
            <a:r>
              <a:rPr lang="en-US" altLang="ko-KR" sz="1680" dirty="0">
                <a:latin typeface="Cambria" panose="02040503050406030204" pitchFamily="18" charset="0"/>
                <a:ea typeface="Cambria" panose="02040503050406030204" pitchFamily="18" charset="0"/>
              </a:rPr>
              <a:t>KIM</a:t>
            </a:r>
            <a:r>
              <a:rPr lang="ko-KR" altLang="en-US" sz="1680" dirty="0">
                <a:latin typeface="Cambria" panose="02040503050406030204" pitchFamily="18" charset="0"/>
              </a:rPr>
              <a:t>                                                             </a:t>
            </a:r>
            <a:r>
              <a:rPr lang="en-US" altLang="ko-KR" sz="1680" dirty="0">
                <a:latin typeface="Cambria" panose="02040503050406030204" pitchFamily="18" charset="0"/>
                <a:ea typeface="Cambria" panose="02040503050406030204" pitchFamily="18" charset="0"/>
              </a:rPr>
              <a:t>Center for Sustainable Development                                 15th IAMC, November 30, 2022</a:t>
            </a:r>
          </a:p>
        </p:txBody>
      </p:sp>
    </p:spTree>
    <p:extLst>
      <p:ext uri="{BB962C8B-B14F-4D97-AF65-F5344CB8AC3E}">
        <p14:creationId xmlns:p14="http://schemas.microsoft.com/office/powerpoint/2010/main" val="4022766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3">
            <a:extLst>
              <a:ext uri="{FF2B5EF4-FFF2-40B4-BE49-F238E27FC236}">
                <a16:creationId xmlns:a16="http://schemas.microsoft.com/office/drawing/2014/main" id="{14A3666F-BE1B-43EF-9E86-1642517BD4F9}"/>
              </a:ext>
            </a:extLst>
          </p:cNvPr>
          <p:cNvSpPr txBox="1">
            <a:spLocks/>
          </p:cNvSpPr>
          <p:nvPr/>
        </p:nvSpPr>
        <p:spPr>
          <a:xfrm>
            <a:off x="810733" y="-146514"/>
            <a:ext cx="12618720" cy="1168582"/>
          </a:xfrm>
          <a:prstGeom prst="rect">
            <a:avLst/>
          </a:prstGeom>
        </p:spPr>
        <p:txBody>
          <a:bodyPr vert="horz" lIns="109728" tIns="54864" rIns="109728" bIns="54864" rtlCol="0" anchor="ctr">
            <a:normAutofit/>
          </a:bodyPr>
          <a:lstStyle>
            <a:lvl1pPr algn="l" defTabSz="914400" rtl="0" eaLnBrk="1" latinLnBrk="0" hangingPunct="1">
              <a:lnSpc>
                <a:spcPct val="90000"/>
              </a:lnSpc>
              <a:spcBef>
                <a:spcPct val="0"/>
              </a:spcBef>
              <a:buNone/>
              <a:defRPr sz="4400" b="1" kern="1200">
                <a:solidFill>
                  <a:schemeClr val="tx1"/>
                </a:solidFill>
                <a:latin typeface="NanumMyeongjo" panose="02020603020101020101" pitchFamily="18" charset="-127"/>
                <a:ea typeface="NanumMyeongjo" panose="02020603020101020101" pitchFamily="18" charset="-127"/>
                <a:cs typeface="+mj-cs"/>
              </a:defRPr>
            </a:lvl1pPr>
          </a:lstStyle>
          <a:p>
            <a:pPr algn="ctr" defTabSz="1097280">
              <a:defRPr/>
            </a:pPr>
            <a:endParaRPr kumimoji="1" lang="ko-Kore-KR" altLang="en-US" sz="4320" b="0" dirty="0">
              <a:solidFill>
                <a:prstClr val="black"/>
              </a:solidFill>
              <a:latin typeface="Cambria" panose="02040503050406030204" pitchFamily="18" charset="0"/>
              <a:ea typeface="NanumMyeongjo" panose="02020603020101020101"/>
            </a:endParaRPr>
          </a:p>
        </p:txBody>
      </p:sp>
      <p:sp>
        <p:nvSpPr>
          <p:cNvPr id="19" name="제목 1">
            <a:extLst>
              <a:ext uri="{FF2B5EF4-FFF2-40B4-BE49-F238E27FC236}">
                <a16:creationId xmlns:a16="http://schemas.microsoft.com/office/drawing/2014/main" id="{A96BFB44-888B-41A0-92AF-8E4BD76B8CF6}"/>
              </a:ext>
            </a:extLst>
          </p:cNvPr>
          <p:cNvSpPr txBox="1">
            <a:spLocks/>
          </p:cNvSpPr>
          <p:nvPr/>
        </p:nvSpPr>
        <p:spPr>
          <a:xfrm>
            <a:off x="412740" y="938699"/>
            <a:ext cx="14217661" cy="49773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342900" indent="-342900" algn="l" latinLnBrk="0">
              <a:buFont typeface="Arial" panose="020B0604020202020204" pitchFamily="34" charset="0"/>
              <a:buChar char="•"/>
              <a:defRPr/>
            </a:pPr>
            <a:r>
              <a:rPr kumimoji="1" lang="en-US" altLang="ko-Kore-KR" sz="2400" kern="0" dirty="0">
                <a:latin typeface="Cambria" panose="02040503050406030204" pitchFamily="18" charset="0"/>
                <a:ea typeface="맑은 고딕" panose="020B0503020000020004" pitchFamily="50" charset="-127"/>
                <a:cs typeface="Arial" panose="020B0604020202020204" pitchFamily="34" charset="0"/>
              </a:rPr>
              <a:t>Carbon-neutrality require drastic change: Substituting fossil fuels to low carbon sources </a:t>
            </a:r>
          </a:p>
        </p:txBody>
      </p:sp>
      <p:pic>
        <p:nvPicPr>
          <p:cNvPr id="43" name="그림 42">
            <a:extLst>
              <a:ext uri="{FF2B5EF4-FFF2-40B4-BE49-F238E27FC236}">
                <a16:creationId xmlns:a16="http://schemas.microsoft.com/office/drawing/2014/main" id="{33072640-D677-49DB-8C48-4F9F2386639A}"/>
              </a:ext>
            </a:extLst>
          </p:cNvPr>
          <p:cNvPicPr>
            <a:picLocks noChangeAspect="1"/>
          </p:cNvPicPr>
          <p:nvPr/>
        </p:nvPicPr>
        <p:blipFill rotWithShape="1">
          <a:blip r:embed="rId3"/>
          <a:srcRect l="14028" t="82383" r="12730" b="1792"/>
          <a:stretch/>
        </p:blipFill>
        <p:spPr>
          <a:xfrm>
            <a:off x="5142093" y="7051516"/>
            <a:ext cx="5126654" cy="860539"/>
          </a:xfrm>
          <a:prstGeom prst="rect">
            <a:avLst/>
          </a:prstGeom>
        </p:spPr>
      </p:pic>
      <p:grpSp>
        <p:nvGrpSpPr>
          <p:cNvPr id="2" name="그룹 1">
            <a:extLst>
              <a:ext uri="{FF2B5EF4-FFF2-40B4-BE49-F238E27FC236}">
                <a16:creationId xmlns:a16="http://schemas.microsoft.com/office/drawing/2014/main" id="{6B431CA8-FF80-47C2-A153-B49F7E91DDE8}"/>
              </a:ext>
            </a:extLst>
          </p:cNvPr>
          <p:cNvGrpSpPr/>
          <p:nvPr/>
        </p:nvGrpSpPr>
        <p:grpSpPr>
          <a:xfrm>
            <a:off x="902331" y="1625837"/>
            <a:ext cx="9602095" cy="5439104"/>
            <a:chOff x="991149" y="1354864"/>
            <a:chExt cx="7711651" cy="4154617"/>
          </a:xfrm>
        </p:grpSpPr>
        <p:grpSp>
          <p:nvGrpSpPr>
            <p:cNvPr id="20" name="그룹 19">
              <a:extLst>
                <a:ext uri="{FF2B5EF4-FFF2-40B4-BE49-F238E27FC236}">
                  <a16:creationId xmlns:a16="http://schemas.microsoft.com/office/drawing/2014/main" id="{61528644-AE5D-4059-B610-5D2B2F10CD1C}"/>
                </a:ext>
              </a:extLst>
            </p:cNvPr>
            <p:cNvGrpSpPr/>
            <p:nvPr/>
          </p:nvGrpSpPr>
          <p:grpSpPr>
            <a:xfrm>
              <a:off x="991149" y="1354864"/>
              <a:ext cx="7711651" cy="3921298"/>
              <a:chOff x="710033" y="154397"/>
              <a:chExt cx="7880832" cy="4695508"/>
            </a:xfrm>
          </p:grpSpPr>
          <p:sp>
            <p:nvSpPr>
              <p:cNvPr id="21" name="직사각형 20">
                <a:extLst>
                  <a:ext uri="{FF2B5EF4-FFF2-40B4-BE49-F238E27FC236}">
                    <a16:creationId xmlns:a16="http://schemas.microsoft.com/office/drawing/2014/main" id="{2242F532-B80B-4738-9883-CCB4BA0BB8AA}"/>
                  </a:ext>
                </a:extLst>
              </p:cNvPr>
              <p:cNvSpPr/>
              <p:nvPr/>
            </p:nvSpPr>
            <p:spPr>
              <a:xfrm>
                <a:off x="1594338" y="2653200"/>
                <a:ext cx="386862" cy="289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defRPr/>
                </a:pPr>
                <a:endParaRPr lang="ko-KR" altLang="en-US" sz="2592">
                  <a:solidFill>
                    <a:prstClr val="white"/>
                  </a:solidFill>
                  <a:latin typeface="+mn-ea"/>
                </a:endParaRPr>
              </a:p>
            </p:txBody>
          </p:sp>
          <p:sp>
            <p:nvSpPr>
              <p:cNvPr id="25" name="직사각형 24">
                <a:extLst>
                  <a:ext uri="{FF2B5EF4-FFF2-40B4-BE49-F238E27FC236}">
                    <a16:creationId xmlns:a16="http://schemas.microsoft.com/office/drawing/2014/main" id="{46EC1458-CCAC-46D0-ADE3-CD3B303F55AE}"/>
                  </a:ext>
                </a:extLst>
              </p:cNvPr>
              <p:cNvSpPr/>
              <p:nvPr/>
            </p:nvSpPr>
            <p:spPr>
              <a:xfrm>
                <a:off x="5012253" y="2653200"/>
                <a:ext cx="386862" cy="289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defRPr/>
                </a:pPr>
                <a:endParaRPr lang="ko-KR" altLang="en-US" sz="2592">
                  <a:solidFill>
                    <a:prstClr val="white"/>
                  </a:solidFill>
                  <a:latin typeface="+mn-ea"/>
                </a:endParaRPr>
              </a:p>
            </p:txBody>
          </p:sp>
          <p:sp>
            <p:nvSpPr>
              <p:cNvPr id="26" name="직사각형 25">
                <a:extLst>
                  <a:ext uri="{FF2B5EF4-FFF2-40B4-BE49-F238E27FC236}">
                    <a16:creationId xmlns:a16="http://schemas.microsoft.com/office/drawing/2014/main" id="{AFF1312B-3AE4-45BD-864D-9EDB25F2C3A7}"/>
                  </a:ext>
                </a:extLst>
              </p:cNvPr>
              <p:cNvSpPr/>
              <p:nvPr/>
            </p:nvSpPr>
            <p:spPr>
              <a:xfrm>
                <a:off x="8204003" y="2660954"/>
                <a:ext cx="386862" cy="289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defRPr/>
                </a:pPr>
                <a:endParaRPr lang="ko-KR" altLang="en-US" sz="2592">
                  <a:solidFill>
                    <a:prstClr val="white"/>
                  </a:solidFill>
                  <a:latin typeface="+mn-ea"/>
                </a:endParaRPr>
              </a:p>
            </p:txBody>
          </p:sp>
          <p:sp>
            <p:nvSpPr>
              <p:cNvPr id="27" name="TextBox 26">
                <a:extLst>
                  <a:ext uri="{FF2B5EF4-FFF2-40B4-BE49-F238E27FC236}">
                    <a16:creationId xmlns:a16="http://schemas.microsoft.com/office/drawing/2014/main" id="{54E18FDE-D3D1-4238-B969-6483FEDD0965}"/>
                  </a:ext>
                </a:extLst>
              </p:cNvPr>
              <p:cNvSpPr txBox="1"/>
              <p:nvPr/>
            </p:nvSpPr>
            <p:spPr>
              <a:xfrm rot="10800000">
                <a:off x="710033" y="1597701"/>
                <a:ext cx="400126" cy="896695"/>
              </a:xfrm>
              <a:prstGeom prst="rect">
                <a:avLst/>
              </a:prstGeom>
              <a:noFill/>
            </p:spPr>
            <p:txBody>
              <a:bodyPr vert="eaVert" wrap="square" rtlCol="0">
                <a:spAutoFit/>
              </a:bodyPr>
              <a:lstStyle/>
              <a:p>
                <a:pPr latinLnBrk="1">
                  <a:defRPr/>
                </a:pPr>
                <a:r>
                  <a:rPr lang="en-US" altLang="ko-KR" sz="1440" dirty="0" err="1">
                    <a:solidFill>
                      <a:prstClr val="black"/>
                    </a:solidFill>
                    <a:latin typeface="+mn-ea"/>
                  </a:rPr>
                  <a:t>TWh</a:t>
                </a:r>
                <a:endParaRPr lang="ko-KR" altLang="en-US" sz="1440" dirty="0">
                  <a:solidFill>
                    <a:prstClr val="black"/>
                  </a:solidFill>
                  <a:latin typeface="+mn-ea"/>
                </a:endParaRPr>
              </a:p>
            </p:txBody>
          </p:sp>
          <p:graphicFrame>
            <p:nvGraphicFramePr>
              <p:cNvPr id="37" name="차트 36">
                <a:extLst>
                  <a:ext uri="{FF2B5EF4-FFF2-40B4-BE49-F238E27FC236}">
                    <a16:creationId xmlns:a16="http://schemas.microsoft.com/office/drawing/2014/main" id="{C9FE1F9E-FB6E-4543-B88D-D20190A57F20}"/>
                  </a:ext>
                </a:extLst>
              </p:cNvPr>
              <p:cNvGraphicFramePr>
                <a:graphicFrameLocks/>
              </p:cNvGraphicFramePr>
              <p:nvPr/>
            </p:nvGraphicFramePr>
            <p:xfrm>
              <a:off x="1098813" y="154397"/>
              <a:ext cx="2520000" cy="468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차트 37">
                <a:extLst>
                  <a:ext uri="{FF2B5EF4-FFF2-40B4-BE49-F238E27FC236}">
                    <a16:creationId xmlns:a16="http://schemas.microsoft.com/office/drawing/2014/main" id="{1676AD1D-590A-42EB-9240-93ED4FC43A59}"/>
                  </a:ext>
                </a:extLst>
              </p:cNvPr>
              <p:cNvGraphicFramePr>
                <a:graphicFrameLocks/>
              </p:cNvGraphicFramePr>
              <p:nvPr/>
            </p:nvGraphicFramePr>
            <p:xfrm>
              <a:off x="3526855" y="162151"/>
              <a:ext cx="2520000" cy="468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9" name="차트 38">
                <a:extLst>
                  <a:ext uri="{FF2B5EF4-FFF2-40B4-BE49-F238E27FC236}">
                    <a16:creationId xmlns:a16="http://schemas.microsoft.com/office/drawing/2014/main" id="{729C9100-881A-49F0-856C-60865029A38D}"/>
                  </a:ext>
                </a:extLst>
              </p:cNvPr>
              <p:cNvGraphicFramePr>
                <a:graphicFrameLocks/>
              </p:cNvGraphicFramePr>
              <p:nvPr/>
            </p:nvGraphicFramePr>
            <p:xfrm>
              <a:off x="5989182" y="169905"/>
              <a:ext cx="2520000" cy="4680000"/>
            </p:xfrm>
            <a:graphic>
              <a:graphicData uri="http://schemas.openxmlformats.org/drawingml/2006/chart">
                <c:chart xmlns:c="http://schemas.openxmlformats.org/drawingml/2006/chart" xmlns:r="http://schemas.openxmlformats.org/officeDocument/2006/relationships" r:id="rId6"/>
              </a:graphicData>
            </a:graphic>
          </p:graphicFrame>
        </p:grpSp>
        <p:sp>
          <p:nvSpPr>
            <p:cNvPr id="45" name="TextBox 44">
              <a:extLst>
                <a:ext uri="{FF2B5EF4-FFF2-40B4-BE49-F238E27FC236}">
                  <a16:creationId xmlns:a16="http://schemas.microsoft.com/office/drawing/2014/main" id="{4B5DFE3B-D50C-431C-B491-CD7723971BA2}"/>
                </a:ext>
              </a:extLst>
            </p:cNvPr>
            <p:cNvSpPr txBox="1"/>
            <p:nvPr/>
          </p:nvSpPr>
          <p:spPr>
            <a:xfrm>
              <a:off x="6117687" y="5269687"/>
              <a:ext cx="812386" cy="239794"/>
            </a:xfrm>
            <a:prstGeom prst="rect">
              <a:avLst/>
            </a:prstGeom>
            <a:noFill/>
          </p:spPr>
          <p:txBody>
            <a:bodyPr wrap="square" rtlCol="0">
              <a:spAutoFit/>
            </a:bodyPr>
            <a:lstStyle/>
            <a:p>
              <a:pPr latinLnBrk="1">
                <a:defRPr/>
              </a:pPr>
              <a:r>
                <a:rPr lang="en-US" altLang="ko-KR" sz="1440" dirty="0">
                  <a:latin typeface="+mn-ea"/>
                </a:rPr>
                <a:t>Year</a:t>
              </a:r>
              <a:endParaRPr lang="ko-KR" altLang="en-US" sz="1440" dirty="0">
                <a:latin typeface="+mn-ea"/>
              </a:endParaRPr>
            </a:p>
          </p:txBody>
        </p:sp>
      </p:grpSp>
      <p:sp>
        <p:nvSpPr>
          <p:cNvPr id="22" name="직사각형 21">
            <a:extLst>
              <a:ext uri="{FF2B5EF4-FFF2-40B4-BE49-F238E27FC236}">
                <a16:creationId xmlns:a16="http://schemas.microsoft.com/office/drawing/2014/main" id="{C35D6370-3362-49EB-A1E2-DBDECBD50194}"/>
              </a:ext>
            </a:extLst>
          </p:cNvPr>
          <p:cNvSpPr/>
          <p:nvPr/>
        </p:nvSpPr>
        <p:spPr>
          <a:xfrm>
            <a:off x="0" y="1"/>
            <a:ext cx="14630400" cy="2586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80" dirty="0">
                <a:latin typeface="Cambria" panose="02040503050406030204" pitchFamily="18" charset="0"/>
                <a:ea typeface="Cambria" panose="02040503050406030204" pitchFamily="18" charset="0"/>
              </a:rPr>
              <a:t>Result</a:t>
            </a:r>
            <a:endParaRPr lang="ko-KR" altLang="en-US" sz="1680" dirty="0">
              <a:latin typeface="Cambria" panose="02040503050406030204" pitchFamily="18" charset="0"/>
            </a:endParaRPr>
          </a:p>
        </p:txBody>
      </p:sp>
      <p:sp>
        <p:nvSpPr>
          <p:cNvPr id="24" name="제목 1">
            <a:extLst>
              <a:ext uri="{FF2B5EF4-FFF2-40B4-BE49-F238E27FC236}">
                <a16:creationId xmlns:a16="http://schemas.microsoft.com/office/drawing/2014/main" id="{E0A34D57-BB4C-4491-ACC8-18B1A8F568E6}"/>
              </a:ext>
            </a:extLst>
          </p:cNvPr>
          <p:cNvSpPr txBox="1">
            <a:spLocks/>
          </p:cNvSpPr>
          <p:nvPr/>
        </p:nvSpPr>
        <p:spPr>
          <a:xfrm>
            <a:off x="0" y="258644"/>
            <a:ext cx="14630400" cy="657677"/>
          </a:xfrm>
          <a:prstGeom prst="rect">
            <a:avLst/>
          </a:prstGeom>
          <a:solidFill>
            <a:srgbClr val="ECECEC"/>
          </a:solidFill>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defRPr/>
            </a:pPr>
            <a:r>
              <a:rPr kumimoji="1" lang="en-US" altLang="ko-Kore-KR" sz="3360" dirty="0">
                <a:solidFill>
                  <a:srgbClr val="002060"/>
                </a:solidFill>
                <a:latin typeface="Cambria" panose="02040503050406030204" pitchFamily="18" charset="0"/>
                <a:cs typeface="Arial" panose="020B0604020202020204" pitchFamily="34" charset="0"/>
              </a:rPr>
              <a:t> Electricity generation</a:t>
            </a:r>
          </a:p>
        </p:txBody>
      </p:sp>
      <p:graphicFrame>
        <p:nvGraphicFramePr>
          <p:cNvPr id="28" name="차트 27">
            <a:extLst>
              <a:ext uri="{FF2B5EF4-FFF2-40B4-BE49-F238E27FC236}">
                <a16:creationId xmlns:a16="http://schemas.microsoft.com/office/drawing/2014/main" id="{60454D59-F2C5-49AD-A308-9BE83F1C1693}"/>
              </a:ext>
            </a:extLst>
          </p:cNvPr>
          <p:cNvGraphicFramePr>
            <a:graphicFrameLocks/>
          </p:cNvGraphicFramePr>
          <p:nvPr/>
        </p:nvGraphicFramePr>
        <p:xfrm>
          <a:off x="9686573" y="1656435"/>
          <a:ext cx="3921484" cy="5645046"/>
        </p:xfrm>
        <a:graphic>
          <a:graphicData uri="http://schemas.openxmlformats.org/drawingml/2006/chart">
            <c:chart xmlns:c="http://schemas.openxmlformats.org/drawingml/2006/chart" xmlns:r="http://schemas.openxmlformats.org/officeDocument/2006/relationships" r:id="rId7"/>
          </a:graphicData>
        </a:graphic>
      </p:graphicFrame>
      <p:sp>
        <p:nvSpPr>
          <p:cNvPr id="29" name="직사각형 28">
            <a:extLst>
              <a:ext uri="{FF2B5EF4-FFF2-40B4-BE49-F238E27FC236}">
                <a16:creationId xmlns:a16="http://schemas.microsoft.com/office/drawing/2014/main" id="{9FB06BFC-2BC6-45B4-A319-89E4B6E711EF}"/>
              </a:ext>
            </a:extLst>
          </p:cNvPr>
          <p:cNvSpPr/>
          <p:nvPr/>
        </p:nvSpPr>
        <p:spPr>
          <a:xfrm>
            <a:off x="0" y="7970956"/>
            <a:ext cx="14630400" cy="2586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80" dirty="0">
                <a:latin typeface="Cambria" panose="02040503050406030204" pitchFamily="18" charset="0"/>
                <a:ea typeface="Cambria" panose="02040503050406030204" pitchFamily="18" charset="0"/>
              </a:rPr>
              <a:t>                 </a:t>
            </a:r>
            <a:r>
              <a:rPr lang="en-US" altLang="ko-KR" sz="1680" dirty="0" err="1">
                <a:latin typeface="Cambria" panose="02040503050406030204" pitchFamily="18" charset="0"/>
                <a:ea typeface="Cambria" panose="02040503050406030204" pitchFamily="18" charset="0"/>
              </a:rPr>
              <a:t>Hanwoong</a:t>
            </a:r>
            <a:r>
              <a:rPr lang="ko-KR" altLang="en-US" sz="1680" dirty="0">
                <a:latin typeface="Cambria" panose="02040503050406030204" pitchFamily="18" charset="0"/>
              </a:rPr>
              <a:t> </a:t>
            </a:r>
            <a:r>
              <a:rPr lang="en-US" altLang="ko-KR" sz="1680" dirty="0">
                <a:latin typeface="Cambria" panose="02040503050406030204" pitchFamily="18" charset="0"/>
                <a:ea typeface="Cambria" panose="02040503050406030204" pitchFamily="18" charset="0"/>
              </a:rPr>
              <a:t>KIM</a:t>
            </a:r>
            <a:r>
              <a:rPr lang="ko-KR" altLang="en-US" sz="1680" dirty="0">
                <a:latin typeface="Cambria" panose="02040503050406030204" pitchFamily="18" charset="0"/>
              </a:rPr>
              <a:t>                                                             </a:t>
            </a:r>
            <a:r>
              <a:rPr lang="en-US" altLang="ko-KR" sz="1680" dirty="0">
                <a:latin typeface="Cambria" panose="02040503050406030204" pitchFamily="18" charset="0"/>
                <a:ea typeface="Cambria" panose="02040503050406030204" pitchFamily="18" charset="0"/>
              </a:rPr>
              <a:t>Center for Sustainable Development                                 15th IAMC, November 30, 2022</a:t>
            </a:r>
          </a:p>
        </p:txBody>
      </p:sp>
    </p:spTree>
    <p:extLst>
      <p:ext uri="{BB962C8B-B14F-4D97-AF65-F5344CB8AC3E}">
        <p14:creationId xmlns:p14="http://schemas.microsoft.com/office/powerpoint/2010/main" val="363198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3</a:t>
            </a:fld>
            <a:endParaRPr lang="en-US" dirty="0"/>
          </a:p>
        </p:txBody>
      </p:sp>
      <p:sp>
        <p:nvSpPr>
          <p:cNvPr id="5" name="Title 2">
            <a:extLst>
              <a:ext uri="{FF2B5EF4-FFF2-40B4-BE49-F238E27FC236}">
                <a16:creationId xmlns:a16="http://schemas.microsoft.com/office/drawing/2014/main" id="{A5E59CAF-04EB-4CD8-989D-2EB940391877}"/>
              </a:ext>
            </a:extLst>
          </p:cNvPr>
          <p:cNvSpPr txBox="1">
            <a:spLocks/>
          </p:cNvSpPr>
          <p:nvPr/>
        </p:nvSpPr>
        <p:spPr>
          <a:xfrm>
            <a:off x="1504930" y="137018"/>
            <a:ext cx="109728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The U.S. Long-Term Strategy</a:t>
            </a:r>
          </a:p>
        </p:txBody>
      </p:sp>
      <p:pic>
        <p:nvPicPr>
          <p:cNvPr id="6" name="Picture 5" descr="A picture containing diagram&#10;&#10;Description automatically generated">
            <a:extLst>
              <a:ext uri="{FF2B5EF4-FFF2-40B4-BE49-F238E27FC236}">
                <a16:creationId xmlns:a16="http://schemas.microsoft.com/office/drawing/2014/main" id="{CD87789C-6A1A-4CF7-98C8-2D9568710D28}"/>
              </a:ext>
            </a:extLst>
          </p:cNvPr>
          <p:cNvPicPr>
            <a:picLocks noChangeAspect="1"/>
          </p:cNvPicPr>
          <p:nvPr/>
        </p:nvPicPr>
        <p:blipFill rotWithShape="1">
          <a:blip r:embed="rId3"/>
          <a:srcRect b="23275"/>
          <a:stretch/>
        </p:blipFill>
        <p:spPr>
          <a:xfrm>
            <a:off x="10196885" y="219219"/>
            <a:ext cx="4250634" cy="1121059"/>
          </a:xfrm>
          <a:prstGeom prst="rect">
            <a:avLst/>
          </a:prstGeom>
        </p:spPr>
      </p:pic>
      <p:pic>
        <p:nvPicPr>
          <p:cNvPr id="7" name="Picture 6">
            <a:extLst>
              <a:ext uri="{FF2B5EF4-FFF2-40B4-BE49-F238E27FC236}">
                <a16:creationId xmlns:a16="http://schemas.microsoft.com/office/drawing/2014/main" id="{08A24BD4-5C0B-46E1-9C58-2A9D3EDAC960}"/>
              </a:ext>
            </a:extLst>
          </p:cNvPr>
          <p:cNvPicPr>
            <a:picLocks noChangeAspect="1"/>
          </p:cNvPicPr>
          <p:nvPr/>
        </p:nvPicPr>
        <p:blipFill>
          <a:blip r:embed="rId4"/>
          <a:stretch>
            <a:fillRect/>
          </a:stretch>
        </p:blipFill>
        <p:spPr>
          <a:xfrm>
            <a:off x="1219200" y="1583301"/>
            <a:ext cx="13009756" cy="6378324"/>
          </a:xfrm>
          <a:prstGeom prst="rect">
            <a:avLst/>
          </a:prstGeom>
        </p:spPr>
      </p:pic>
      <p:grpSp>
        <p:nvGrpSpPr>
          <p:cNvPr id="11" name="Group 10">
            <a:extLst>
              <a:ext uri="{FF2B5EF4-FFF2-40B4-BE49-F238E27FC236}">
                <a16:creationId xmlns:a16="http://schemas.microsoft.com/office/drawing/2014/main" id="{88004571-EA3D-473E-BD32-3043D464E6CC}"/>
              </a:ext>
            </a:extLst>
          </p:cNvPr>
          <p:cNvGrpSpPr/>
          <p:nvPr/>
        </p:nvGrpSpPr>
        <p:grpSpPr>
          <a:xfrm>
            <a:off x="10071100" y="1340278"/>
            <a:ext cx="4339704" cy="6621347"/>
            <a:chOff x="10071100" y="1340278"/>
            <a:chExt cx="4339704" cy="6621347"/>
          </a:xfrm>
        </p:grpSpPr>
        <p:sp>
          <p:nvSpPr>
            <p:cNvPr id="3" name="Rectangle 2">
              <a:extLst>
                <a:ext uri="{FF2B5EF4-FFF2-40B4-BE49-F238E27FC236}">
                  <a16:creationId xmlns:a16="http://schemas.microsoft.com/office/drawing/2014/main" id="{4713D8BB-7759-4FCA-BFCD-5EE16B839123}"/>
                </a:ext>
              </a:extLst>
            </p:cNvPr>
            <p:cNvSpPr/>
            <p:nvPr/>
          </p:nvSpPr>
          <p:spPr>
            <a:xfrm>
              <a:off x="10071100" y="1340278"/>
              <a:ext cx="4250635" cy="662134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FD4BA6F-C1B6-491F-9970-AFAE23BA2C14}"/>
                </a:ext>
              </a:extLst>
            </p:cNvPr>
            <p:cNvPicPr>
              <a:picLocks noChangeAspect="1"/>
            </p:cNvPicPr>
            <p:nvPr/>
          </p:nvPicPr>
          <p:blipFill>
            <a:blip r:embed="rId5"/>
            <a:stretch>
              <a:fillRect/>
            </a:stretch>
          </p:blipFill>
          <p:spPr>
            <a:xfrm>
              <a:off x="10196885" y="1953701"/>
              <a:ext cx="4213919" cy="5448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150279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FF0887AE-EB9B-48F7-893B-764B88AACC07}"/>
              </a:ext>
            </a:extLst>
          </p:cNvPr>
          <p:cNvSpPr/>
          <p:nvPr/>
        </p:nvSpPr>
        <p:spPr>
          <a:xfrm>
            <a:off x="35293" y="6913869"/>
            <a:ext cx="3112766" cy="240066"/>
          </a:xfrm>
          <a:prstGeom prst="rect">
            <a:avLst/>
          </a:prstGeom>
        </p:spPr>
        <p:txBody>
          <a:bodyPr wrap="square">
            <a:spAutoFit/>
          </a:bodyPr>
          <a:lstStyle/>
          <a:p>
            <a:r>
              <a:rPr lang="en-US" altLang="ko-KR" sz="960" kern="0" dirty="0">
                <a:latin typeface="Cambria" panose="02040503050406030204" pitchFamily="18" charset="0"/>
                <a:ea typeface="Times New Roman" panose="02020603050405020304" pitchFamily="18" charset="0"/>
                <a:cs typeface="Times New Roman" panose="02020603050405020304" pitchFamily="18" charset="0"/>
              </a:rPr>
              <a:t>[Source:  KIER, Renewable Energy Potential Map, 2022]</a:t>
            </a:r>
            <a:endParaRPr lang="en-US" altLang="ko-KR" sz="960" kern="0" dirty="0">
              <a:latin typeface="Cambria" panose="02040503050406030204" pitchFamily="18" charset="0"/>
              <a:cs typeface="Times New Roman" panose="02020603050405020304" pitchFamily="18" charset="0"/>
            </a:endParaRPr>
          </a:p>
        </p:txBody>
      </p:sp>
      <p:sp>
        <p:nvSpPr>
          <p:cNvPr id="18" name="직사각형 17">
            <a:extLst>
              <a:ext uri="{FF2B5EF4-FFF2-40B4-BE49-F238E27FC236}">
                <a16:creationId xmlns:a16="http://schemas.microsoft.com/office/drawing/2014/main" id="{87615A1C-E5C3-474F-BB47-FA4777767634}"/>
              </a:ext>
            </a:extLst>
          </p:cNvPr>
          <p:cNvSpPr/>
          <p:nvPr/>
        </p:nvSpPr>
        <p:spPr>
          <a:xfrm>
            <a:off x="0" y="1"/>
            <a:ext cx="14630400" cy="2586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80" dirty="0">
                <a:latin typeface="Cambria" panose="02040503050406030204" pitchFamily="18" charset="0"/>
                <a:ea typeface="Cambria" panose="02040503050406030204" pitchFamily="18" charset="0"/>
              </a:rPr>
              <a:t>Result</a:t>
            </a:r>
            <a:endParaRPr lang="ko-KR" altLang="en-US" sz="1680" dirty="0">
              <a:latin typeface="Cambria" panose="02040503050406030204" pitchFamily="18" charset="0"/>
            </a:endParaRPr>
          </a:p>
        </p:txBody>
      </p:sp>
      <p:sp>
        <p:nvSpPr>
          <p:cNvPr id="23" name="제목 1">
            <a:extLst>
              <a:ext uri="{FF2B5EF4-FFF2-40B4-BE49-F238E27FC236}">
                <a16:creationId xmlns:a16="http://schemas.microsoft.com/office/drawing/2014/main" id="{DC0FE84D-4BF4-42FB-B8E5-F89065BF6047}"/>
              </a:ext>
            </a:extLst>
          </p:cNvPr>
          <p:cNvSpPr txBox="1">
            <a:spLocks/>
          </p:cNvSpPr>
          <p:nvPr/>
        </p:nvSpPr>
        <p:spPr>
          <a:xfrm>
            <a:off x="0" y="258644"/>
            <a:ext cx="14630400" cy="657677"/>
          </a:xfrm>
          <a:prstGeom prst="rect">
            <a:avLst/>
          </a:prstGeom>
          <a:solidFill>
            <a:srgbClr val="ECECEC"/>
          </a:solidFill>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defRPr/>
            </a:pPr>
            <a:r>
              <a:rPr kumimoji="1" lang="en-US" altLang="ko-Kore-KR" sz="3360" dirty="0">
                <a:solidFill>
                  <a:srgbClr val="002060"/>
                </a:solidFill>
                <a:latin typeface="Cambria" panose="02040503050406030204" pitchFamily="18" charset="0"/>
                <a:cs typeface="Arial" panose="020B0604020202020204" pitchFamily="34" charset="0"/>
              </a:rPr>
              <a:t>     Potential resources &amp; land requirement</a:t>
            </a:r>
          </a:p>
        </p:txBody>
      </p:sp>
      <p:grpSp>
        <p:nvGrpSpPr>
          <p:cNvPr id="16" name="그룹 15">
            <a:extLst>
              <a:ext uri="{FF2B5EF4-FFF2-40B4-BE49-F238E27FC236}">
                <a16:creationId xmlns:a16="http://schemas.microsoft.com/office/drawing/2014/main" id="{D446C130-D215-460C-973D-2D70EC18C3CA}"/>
              </a:ext>
            </a:extLst>
          </p:cNvPr>
          <p:cNvGrpSpPr/>
          <p:nvPr/>
        </p:nvGrpSpPr>
        <p:grpSpPr>
          <a:xfrm>
            <a:off x="271475" y="1369098"/>
            <a:ext cx="5245955" cy="5437997"/>
            <a:chOff x="3647878" y="1255633"/>
            <a:chExt cx="4371629" cy="4531664"/>
          </a:xfrm>
        </p:grpSpPr>
        <p:pic>
          <p:nvPicPr>
            <p:cNvPr id="5" name="그림 4">
              <a:extLst>
                <a:ext uri="{FF2B5EF4-FFF2-40B4-BE49-F238E27FC236}">
                  <a16:creationId xmlns:a16="http://schemas.microsoft.com/office/drawing/2014/main" id="{1C52FE01-3157-4987-B3CC-146FB7AFC878}"/>
                </a:ext>
              </a:extLst>
            </p:cNvPr>
            <p:cNvPicPr>
              <a:picLocks noChangeAspect="1"/>
            </p:cNvPicPr>
            <p:nvPr/>
          </p:nvPicPr>
          <p:blipFill rotWithShape="1">
            <a:blip r:embed="rId3">
              <a:extLst>
                <a:ext uri="{28A0092B-C50C-407E-A947-70E740481C1C}">
                  <a14:useLocalDpi xmlns:a14="http://schemas.microsoft.com/office/drawing/2010/main" val="0"/>
                </a:ext>
              </a:extLst>
            </a:blip>
            <a:srcRect t="7333" b="4191"/>
            <a:stretch/>
          </p:blipFill>
          <p:spPr>
            <a:xfrm>
              <a:off x="3652151" y="1629908"/>
              <a:ext cx="4250878" cy="4157389"/>
            </a:xfrm>
            <a:prstGeom prst="rect">
              <a:avLst/>
            </a:prstGeom>
          </p:spPr>
        </p:pic>
        <p:sp>
          <p:nvSpPr>
            <p:cNvPr id="6" name="직사각형 5">
              <a:extLst>
                <a:ext uri="{FF2B5EF4-FFF2-40B4-BE49-F238E27FC236}">
                  <a16:creationId xmlns:a16="http://schemas.microsoft.com/office/drawing/2014/main" id="{8461C6CB-31A1-4BFD-AA16-AE07BFAC7BB8}"/>
                </a:ext>
              </a:extLst>
            </p:cNvPr>
            <p:cNvSpPr/>
            <p:nvPr/>
          </p:nvSpPr>
          <p:spPr>
            <a:xfrm>
              <a:off x="4516481" y="1285022"/>
              <a:ext cx="1319348" cy="493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accent1"/>
                  </a:solidFill>
                  <a:latin typeface="Cambria" panose="02040503050406030204" pitchFamily="18" charset="0"/>
                  <a:ea typeface="Cambria" panose="02040503050406030204" pitchFamily="18" charset="0"/>
                </a:rPr>
                <a:t>Electricity</a:t>
              </a:r>
              <a:r>
                <a:rPr lang="ko-KR" altLang="en-US" sz="1200" b="1" dirty="0">
                  <a:solidFill>
                    <a:schemeClr val="accent1"/>
                  </a:solidFill>
                  <a:latin typeface="Cambria" panose="02040503050406030204" pitchFamily="18" charset="0"/>
                </a:rPr>
                <a:t> </a:t>
              </a:r>
              <a:r>
                <a:rPr lang="en-US" altLang="ko-KR" sz="1200" b="1" dirty="0">
                  <a:solidFill>
                    <a:schemeClr val="accent1"/>
                  </a:solidFill>
                  <a:latin typeface="Cambria" panose="02040503050406030204" pitchFamily="18" charset="0"/>
                  <a:ea typeface="Cambria" panose="02040503050406030204" pitchFamily="18" charset="0"/>
                </a:rPr>
                <a:t>Generation (GWh/y)</a:t>
              </a:r>
              <a:endParaRPr lang="ko-KR" altLang="en-US" sz="1200" b="1" dirty="0">
                <a:solidFill>
                  <a:schemeClr val="accent1"/>
                </a:solidFill>
                <a:latin typeface="Cambria" panose="02040503050406030204" pitchFamily="18" charset="0"/>
              </a:endParaRPr>
            </a:p>
          </p:txBody>
        </p:sp>
        <p:sp>
          <p:nvSpPr>
            <p:cNvPr id="11" name="직사각형 10">
              <a:extLst>
                <a:ext uri="{FF2B5EF4-FFF2-40B4-BE49-F238E27FC236}">
                  <a16:creationId xmlns:a16="http://schemas.microsoft.com/office/drawing/2014/main" id="{B34A7DF3-D3C9-4885-9792-8A9C7FC97DE0}"/>
                </a:ext>
              </a:extLst>
            </p:cNvPr>
            <p:cNvSpPr/>
            <p:nvPr/>
          </p:nvSpPr>
          <p:spPr>
            <a:xfrm>
              <a:off x="5595620" y="1255633"/>
              <a:ext cx="1319348" cy="493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accent1"/>
                  </a:solidFill>
                  <a:latin typeface="Cambria" panose="02040503050406030204" pitchFamily="18" charset="0"/>
                  <a:ea typeface="Cambria" panose="02040503050406030204" pitchFamily="18" charset="0"/>
                </a:rPr>
                <a:t>Capacity (GW)</a:t>
              </a:r>
              <a:endParaRPr lang="ko-KR" altLang="en-US" sz="1200" b="1" dirty="0">
                <a:solidFill>
                  <a:schemeClr val="accent1"/>
                </a:solidFill>
                <a:latin typeface="Cambria" panose="02040503050406030204" pitchFamily="18" charset="0"/>
              </a:endParaRPr>
            </a:p>
          </p:txBody>
        </p:sp>
        <p:sp>
          <p:nvSpPr>
            <p:cNvPr id="12" name="직사각형 11">
              <a:extLst>
                <a:ext uri="{FF2B5EF4-FFF2-40B4-BE49-F238E27FC236}">
                  <a16:creationId xmlns:a16="http://schemas.microsoft.com/office/drawing/2014/main" id="{9B717F2A-04DA-4D3D-9B9A-9A7AF67A1C2A}"/>
                </a:ext>
              </a:extLst>
            </p:cNvPr>
            <p:cNvSpPr/>
            <p:nvPr/>
          </p:nvSpPr>
          <p:spPr>
            <a:xfrm>
              <a:off x="6700159" y="1255633"/>
              <a:ext cx="1319348" cy="493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accent1"/>
                  </a:solidFill>
                  <a:latin typeface="Cambria" panose="02040503050406030204" pitchFamily="18" charset="0"/>
                  <a:ea typeface="Cambria" panose="02040503050406030204" pitchFamily="18" charset="0"/>
                </a:rPr>
                <a:t>Primary Energy (toe/y)</a:t>
              </a:r>
              <a:endParaRPr lang="ko-KR" altLang="en-US" sz="1200" b="1" dirty="0">
                <a:solidFill>
                  <a:schemeClr val="accent1"/>
                </a:solidFill>
                <a:latin typeface="Cambria" panose="02040503050406030204" pitchFamily="18" charset="0"/>
              </a:endParaRPr>
            </a:p>
          </p:txBody>
        </p:sp>
        <p:sp>
          <p:nvSpPr>
            <p:cNvPr id="8" name="직사각형 7">
              <a:extLst>
                <a:ext uri="{FF2B5EF4-FFF2-40B4-BE49-F238E27FC236}">
                  <a16:creationId xmlns:a16="http://schemas.microsoft.com/office/drawing/2014/main" id="{CEE21095-6911-465B-9A81-AB42F4BF1E81}"/>
                </a:ext>
              </a:extLst>
            </p:cNvPr>
            <p:cNvSpPr/>
            <p:nvPr/>
          </p:nvSpPr>
          <p:spPr>
            <a:xfrm>
              <a:off x="4632960" y="2815590"/>
              <a:ext cx="2164080" cy="157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92"/>
            </a:p>
          </p:txBody>
        </p:sp>
        <p:sp>
          <p:nvSpPr>
            <p:cNvPr id="20" name="직사각형 19">
              <a:extLst>
                <a:ext uri="{FF2B5EF4-FFF2-40B4-BE49-F238E27FC236}">
                  <a16:creationId xmlns:a16="http://schemas.microsoft.com/office/drawing/2014/main" id="{719E0E31-472A-489A-BE75-AD3E3B60CB62}"/>
                </a:ext>
              </a:extLst>
            </p:cNvPr>
            <p:cNvSpPr/>
            <p:nvPr/>
          </p:nvSpPr>
          <p:spPr>
            <a:xfrm>
              <a:off x="4646565" y="2628383"/>
              <a:ext cx="529590" cy="187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 dirty="0">
                  <a:solidFill>
                    <a:schemeClr val="tx1"/>
                  </a:solidFill>
                  <a:latin typeface="Cambria" panose="02040503050406030204" pitchFamily="18" charset="0"/>
                  <a:ea typeface="Cambria" panose="02040503050406030204" pitchFamily="18" charset="0"/>
                </a:rPr>
                <a:t>Solar</a:t>
              </a:r>
            </a:p>
            <a:p>
              <a:pPr algn="ctr"/>
              <a:r>
                <a:rPr lang="en-US" altLang="ko-KR" sz="720" dirty="0">
                  <a:solidFill>
                    <a:schemeClr val="tx1"/>
                  </a:solidFill>
                  <a:latin typeface="Cambria" panose="02040503050406030204" pitchFamily="18" charset="0"/>
                </a:rPr>
                <a:t>  75.57%</a:t>
              </a:r>
              <a:endParaRPr lang="ko-KR" altLang="en-US" sz="720" dirty="0">
                <a:solidFill>
                  <a:schemeClr val="tx1"/>
                </a:solidFill>
                <a:latin typeface="Cambria" panose="02040503050406030204" pitchFamily="18" charset="0"/>
              </a:endParaRPr>
            </a:p>
          </p:txBody>
        </p:sp>
        <p:sp>
          <p:nvSpPr>
            <p:cNvPr id="22" name="직사각형 21">
              <a:extLst>
                <a:ext uri="{FF2B5EF4-FFF2-40B4-BE49-F238E27FC236}">
                  <a16:creationId xmlns:a16="http://schemas.microsoft.com/office/drawing/2014/main" id="{6E8C7952-6EF0-4CCB-A762-08ACDE22BC77}"/>
                </a:ext>
              </a:extLst>
            </p:cNvPr>
            <p:cNvSpPr/>
            <p:nvPr/>
          </p:nvSpPr>
          <p:spPr>
            <a:xfrm>
              <a:off x="6365423" y="2583244"/>
              <a:ext cx="529590" cy="187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 dirty="0">
                  <a:solidFill>
                    <a:schemeClr val="tx1"/>
                  </a:solidFill>
                  <a:latin typeface="Cambria" panose="02040503050406030204" pitchFamily="18" charset="0"/>
                  <a:ea typeface="Cambria" panose="02040503050406030204" pitchFamily="18" charset="0"/>
                </a:rPr>
                <a:t>Solar</a:t>
              </a:r>
            </a:p>
            <a:p>
              <a:pPr algn="ctr"/>
              <a:r>
                <a:rPr lang="en-US" altLang="ko-KR" sz="720" dirty="0">
                  <a:solidFill>
                    <a:schemeClr val="tx1"/>
                  </a:solidFill>
                  <a:latin typeface="Cambria" panose="02040503050406030204" pitchFamily="18" charset="0"/>
                </a:rPr>
                <a:t> 83.69%</a:t>
              </a:r>
              <a:endParaRPr lang="ko-KR" altLang="en-US" sz="720" dirty="0">
                <a:solidFill>
                  <a:schemeClr val="tx1"/>
                </a:solidFill>
                <a:latin typeface="Cambria" panose="02040503050406030204" pitchFamily="18" charset="0"/>
              </a:endParaRPr>
            </a:p>
          </p:txBody>
        </p:sp>
        <p:sp>
          <p:nvSpPr>
            <p:cNvPr id="24" name="직사각형 23">
              <a:extLst>
                <a:ext uri="{FF2B5EF4-FFF2-40B4-BE49-F238E27FC236}">
                  <a16:creationId xmlns:a16="http://schemas.microsoft.com/office/drawing/2014/main" id="{E86CBDA5-FE9C-48E9-A604-3E51170D7341}"/>
                </a:ext>
              </a:extLst>
            </p:cNvPr>
            <p:cNvSpPr/>
            <p:nvPr/>
          </p:nvSpPr>
          <p:spPr>
            <a:xfrm>
              <a:off x="6895013" y="2615891"/>
              <a:ext cx="455021" cy="187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 dirty="0">
                  <a:solidFill>
                    <a:schemeClr val="tx1"/>
                  </a:solidFill>
                  <a:latin typeface="Cambria" panose="02040503050406030204" pitchFamily="18" charset="0"/>
                  <a:ea typeface="Cambria" panose="02040503050406030204" pitchFamily="18" charset="0"/>
                </a:rPr>
                <a:t>Solar</a:t>
              </a:r>
            </a:p>
            <a:p>
              <a:pPr algn="ctr"/>
              <a:r>
                <a:rPr lang="en-US" altLang="ko-KR" sz="720" dirty="0">
                  <a:solidFill>
                    <a:schemeClr val="tx1"/>
                  </a:solidFill>
                  <a:latin typeface="Cambria" panose="02040503050406030204" pitchFamily="18" charset="0"/>
                </a:rPr>
                <a:t>75.57%</a:t>
              </a:r>
              <a:endParaRPr lang="ko-KR" altLang="en-US" sz="720" dirty="0">
                <a:solidFill>
                  <a:schemeClr val="tx1"/>
                </a:solidFill>
                <a:latin typeface="Cambria" panose="02040503050406030204" pitchFamily="18" charset="0"/>
              </a:endParaRPr>
            </a:p>
          </p:txBody>
        </p:sp>
        <p:sp>
          <p:nvSpPr>
            <p:cNvPr id="25" name="직사각형 24">
              <a:extLst>
                <a:ext uri="{FF2B5EF4-FFF2-40B4-BE49-F238E27FC236}">
                  <a16:creationId xmlns:a16="http://schemas.microsoft.com/office/drawing/2014/main" id="{7161DD50-E294-456C-A8EE-63C933BA398A}"/>
                </a:ext>
              </a:extLst>
            </p:cNvPr>
            <p:cNvSpPr/>
            <p:nvPr/>
          </p:nvSpPr>
          <p:spPr>
            <a:xfrm>
              <a:off x="4687112" y="2534742"/>
              <a:ext cx="295005" cy="9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 dirty="0">
                <a:solidFill>
                  <a:schemeClr val="tx1"/>
                </a:solidFill>
                <a:latin typeface="Cambria" panose="02040503050406030204" pitchFamily="18" charset="0"/>
              </a:endParaRPr>
            </a:p>
          </p:txBody>
        </p:sp>
        <p:sp>
          <p:nvSpPr>
            <p:cNvPr id="26" name="직사각형 25">
              <a:extLst>
                <a:ext uri="{FF2B5EF4-FFF2-40B4-BE49-F238E27FC236}">
                  <a16:creationId xmlns:a16="http://schemas.microsoft.com/office/drawing/2014/main" id="{68ADDD24-C8E4-4DC0-ABD4-00E38BD89022}"/>
                </a:ext>
              </a:extLst>
            </p:cNvPr>
            <p:cNvSpPr/>
            <p:nvPr/>
          </p:nvSpPr>
          <p:spPr>
            <a:xfrm>
              <a:off x="6815614" y="2503323"/>
              <a:ext cx="295005" cy="9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 dirty="0">
                <a:solidFill>
                  <a:schemeClr val="tx1"/>
                </a:solidFill>
                <a:latin typeface="Cambria" panose="02040503050406030204" pitchFamily="18" charset="0"/>
              </a:endParaRPr>
            </a:p>
          </p:txBody>
        </p:sp>
        <p:sp>
          <p:nvSpPr>
            <p:cNvPr id="27" name="직사각형 26">
              <a:extLst>
                <a:ext uri="{FF2B5EF4-FFF2-40B4-BE49-F238E27FC236}">
                  <a16:creationId xmlns:a16="http://schemas.microsoft.com/office/drawing/2014/main" id="{0770219E-EA45-44E6-B3FB-A467590EAD49}"/>
                </a:ext>
              </a:extLst>
            </p:cNvPr>
            <p:cNvSpPr/>
            <p:nvPr/>
          </p:nvSpPr>
          <p:spPr>
            <a:xfrm>
              <a:off x="5366656" y="1919056"/>
              <a:ext cx="484422" cy="187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 dirty="0" err="1">
                  <a:solidFill>
                    <a:schemeClr val="tx1"/>
                  </a:solidFill>
                  <a:latin typeface="Cambria" panose="02040503050406030204" pitchFamily="18" charset="0"/>
                  <a:ea typeface="Cambria" panose="02040503050406030204" pitchFamily="18" charset="0"/>
                </a:rPr>
                <a:t>On_Wind</a:t>
              </a:r>
              <a:endParaRPr lang="en-US" altLang="ko-KR" sz="720" dirty="0">
                <a:solidFill>
                  <a:schemeClr val="tx1"/>
                </a:solidFill>
                <a:latin typeface="Cambria" panose="02040503050406030204" pitchFamily="18" charset="0"/>
                <a:ea typeface="Cambria" panose="02040503050406030204" pitchFamily="18" charset="0"/>
              </a:endParaRPr>
            </a:p>
            <a:p>
              <a:pPr algn="ctr"/>
              <a:r>
                <a:rPr lang="en-US" altLang="ko-KR" sz="720" dirty="0">
                  <a:solidFill>
                    <a:schemeClr val="tx1"/>
                  </a:solidFill>
                  <a:latin typeface="Cambria" panose="02040503050406030204" pitchFamily="18" charset="0"/>
                </a:rPr>
                <a:t>  24.43%</a:t>
              </a:r>
              <a:endParaRPr lang="ko-KR" altLang="en-US" sz="720" dirty="0">
                <a:solidFill>
                  <a:schemeClr val="tx1"/>
                </a:solidFill>
                <a:latin typeface="Cambria" panose="02040503050406030204" pitchFamily="18" charset="0"/>
              </a:endParaRPr>
            </a:p>
          </p:txBody>
        </p:sp>
        <p:sp>
          <p:nvSpPr>
            <p:cNvPr id="29" name="직사각형 28">
              <a:extLst>
                <a:ext uri="{FF2B5EF4-FFF2-40B4-BE49-F238E27FC236}">
                  <a16:creationId xmlns:a16="http://schemas.microsoft.com/office/drawing/2014/main" id="{D80061A2-D630-4186-851B-30F751B4FF52}"/>
                </a:ext>
              </a:extLst>
            </p:cNvPr>
            <p:cNvSpPr/>
            <p:nvPr/>
          </p:nvSpPr>
          <p:spPr>
            <a:xfrm>
              <a:off x="7530736" y="1919056"/>
              <a:ext cx="484421" cy="187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 dirty="0" err="1">
                  <a:solidFill>
                    <a:schemeClr val="tx1"/>
                  </a:solidFill>
                  <a:latin typeface="Cambria" panose="02040503050406030204" pitchFamily="18" charset="0"/>
                  <a:ea typeface="Cambria" panose="02040503050406030204" pitchFamily="18" charset="0"/>
                </a:rPr>
                <a:t>On_Wind</a:t>
              </a:r>
              <a:endParaRPr lang="en-US" altLang="ko-KR" sz="720" dirty="0">
                <a:solidFill>
                  <a:schemeClr val="tx1"/>
                </a:solidFill>
                <a:latin typeface="Cambria" panose="02040503050406030204" pitchFamily="18" charset="0"/>
                <a:ea typeface="Cambria" panose="02040503050406030204" pitchFamily="18" charset="0"/>
              </a:endParaRPr>
            </a:p>
            <a:p>
              <a:pPr algn="ctr"/>
              <a:r>
                <a:rPr lang="en-US" altLang="ko-KR" sz="720" dirty="0">
                  <a:solidFill>
                    <a:schemeClr val="tx1"/>
                  </a:solidFill>
                  <a:latin typeface="Cambria" panose="02040503050406030204" pitchFamily="18" charset="0"/>
                </a:rPr>
                <a:t>  24.43%</a:t>
              </a:r>
              <a:endParaRPr lang="ko-KR" altLang="en-US" sz="720" dirty="0">
                <a:solidFill>
                  <a:schemeClr val="tx1"/>
                </a:solidFill>
                <a:latin typeface="Cambria" panose="02040503050406030204" pitchFamily="18" charset="0"/>
              </a:endParaRPr>
            </a:p>
          </p:txBody>
        </p:sp>
        <p:sp>
          <p:nvSpPr>
            <p:cNvPr id="30" name="직사각형 29">
              <a:extLst>
                <a:ext uri="{FF2B5EF4-FFF2-40B4-BE49-F238E27FC236}">
                  <a16:creationId xmlns:a16="http://schemas.microsoft.com/office/drawing/2014/main" id="{CFFAB34A-4F36-4705-AD87-8A51B635D3E5}"/>
                </a:ext>
              </a:extLst>
            </p:cNvPr>
            <p:cNvSpPr/>
            <p:nvPr/>
          </p:nvSpPr>
          <p:spPr>
            <a:xfrm>
              <a:off x="5811338" y="1874463"/>
              <a:ext cx="489315" cy="157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 dirty="0" err="1">
                  <a:solidFill>
                    <a:schemeClr val="tx1"/>
                  </a:solidFill>
                  <a:latin typeface="Cambria" panose="02040503050406030204" pitchFamily="18" charset="0"/>
                  <a:ea typeface="Cambria" panose="02040503050406030204" pitchFamily="18" charset="0"/>
                </a:rPr>
                <a:t>On_Wind</a:t>
              </a:r>
              <a:endParaRPr lang="en-US" altLang="ko-KR" sz="720" dirty="0">
                <a:solidFill>
                  <a:schemeClr val="tx1"/>
                </a:solidFill>
                <a:latin typeface="Cambria" panose="02040503050406030204" pitchFamily="18" charset="0"/>
                <a:ea typeface="Cambria" panose="02040503050406030204" pitchFamily="18" charset="0"/>
              </a:endParaRPr>
            </a:p>
            <a:p>
              <a:pPr algn="ctr"/>
              <a:r>
                <a:rPr lang="en-US" altLang="ko-KR" sz="720" dirty="0">
                  <a:solidFill>
                    <a:schemeClr val="tx1"/>
                  </a:solidFill>
                  <a:latin typeface="Cambria" panose="02040503050406030204" pitchFamily="18" charset="0"/>
                </a:rPr>
                <a:t>  16.31%</a:t>
              </a:r>
              <a:endParaRPr lang="ko-KR" altLang="en-US" sz="720" dirty="0">
                <a:solidFill>
                  <a:schemeClr val="tx1"/>
                </a:solidFill>
                <a:latin typeface="Cambria" panose="02040503050406030204" pitchFamily="18" charset="0"/>
              </a:endParaRPr>
            </a:p>
          </p:txBody>
        </p:sp>
        <p:sp>
          <p:nvSpPr>
            <p:cNvPr id="31" name="직사각형 30">
              <a:extLst>
                <a:ext uri="{FF2B5EF4-FFF2-40B4-BE49-F238E27FC236}">
                  <a16:creationId xmlns:a16="http://schemas.microsoft.com/office/drawing/2014/main" id="{FDB2DD02-DB33-46C2-9DF4-4FD8576BB327}"/>
                </a:ext>
              </a:extLst>
            </p:cNvPr>
            <p:cNvSpPr/>
            <p:nvPr/>
          </p:nvSpPr>
          <p:spPr>
            <a:xfrm>
              <a:off x="5872024" y="2031147"/>
              <a:ext cx="23159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 dirty="0">
                <a:solidFill>
                  <a:schemeClr val="tx1"/>
                </a:solidFill>
                <a:latin typeface="Cambria" panose="02040503050406030204" pitchFamily="18" charset="0"/>
              </a:endParaRPr>
            </a:p>
          </p:txBody>
        </p:sp>
        <p:sp>
          <p:nvSpPr>
            <p:cNvPr id="32" name="직사각형 31">
              <a:extLst>
                <a:ext uri="{FF2B5EF4-FFF2-40B4-BE49-F238E27FC236}">
                  <a16:creationId xmlns:a16="http://schemas.microsoft.com/office/drawing/2014/main" id="{64D2FABE-5A4A-4F69-A431-B5ED8E0C8C09}"/>
                </a:ext>
              </a:extLst>
            </p:cNvPr>
            <p:cNvSpPr/>
            <p:nvPr/>
          </p:nvSpPr>
          <p:spPr>
            <a:xfrm>
              <a:off x="3752374" y="3368041"/>
              <a:ext cx="819626" cy="2419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 dirty="0">
                <a:solidFill>
                  <a:schemeClr val="tx1"/>
                </a:solidFill>
                <a:latin typeface="Cambria" panose="02040503050406030204" pitchFamily="18" charset="0"/>
              </a:endParaRPr>
            </a:p>
          </p:txBody>
        </p:sp>
        <p:grpSp>
          <p:nvGrpSpPr>
            <p:cNvPr id="10" name="그룹 9">
              <a:extLst>
                <a:ext uri="{FF2B5EF4-FFF2-40B4-BE49-F238E27FC236}">
                  <a16:creationId xmlns:a16="http://schemas.microsoft.com/office/drawing/2014/main" id="{D3006164-7E6A-4B2C-9D09-ACACF9DD8603}"/>
                </a:ext>
              </a:extLst>
            </p:cNvPr>
            <p:cNvGrpSpPr/>
            <p:nvPr/>
          </p:nvGrpSpPr>
          <p:grpSpPr>
            <a:xfrm>
              <a:off x="3848028" y="4362262"/>
              <a:ext cx="628318" cy="389474"/>
              <a:chOff x="3777774" y="3779184"/>
              <a:chExt cx="628318" cy="389474"/>
            </a:xfrm>
          </p:grpSpPr>
          <p:sp>
            <p:nvSpPr>
              <p:cNvPr id="9" name="직사각형 8">
                <a:extLst>
                  <a:ext uri="{FF2B5EF4-FFF2-40B4-BE49-F238E27FC236}">
                    <a16:creationId xmlns:a16="http://schemas.microsoft.com/office/drawing/2014/main" id="{83119523-7D63-47D2-89F2-49A5E40CB68E}"/>
                  </a:ext>
                </a:extLst>
              </p:cNvPr>
              <p:cNvSpPr/>
              <p:nvPr/>
            </p:nvSpPr>
            <p:spPr>
              <a:xfrm>
                <a:off x="3777774" y="3833933"/>
                <a:ext cx="71120" cy="777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92"/>
              </a:p>
            </p:txBody>
          </p:sp>
          <p:sp>
            <p:nvSpPr>
              <p:cNvPr id="33" name="직사각형 32">
                <a:extLst>
                  <a:ext uri="{FF2B5EF4-FFF2-40B4-BE49-F238E27FC236}">
                    <a16:creationId xmlns:a16="http://schemas.microsoft.com/office/drawing/2014/main" id="{42A75D30-31D7-4B80-9E2E-020593A57463}"/>
                  </a:ext>
                </a:extLst>
              </p:cNvPr>
              <p:cNvSpPr/>
              <p:nvPr/>
            </p:nvSpPr>
            <p:spPr>
              <a:xfrm>
                <a:off x="3777774" y="4045806"/>
                <a:ext cx="71120" cy="777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92"/>
              </a:p>
            </p:txBody>
          </p:sp>
          <p:sp>
            <p:nvSpPr>
              <p:cNvPr id="34" name="직사각형 33">
                <a:extLst>
                  <a:ext uri="{FF2B5EF4-FFF2-40B4-BE49-F238E27FC236}">
                    <a16:creationId xmlns:a16="http://schemas.microsoft.com/office/drawing/2014/main" id="{7A82C8E3-616F-49B2-946F-13DC75F2BFDD}"/>
                  </a:ext>
                </a:extLst>
              </p:cNvPr>
              <p:cNvSpPr/>
              <p:nvPr/>
            </p:nvSpPr>
            <p:spPr>
              <a:xfrm>
                <a:off x="3833679" y="3981450"/>
                <a:ext cx="529590" cy="187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40" dirty="0">
                    <a:solidFill>
                      <a:schemeClr val="tx1"/>
                    </a:solidFill>
                    <a:latin typeface="Cambria" panose="02040503050406030204" pitchFamily="18" charset="0"/>
                    <a:ea typeface="Cambria" panose="02040503050406030204" pitchFamily="18" charset="0"/>
                  </a:rPr>
                  <a:t>Solar</a:t>
                </a:r>
              </a:p>
            </p:txBody>
          </p:sp>
          <p:sp>
            <p:nvSpPr>
              <p:cNvPr id="35" name="직사각형 34">
                <a:extLst>
                  <a:ext uri="{FF2B5EF4-FFF2-40B4-BE49-F238E27FC236}">
                    <a16:creationId xmlns:a16="http://schemas.microsoft.com/office/drawing/2014/main" id="{0500B753-2AB4-4612-B0EE-CA29613C003C}"/>
                  </a:ext>
                </a:extLst>
              </p:cNvPr>
              <p:cNvSpPr/>
              <p:nvPr/>
            </p:nvSpPr>
            <p:spPr>
              <a:xfrm>
                <a:off x="3779744" y="3779184"/>
                <a:ext cx="626348" cy="187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40" dirty="0" err="1">
                    <a:solidFill>
                      <a:schemeClr val="tx1"/>
                    </a:solidFill>
                    <a:latin typeface="Cambria" panose="02040503050406030204" pitchFamily="18" charset="0"/>
                    <a:ea typeface="Cambria" panose="02040503050406030204" pitchFamily="18" charset="0"/>
                  </a:rPr>
                  <a:t>On_Wind</a:t>
                </a:r>
                <a:endParaRPr lang="en-US" altLang="ko-KR" sz="840" dirty="0">
                  <a:solidFill>
                    <a:schemeClr val="tx1"/>
                  </a:solidFill>
                  <a:latin typeface="Cambria" panose="02040503050406030204" pitchFamily="18" charset="0"/>
                  <a:ea typeface="Cambria" panose="02040503050406030204" pitchFamily="18" charset="0"/>
                </a:endParaRPr>
              </a:p>
            </p:txBody>
          </p:sp>
        </p:grpSp>
        <p:sp>
          <p:nvSpPr>
            <p:cNvPr id="37" name="직사각형 36">
              <a:extLst>
                <a:ext uri="{FF2B5EF4-FFF2-40B4-BE49-F238E27FC236}">
                  <a16:creationId xmlns:a16="http://schemas.microsoft.com/office/drawing/2014/main" id="{B0962183-637A-4E1E-BF35-33C2516D2F05}"/>
                </a:ext>
              </a:extLst>
            </p:cNvPr>
            <p:cNvSpPr/>
            <p:nvPr/>
          </p:nvSpPr>
          <p:spPr>
            <a:xfrm>
              <a:off x="3771646" y="3088640"/>
              <a:ext cx="744836" cy="96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 dirty="0">
                <a:solidFill>
                  <a:schemeClr val="tx1"/>
                </a:solidFill>
                <a:latin typeface="Cambria" panose="02040503050406030204" pitchFamily="18" charset="0"/>
              </a:endParaRPr>
            </a:p>
          </p:txBody>
        </p:sp>
        <p:sp>
          <p:nvSpPr>
            <p:cNvPr id="38" name="직사각형 37">
              <a:extLst>
                <a:ext uri="{FF2B5EF4-FFF2-40B4-BE49-F238E27FC236}">
                  <a16:creationId xmlns:a16="http://schemas.microsoft.com/office/drawing/2014/main" id="{8D89BE1D-98AE-4DB4-B56E-EA32B059BE24}"/>
                </a:ext>
              </a:extLst>
            </p:cNvPr>
            <p:cNvSpPr/>
            <p:nvPr/>
          </p:nvSpPr>
          <p:spPr>
            <a:xfrm>
              <a:off x="3647878" y="3021649"/>
              <a:ext cx="1039234" cy="12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20" dirty="0">
                  <a:solidFill>
                    <a:schemeClr val="tx1"/>
                  </a:solidFill>
                  <a:latin typeface="Cambria" panose="02040503050406030204" pitchFamily="18" charset="0"/>
                  <a:ea typeface="Cambria" panose="02040503050406030204" pitchFamily="18" charset="0"/>
                </a:rPr>
                <a:t>Natural Resources Potential (GWh/y)</a:t>
              </a:r>
              <a:endParaRPr lang="ko-KR" altLang="en-US" sz="720" dirty="0">
                <a:solidFill>
                  <a:schemeClr val="tx1"/>
                </a:solidFill>
                <a:latin typeface="Cambria" panose="02040503050406030204" pitchFamily="18" charset="0"/>
              </a:endParaRPr>
            </a:p>
          </p:txBody>
        </p:sp>
        <p:sp>
          <p:nvSpPr>
            <p:cNvPr id="39" name="직사각형 38">
              <a:extLst>
                <a:ext uri="{FF2B5EF4-FFF2-40B4-BE49-F238E27FC236}">
                  <a16:creationId xmlns:a16="http://schemas.microsoft.com/office/drawing/2014/main" id="{B6C29F5E-D706-4530-9CC2-F6C34062452A}"/>
                </a:ext>
              </a:extLst>
            </p:cNvPr>
            <p:cNvSpPr/>
            <p:nvPr/>
          </p:nvSpPr>
          <p:spPr>
            <a:xfrm>
              <a:off x="4672223" y="5672887"/>
              <a:ext cx="819626" cy="82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 dirty="0">
                <a:solidFill>
                  <a:schemeClr val="tx1"/>
                </a:solidFill>
                <a:latin typeface="Cambria" panose="02040503050406030204" pitchFamily="18" charset="0"/>
              </a:endParaRPr>
            </a:p>
          </p:txBody>
        </p:sp>
        <p:sp>
          <p:nvSpPr>
            <p:cNvPr id="40" name="직사각형 39">
              <a:extLst>
                <a:ext uri="{FF2B5EF4-FFF2-40B4-BE49-F238E27FC236}">
                  <a16:creationId xmlns:a16="http://schemas.microsoft.com/office/drawing/2014/main" id="{57FE52A3-9A64-4946-A4CD-2989E0DF03F3}"/>
                </a:ext>
              </a:extLst>
            </p:cNvPr>
            <p:cNvSpPr/>
            <p:nvPr/>
          </p:nvSpPr>
          <p:spPr>
            <a:xfrm>
              <a:off x="3774870" y="2897952"/>
              <a:ext cx="421210" cy="8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720" dirty="0">
                <a:solidFill>
                  <a:schemeClr val="tx1"/>
                </a:solidFill>
                <a:latin typeface="Cambria" panose="02040503050406030204" pitchFamily="18" charset="0"/>
              </a:endParaRPr>
            </a:p>
          </p:txBody>
        </p:sp>
      </p:grpSp>
      <p:sp>
        <p:nvSpPr>
          <p:cNvPr id="36" name="직사각형 35">
            <a:extLst>
              <a:ext uri="{FF2B5EF4-FFF2-40B4-BE49-F238E27FC236}">
                <a16:creationId xmlns:a16="http://schemas.microsoft.com/office/drawing/2014/main" id="{09DB242C-C6CA-4D72-BC4F-D8EDA52A1425}"/>
              </a:ext>
            </a:extLst>
          </p:cNvPr>
          <p:cNvSpPr/>
          <p:nvPr/>
        </p:nvSpPr>
        <p:spPr>
          <a:xfrm>
            <a:off x="8339157" y="1032125"/>
            <a:ext cx="5901706" cy="350865"/>
          </a:xfrm>
          <a:prstGeom prst="rect">
            <a:avLst/>
          </a:prstGeom>
        </p:spPr>
        <p:txBody>
          <a:bodyPr wrap="square">
            <a:spAutoFit/>
          </a:bodyPr>
          <a:lstStyle/>
          <a:p>
            <a:pPr algn="ctr"/>
            <a:r>
              <a:rPr lang="en-US" altLang="ko-KR" sz="1680" b="1" kern="0" dirty="0">
                <a:solidFill>
                  <a:srgbClr val="0E101A"/>
                </a:solidFill>
                <a:latin typeface="Cambria" panose="02040503050406030204" pitchFamily="18" charset="0"/>
                <a:ea typeface="Times New Roman" panose="02020603050405020304" pitchFamily="18" charset="0"/>
                <a:cs typeface="Times New Roman" panose="02020603050405020304" pitchFamily="18" charset="0"/>
              </a:rPr>
              <a:t>Solar power plants_</a:t>
            </a:r>
            <a:r>
              <a:rPr lang="en-US" altLang="ko-KR" sz="1680" b="1" kern="0" dirty="0">
                <a:solidFill>
                  <a:srgbClr val="7030A0"/>
                </a:solidFill>
                <a:latin typeface="Cambria" panose="02040503050406030204" pitchFamily="18" charset="0"/>
                <a:ea typeface="Times New Roman" panose="02020603050405020304" pitchFamily="18" charset="0"/>
                <a:cs typeface="Times New Roman" panose="02020603050405020304" pitchFamily="18" charset="0"/>
              </a:rPr>
              <a:t>NZ2050_NoCCS</a:t>
            </a:r>
            <a:endParaRPr lang="ko-KR" altLang="en-US" sz="1680" b="1" dirty="0">
              <a:solidFill>
                <a:srgbClr val="7030A0"/>
              </a:solidFill>
            </a:endParaRPr>
          </a:p>
        </p:txBody>
      </p:sp>
      <p:sp>
        <p:nvSpPr>
          <p:cNvPr id="42" name="직사각형 41">
            <a:extLst>
              <a:ext uri="{FF2B5EF4-FFF2-40B4-BE49-F238E27FC236}">
                <a16:creationId xmlns:a16="http://schemas.microsoft.com/office/drawing/2014/main" id="{FC78DBA9-E4BB-4C1F-8773-D545E36D973E}"/>
              </a:ext>
            </a:extLst>
          </p:cNvPr>
          <p:cNvSpPr/>
          <p:nvPr/>
        </p:nvSpPr>
        <p:spPr>
          <a:xfrm>
            <a:off x="5197534" y="4282108"/>
            <a:ext cx="4788594" cy="350865"/>
          </a:xfrm>
          <a:prstGeom prst="rect">
            <a:avLst/>
          </a:prstGeom>
        </p:spPr>
        <p:txBody>
          <a:bodyPr wrap="square">
            <a:spAutoFit/>
          </a:bodyPr>
          <a:lstStyle/>
          <a:p>
            <a:pPr algn="ctr"/>
            <a:r>
              <a:rPr lang="en-US" altLang="ko-KR" sz="1680" b="1" kern="0" dirty="0">
                <a:solidFill>
                  <a:srgbClr val="0E101A"/>
                </a:solidFill>
                <a:latin typeface="Cambria" panose="02040503050406030204" pitchFamily="18" charset="0"/>
                <a:ea typeface="Times New Roman" panose="02020603050405020304" pitchFamily="18" charset="0"/>
                <a:cs typeface="Times New Roman" panose="02020603050405020304" pitchFamily="18" charset="0"/>
              </a:rPr>
              <a:t>Nuclear power plants_</a:t>
            </a:r>
            <a:r>
              <a:rPr lang="en-US" altLang="ko-KR" sz="1680" b="1" kern="0" dirty="0">
                <a:solidFill>
                  <a:schemeClr val="accent2"/>
                </a:solidFill>
                <a:latin typeface="Cambria" panose="02040503050406030204" pitchFamily="18" charset="0"/>
                <a:ea typeface="Times New Roman" panose="02020603050405020304" pitchFamily="18" charset="0"/>
                <a:cs typeface="Times New Roman" panose="02020603050405020304" pitchFamily="18" charset="0"/>
              </a:rPr>
              <a:t>NZ2050_Nuc</a:t>
            </a:r>
            <a:endParaRPr lang="ko-KR" altLang="en-US" sz="1680" b="1" dirty="0">
              <a:solidFill>
                <a:schemeClr val="accent2"/>
              </a:solidFill>
            </a:endParaRPr>
          </a:p>
        </p:txBody>
      </p:sp>
      <p:pic>
        <p:nvPicPr>
          <p:cNvPr id="43" name="그림 42">
            <a:extLst>
              <a:ext uri="{FF2B5EF4-FFF2-40B4-BE49-F238E27FC236}">
                <a16:creationId xmlns:a16="http://schemas.microsoft.com/office/drawing/2014/main" id="{23353EA7-19D8-45BB-9F8E-F5BBB7746296}"/>
              </a:ext>
            </a:extLst>
          </p:cNvPr>
          <p:cNvPicPr>
            <a:picLocks noChangeAspect="1"/>
          </p:cNvPicPr>
          <p:nvPr/>
        </p:nvPicPr>
        <p:blipFill rotWithShape="1">
          <a:blip r:embed="rId4"/>
          <a:srcRect l="1681" t="1820" r="1949" b="1722"/>
          <a:stretch/>
        </p:blipFill>
        <p:spPr>
          <a:xfrm>
            <a:off x="6018338" y="1291675"/>
            <a:ext cx="3119028" cy="2702096"/>
          </a:xfrm>
          <a:prstGeom prst="rect">
            <a:avLst/>
          </a:prstGeom>
        </p:spPr>
      </p:pic>
      <p:cxnSp>
        <p:nvCxnSpPr>
          <p:cNvPr id="44" name="직선 화살표 연결선 43">
            <a:extLst>
              <a:ext uri="{FF2B5EF4-FFF2-40B4-BE49-F238E27FC236}">
                <a16:creationId xmlns:a16="http://schemas.microsoft.com/office/drawing/2014/main" id="{8389555F-2B4E-4C6A-9417-C5B3BC8D9C76}"/>
              </a:ext>
            </a:extLst>
          </p:cNvPr>
          <p:cNvCxnSpPr>
            <a:cxnSpLocks/>
          </p:cNvCxnSpPr>
          <p:nvPr/>
        </p:nvCxnSpPr>
        <p:spPr>
          <a:xfrm flipV="1">
            <a:off x="7228294" y="1656330"/>
            <a:ext cx="2234663" cy="124898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5" name="직사각형 44">
            <a:extLst>
              <a:ext uri="{FF2B5EF4-FFF2-40B4-BE49-F238E27FC236}">
                <a16:creationId xmlns:a16="http://schemas.microsoft.com/office/drawing/2014/main" id="{E3E8CED2-BC35-45D8-B696-D1833180CC54}"/>
              </a:ext>
            </a:extLst>
          </p:cNvPr>
          <p:cNvSpPr/>
          <p:nvPr/>
        </p:nvSpPr>
        <p:spPr>
          <a:xfrm>
            <a:off x="9521989" y="5648353"/>
            <a:ext cx="3458957" cy="1384995"/>
          </a:xfrm>
          <a:prstGeom prst="rect">
            <a:avLst/>
          </a:prstGeom>
        </p:spPr>
        <p:txBody>
          <a:bodyPr wrap="square">
            <a:spAutoFit/>
          </a:bodyPr>
          <a:lstStyle/>
          <a:p>
            <a:pPr marL="342900" indent="-342900" algn="ctr">
              <a:buFont typeface="Arial" panose="020B0604020202020204" pitchFamily="34" charset="0"/>
              <a:buChar char="•"/>
            </a:pPr>
            <a:r>
              <a:rPr lang="en-US" altLang="ko-KR" sz="1680" kern="0" dirty="0">
                <a:latin typeface="Cambria" panose="02040503050406030204" pitchFamily="18" charset="0"/>
                <a:ea typeface="Times New Roman" panose="02020603050405020304" pitchFamily="18" charset="0"/>
                <a:cs typeface="Times New Roman" panose="02020603050405020304" pitchFamily="18" charset="0"/>
              </a:rPr>
              <a:t>1GW nuclear power plant requires the land size of 0.745km2                                      (including the geological land and sea area) </a:t>
            </a:r>
            <a:endParaRPr lang="en-US" altLang="ko-KR" sz="1680" kern="0" dirty="0">
              <a:latin typeface="Cambria" panose="02040503050406030204" pitchFamily="18" charset="0"/>
              <a:cs typeface="Times New Roman" panose="02020603050405020304" pitchFamily="18" charset="0"/>
            </a:endParaRPr>
          </a:p>
        </p:txBody>
      </p:sp>
      <p:pic>
        <p:nvPicPr>
          <p:cNvPr id="46" name="그림 45">
            <a:extLst>
              <a:ext uri="{FF2B5EF4-FFF2-40B4-BE49-F238E27FC236}">
                <a16:creationId xmlns:a16="http://schemas.microsoft.com/office/drawing/2014/main" id="{45B1E220-02E0-438C-8CC2-0D97E8F4CE64}"/>
              </a:ext>
            </a:extLst>
          </p:cNvPr>
          <p:cNvPicPr>
            <a:picLocks noChangeAspect="1"/>
          </p:cNvPicPr>
          <p:nvPr/>
        </p:nvPicPr>
        <p:blipFill rotWithShape="1">
          <a:blip r:embed="rId5">
            <a:extLst>
              <a:ext uri="{28A0092B-C50C-407E-A947-70E740481C1C}">
                <a14:useLocalDpi xmlns:a14="http://schemas.microsoft.com/office/drawing/2010/main" val="0"/>
              </a:ext>
            </a:extLst>
          </a:blip>
          <a:srcRect b="9121"/>
          <a:stretch/>
        </p:blipFill>
        <p:spPr>
          <a:xfrm>
            <a:off x="9468176" y="1476448"/>
            <a:ext cx="3643668" cy="3006672"/>
          </a:xfrm>
          <a:prstGeom prst="rect">
            <a:avLst/>
          </a:prstGeom>
          <a:ln>
            <a:noFill/>
          </a:ln>
          <a:effectLst>
            <a:softEdge rad="190500"/>
          </a:effectLst>
        </p:spPr>
      </p:pic>
      <p:sp>
        <p:nvSpPr>
          <p:cNvPr id="47" name="직사각형 46">
            <a:extLst>
              <a:ext uri="{FF2B5EF4-FFF2-40B4-BE49-F238E27FC236}">
                <a16:creationId xmlns:a16="http://schemas.microsoft.com/office/drawing/2014/main" id="{ADE403CF-ED76-406F-8D9F-20E1D36142E4}"/>
              </a:ext>
            </a:extLst>
          </p:cNvPr>
          <p:cNvSpPr/>
          <p:nvPr/>
        </p:nvSpPr>
        <p:spPr>
          <a:xfrm>
            <a:off x="12677623" y="2293900"/>
            <a:ext cx="2027179" cy="685884"/>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80" b="1" dirty="0">
                <a:solidFill>
                  <a:schemeClr val="tx1"/>
                </a:solidFill>
              </a:rPr>
              <a:t>X</a:t>
            </a:r>
            <a:r>
              <a:rPr lang="en-US" altLang="ko-KR" sz="2880" dirty="0">
                <a:solidFill>
                  <a:schemeClr val="tx1"/>
                </a:solidFill>
              </a:rPr>
              <a:t> </a:t>
            </a:r>
            <a:r>
              <a:rPr lang="en-US" altLang="ko-KR" sz="2880" b="1" dirty="0">
                <a:solidFill>
                  <a:schemeClr val="tx1"/>
                </a:solidFill>
              </a:rPr>
              <a:t>6</a:t>
            </a:r>
            <a:endParaRPr lang="ko-KR" altLang="en-US" sz="2880" b="1" dirty="0">
              <a:solidFill>
                <a:schemeClr val="tx1"/>
              </a:solidFill>
            </a:endParaRPr>
          </a:p>
        </p:txBody>
      </p:sp>
      <p:sp>
        <p:nvSpPr>
          <p:cNvPr id="48" name="직사각형 47">
            <a:extLst>
              <a:ext uri="{FF2B5EF4-FFF2-40B4-BE49-F238E27FC236}">
                <a16:creationId xmlns:a16="http://schemas.microsoft.com/office/drawing/2014/main" id="{0CCB10F2-DF41-4D25-8ED0-3B50139FC2E8}"/>
              </a:ext>
            </a:extLst>
          </p:cNvPr>
          <p:cNvSpPr/>
          <p:nvPr/>
        </p:nvSpPr>
        <p:spPr>
          <a:xfrm>
            <a:off x="10240531" y="2275120"/>
            <a:ext cx="2327516" cy="128056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1920" b="1" dirty="0">
                <a:solidFill>
                  <a:schemeClr val="tx1"/>
                </a:solidFill>
              </a:rPr>
              <a:t>605.2KM</a:t>
            </a:r>
            <a:r>
              <a:rPr lang="en-US" altLang="ko-KR" sz="1920" b="1" baseline="30000" dirty="0">
                <a:solidFill>
                  <a:schemeClr val="tx1"/>
                </a:solidFill>
              </a:rPr>
              <a:t>2</a:t>
            </a:r>
            <a:endParaRPr lang="ko-KR" altLang="en-US" sz="1920" baseline="30000" dirty="0">
              <a:solidFill>
                <a:schemeClr val="tx1"/>
              </a:solidFill>
            </a:endParaRPr>
          </a:p>
        </p:txBody>
      </p:sp>
      <p:pic>
        <p:nvPicPr>
          <p:cNvPr id="49" name="그림 48">
            <a:extLst>
              <a:ext uri="{FF2B5EF4-FFF2-40B4-BE49-F238E27FC236}">
                <a16:creationId xmlns:a16="http://schemas.microsoft.com/office/drawing/2014/main" id="{73D8C67A-7C3A-4AFF-9DEE-814FC5CFA303}"/>
              </a:ext>
            </a:extLst>
          </p:cNvPr>
          <p:cNvPicPr>
            <a:picLocks noChangeAspect="1"/>
          </p:cNvPicPr>
          <p:nvPr/>
        </p:nvPicPr>
        <p:blipFill rotWithShape="1">
          <a:blip r:embed="rId6">
            <a:extLst>
              <a:ext uri="{28A0092B-C50C-407E-A947-70E740481C1C}">
                <a14:useLocalDpi xmlns:a14="http://schemas.microsoft.com/office/drawing/2010/main" val="0"/>
              </a:ext>
            </a:extLst>
          </a:blip>
          <a:srcRect b="9073"/>
          <a:stretch/>
        </p:blipFill>
        <p:spPr>
          <a:xfrm>
            <a:off x="5773561" y="4673705"/>
            <a:ext cx="3689395" cy="3198408"/>
          </a:xfrm>
          <a:prstGeom prst="rect">
            <a:avLst/>
          </a:prstGeom>
          <a:effectLst>
            <a:softEdge rad="190500"/>
          </a:effectLst>
        </p:spPr>
      </p:pic>
      <p:sp>
        <p:nvSpPr>
          <p:cNvPr id="50" name="직사각형 49">
            <a:extLst>
              <a:ext uri="{FF2B5EF4-FFF2-40B4-BE49-F238E27FC236}">
                <a16:creationId xmlns:a16="http://schemas.microsoft.com/office/drawing/2014/main" id="{F1B741C7-DF64-4A23-95A1-2E22E1CDFB37}"/>
              </a:ext>
            </a:extLst>
          </p:cNvPr>
          <p:cNvSpPr/>
          <p:nvPr/>
        </p:nvSpPr>
        <p:spPr>
          <a:xfrm>
            <a:off x="10017567" y="5129040"/>
            <a:ext cx="2564507" cy="350865"/>
          </a:xfrm>
          <a:prstGeom prst="rect">
            <a:avLst/>
          </a:prstGeom>
        </p:spPr>
        <p:txBody>
          <a:bodyPr wrap="square">
            <a:spAutoFit/>
          </a:bodyPr>
          <a:lstStyle/>
          <a:p>
            <a:r>
              <a:rPr lang="en-US" altLang="ko-KR" sz="1680" b="1" kern="0" dirty="0">
                <a:solidFill>
                  <a:srgbClr val="0E101A"/>
                </a:solidFill>
                <a:latin typeface="Cambria" panose="02040503050406030204" pitchFamily="18" charset="0"/>
                <a:ea typeface="Times New Roman" panose="02020603050405020304" pitchFamily="18" charset="0"/>
                <a:cs typeface="Times New Roman" panose="02020603050405020304" pitchFamily="18" charset="0"/>
              </a:rPr>
              <a:t>10% of the size of Seoul </a:t>
            </a:r>
            <a:endParaRPr lang="ko-KR" altLang="en-US" sz="1680" b="1" dirty="0"/>
          </a:p>
        </p:txBody>
      </p:sp>
      <p:sp>
        <p:nvSpPr>
          <p:cNvPr id="51" name="직사각형 50">
            <a:extLst>
              <a:ext uri="{FF2B5EF4-FFF2-40B4-BE49-F238E27FC236}">
                <a16:creationId xmlns:a16="http://schemas.microsoft.com/office/drawing/2014/main" id="{A02C5D28-CB8A-428F-B2ED-A3C5BBE6CCDD}"/>
              </a:ext>
            </a:extLst>
          </p:cNvPr>
          <p:cNvSpPr/>
          <p:nvPr/>
        </p:nvSpPr>
        <p:spPr>
          <a:xfrm>
            <a:off x="45480" y="7183880"/>
            <a:ext cx="3801872" cy="240066"/>
          </a:xfrm>
          <a:prstGeom prst="rect">
            <a:avLst/>
          </a:prstGeom>
        </p:spPr>
        <p:txBody>
          <a:bodyPr wrap="square">
            <a:spAutoFit/>
          </a:bodyPr>
          <a:lstStyle/>
          <a:p>
            <a:r>
              <a:rPr lang="en-US" altLang="ko-KR" sz="960" kern="0" dirty="0">
                <a:latin typeface="Cambria" panose="02040503050406030204" pitchFamily="18" charset="0"/>
                <a:ea typeface="Times New Roman" panose="02020603050405020304" pitchFamily="18" charset="0"/>
                <a:cs typeface="Times New Roman" panose="02020603050405020304" pitchFamily="18" charset="0"/>
              </a:rPr>
              <a:t>[Source: Korea energy agency, Renewable Energy White Paper, 2020] </a:t>
            </a:r>
            <a:endParaRPr lang="ko-KR" altLang="en-US" sz="960" dirty="0"/>
          </a:p>
        </p:txBody>
      </p:sp>
      <p:sp>
        <p:nvSpPr>
          <p:cNvPr id="52" name="직사각형 51">
            <a:extLst>
              <a:ext uri="{FF2B5EF4-FFF2-40B4-BE49-F238E27FC236}">
                <a16:creationId xmlns:a16="http://schemas.microsoft.com/office/drawing/2014/main" id="{F60F81A8-D0B1-4CF4-8E80-99E1155B48E2}"/>
              </a:ext>
            </a:extLst>
          </p:cNvPr>
          <p:cNvSpPr/>
          <p:nvPr/>
        </p:nvSpPr>
        <p:spPr>
          <a:xfrm>
            <a:off x="45480" y="7410134"/>
            <a:ext cx="4850360" cy="240066"/>
          </a:xfrm>
          <a:prstGeom prst="rect">
            <a:avLst/>
          </a:prstGeom>
        </p:spPr>
        <p:txBody>
          <a:bodyPr wrap="square">
            <a:spAutoFit/>
          </a:bodyPr>
          <a:lstStyle/>
          <a:p>
            <a:r>
              <a:rPr lang="en-US" altLang="ko-KR" sz="960" kern="0" dirty="0">
                <a:latin typeface="Cambria" panose="02040503050406030204" pitchFamily="18" charset="0"/>
                <a:ea typeface="Times New Roman" panose="02020603050405020304" pitchFamily="18" charset="0"/>
                <a:cs typeface="Times New Roman" panose="02020603050405020304" pitchFamily="18" charset="0"/>
              </a:rPr>
              <a:t>[Source: KOPIA, A plan to secure locations for each photovoltaic area to achieve carbon]</a:t>
            </a:r>
          </a:p>
        </p:txBody>
      </p:sp>
      <p:sp>
        <p:nvSpPr>
          <p:cNvPr id="53" name="직사각형 52">
            <a:extLst>
              <a:ext uri="{FF2B5EF4-FFF2-40B4-BE49-F238E27FC236}">
                <a16:creationId xmlns:a16="http://schemas.microsoft.com/office/drawing/2014/main" id="{14E74F71-9ADF-4A55-9453-AEB62CF02FD3}"/>
              </a:ext>
            </a:extLst>
          </p:cNvPr>
          <p:cNvSpPr/>
          <p:nvPr/>
        </p:nvSpPr>
        <p:spPr>
          <a:xfrm>
            <a:off x="35292" y="7636388"/>
            <a:ext cx="5983046" cy="240066"/>
          </a:xfrm>
          <a:prstGeom prst="rect">
            <a:avLst/>
          </a:prstGeom>
        </p:spPr>
        <p:txBody>
          <a:bodyPr wrap="square">
            <a:spAutoFit/>
          </a:bodyPr>
          <a:lstStyle/>
          <a:p>
            <a:r>
              <a:rPr lang="en-US" altLang="ko-KR" sz="960" kern="0" dirty="0">
                <a:latin typeface="Cambria" panose="02040503050406030204" pitchFamily="18" charset="0"/>
                <a:ea typeface="Times New Roman" panose="02020603050405020304" pitchFamily="18" charset="0"/>
                <a:cs typeface="Times New Roman" panose="02020603050405020304" pitchFamily="18" charset="0"/>
              </a:rPr>
              <a:t>[Source: National Assembly Budget Office "Report on Area Required by Power Generation Source" 2017]</a:t>
            </a:r>
            <a:endParaRPr lang="en-US" altLang="ko-KR" sz="960" kern="0" dirty="0">
              <a:latin typeface="Cambria" panose="02040503050406030204" pitchFamily="18" charset="0"/>
              <a:cs typeface="Times New Roman" panose="02020603050405020304" pitchFamily="18" charset="0"/>
            </a:endParaRPr>
          </a:p>
        </p:txBody>
      </p:sp>
      <p:sp>
        <p:nvSpPr>
          <p:cNvPr id="54" name="직사각형 53">
            <a:extLst>
              <a:ext uri="{FF2B5EF4-FFF2-40B4-BE49-F238E27FC236}">
                <a16:creationId xmlns:a16="http://schemas.microsoft.com/office/drawing/2014/main" id="{D093408E-CFDD-4A20-BBD1-89C8A4E91236}"/>
              </a:ext>
            </a:extLst>
          </p:cNvPr>
          <p:cNvSpPr/>
          <p:nvPr/>
        </p:nvSpPr>
        <p:spPr>
          <a:xfrm>
            <a:off x="7577853" y="3788886"/>
            <a:ext cx="1380914" cy="21601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altLang="ko-KR" sz="780" b="1" dirty="0">
                <a:solidFill>
                  <a:schemeClr val="tx1"/>
                </a:solidFill>
              </a:rPr>
              <a:t>GCAM_NZ2050_NoCCS</a:t>
            </a:r>
            <a:endParaRPr lang="ko-KR" altLang="en-US" sz="780" b="1" dirty="0">
              <a:solidFill>
                <a:schemeClr val="tx1"/>
              </a:solidFill>
            </a:endParaRPr>
          </a:p>
        </p:txBody>
      </p:sp>
      <p:sp>
        <p:nvSpPr>
          <p:cNvPr id="55" name="직사각형 54">
            <a:extLst>
              <a:ext uri="{FF2B5EF4-FFF2-40B4-BE49-F238E27FC236}">
                <a16:creationId xmlns:a16="http://schemas.microsoft.com/office/drawing/2014/main" id="{02873731-9481-47E9-8B9E-B59362F46E95}"/>
              </a:ext>
            </a:extLst>
          </p:cNvPr>
          <p:cNvSpPr/>
          <p:nvPr/>
        </p:nvSpPr>
        <p:spPr>
          <a:xfrm>
            <a:off x="0" y="7970956"/>
            <a:ext cx="14630400" cy="2586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80" dirty="0">
                <a:latin typeface="Cambria" panose="02040503050406030204" pitchFamily="18" charset="0"/>
                <a:ea typeface="Cambria" panose="02040503050406030204" pitchFamily="18" charset="0"/>
              </a:rPr>
              <a:t>                 </a:t>
            </a:r>
            <a:r>
              <a:rPr lang="en-US" altLang="ko-KR" sz="1680" dirty="0" err="1">
                <a:latin typeface="Cambria" panose="02040503050406030204" pitchFamily="18" charset="0"/>
                <a:ea typeface="Cambria" panose="02040503050406030204" pitchFamily="18" charset="0"/>
              </a:rPr>
              <a:t>Hanwoong</a:t>
            </a:r>
            <a:r>
              <a:rPr lang="ko-KR" altLang="en-US" sz="1680" dirty="0">
                <a:latin typeface="Cambria" panose="02040503050406030204" pitchFamily="18" charset="0"/>
              </a:rPr>
              <a:t> </a:t>
            </a:r>
            <a:r>
              <a:rPr lang="en-US" altLang="ko-KR" sz="1680" dirty="0">
                <a:latin typeface="Cambria" panose="02040503050406030204" pitchFamily="18" charset="0"/>
                <a:ea typeface="Cambria" panose="02040503050406030204" pitchFamily="18" charset="0"/>
              </a:rPr>
              <a:t>KIM</a:t>
            </a:r>
            <a:r>
              <a:rPr lang="ko-KR" altLang="en-US" sz="1680" dirty="0">
                <a:latin typeface="Cambria" panose="02040503050406030204" pitchFamily="18" charset="0"/>
              </a:rPr>
              <a:t>                                                             </a:t>
            </a:r>
            <a:r>
              <a:rPr lang="en-US" altLang="ko-KR" sz="1680" dirty="0">
                <a:latin typeface="Cambria" panose="02040503050406030204" pitchFamily="18" charset="0"/>
                <a:ea typeface="Cambria" panose="02040503050406030204" pitchFamily="18" charset="0"/>
              </a:rPr>
              <a:t>Center for Sustainable Development                                 15th IAMC, November 30, 2022</a:t>
            </a:r>
          </a:p>
        </p:txBody>
      </p:sp>
    </p:spTree>
    <p:extLst>
      <p:ext uri="{BB962C8B-B14F-4D97-AF65-F5344CB8AC3E}">
        <p14:creationId xmlns:p14="http://schemas.microsoft.com/office/powerpoint/2010/main" val="3265637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A0A980EB-C1D3-48E8-9BD8-941EB2758DDE}"/>
              </a:ext>
            </a:extLst>
          </p:cNvPr>
          <p:cNvSpPr/>
          <p:nvPr/>
        </p:nvSpPr>
        <p:spPr>
          <a:xfrm>
            <a:off x="8383000" y="3629404"/>
            <a:ext cx="464234" cy="34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defRPr/>
            </a:pPr>
            <a:endParaRPr lang="ko-KR" altLang="en-US">
              <a:solidFill>
                <a:prstClr val="white"/>
              </a:solidFill>
              <a:latin typeface="+mn-ea"/>
            </a:endParaRPr>
          </a:p>
        </p:txBody>
      </p:sp>
      <p:sp>
        <p:nvSpPr>
          <p:cNvPr id="12" name="직사각형 11">
            <a:extLst>
              <a:ext uri="{FF2B5EF4-FFF2-40B4-BE49-F238E27FC236}">
                <a16:creationId xmlns:a16="http://schemas.microsoft.com/office/drawing/2014/main" id="{0FD9A4B4-A986-4C2D-9209-7A5B8C4042AC}"/>
              </a:ext>
            </a:extLst>
          </p:cNvPr>
          <p:cNvSpPr/>
          <p:nvPr/>
        </p:nvSpPr>
        <p:spPr>
          <a:xfrm>
            <a:off x="12213100" y="3638709"/>
            <a:ext cx="464234" cy="347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defRPr/>
            </a:pPr>
            <a:endParaRPr lang="ko-KR" altLang="en-US">
              <a:solidFill>
                <a:prstClr val="white"/>
              </a:solidFill>
              <a:latin typeface="+mn-ea"/>
            </a:endParaRPr>
          </a:p>
        </p:txBody>
      </p:sp>
      <p:sp>
        <p:nvSpPr>
          <p:cNvPr id="34" name="제목 1">
            <a:extLst>
              <a:ext uri="{FF2B5EF4-FFF2-40B4-BE49-F238E27FC236}">
                <a16:creationId xmlns:a16="http://schemas.microsoft.com/office/drawing/2014/main" id="{C72AFC51-0FE9-45E7-A0F4-69C86522926E}"/>
              </a:ext>
            </a:extLst>
          </p:cNvPr>
          <p:cNvSpPr txBox="1">
            <a:spLocks/>
          </p:cNvSpPr>
          <p:nvPr/>
        </p:nvSpPr>
        <p:spPr>
          <a:xfrm>
            <a:off x="264413" y="-872970"/>
            <a:ext cx="13826491" cy="91632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lvl="0" algn="l">
              <a:defRPr/>
            </a:pPr>
            <a:endParaRPr kumimoji="1" lang="en-US" altLang="ko-KR" sz="4440" kern="0" dirty="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grpSp>
        <p:nvGrpSpPr>
          <p:cNvPr id="23" name="그룹 22">
            <a:extLst>
              <a:ext uri="{FF2B5EF4-FFF2-40B4-BE49-F238E27FC236}">
                <a16:creationId xmlns:a16="http://schemas.microsoft.com/office/drawing/2014/main" id="{8FC3B141-F140-4163-BC9C-B8C74CD7D60B}"/>
              </a:ext>
            </a:extLst>
          </p:cNvPr>
          <p:cNvGrpSpPr/>
          <p:nvPr/>
        </p:nvGrpSpPr>
        <p:grpSpPr>
          <a:xfrm>
            <a:off x="905382" y="5044540"/>
            <a:ext cx="4601016" cy="2749588"/>
            <a:chOff x="54742" y="1314162"/>
            <a:chExt cx="4088225" cy="3106810"/>
          </a:xfrm>
        </p:grpSpPr>
        <p:pic>
          <p:nvPicPr>
            <p:cNvPr id="17" name="그림 16">
              <a:extLst>
                <a:ext uri="{FF2B5EF4-FFF2-40B4-BE49-F238E27FC236}">
                  <a16:creationId xmlns:a16="http://schemas.microsoft.com/office/drawing/2014/main" id="{0BE8416C-DE79-4061-926A-FA2453FB9087}"/>
                </a:ext>
              </a:extLst>
            </p:cNvPr>
            <p:cNvPicPr>
              <a:picLocks noChangeAspect="1"/>
            </p:cNvPicPr>
            <p:nvPr/>
          </p:nvPicPr>
          <p:blipFill>
            <a:blip r:embed="rId3"/>
            <a:stretch>
              <a:fillRect/>
            </a:stretch>
          </p:blipFill>
          <p:spPr>
            <a:xfrm>
              <a:off x="54742" y="1314162"/>
              <a:ext cx="4088225" cy="3106810"/>
            </a:xfrm>
            <a:prstGeom prst="rect">
              <a:avLst/>
            </a:prstGeom>
          </p:spPr>
        </p:pic>
        <p:sp>
          <p:nvSpPr>
            <p:cNvPr id="24" name="직사각형 23">
              <a:extLst>
                <a:ext uri="{FF2B5EF4-FFF2-40B4-BE49-F238E27FC236}">
                  <a16:creationId xmlns:a16="http://schemas.microsoft.com/office/drawing/2014/main" id="{34C8D878-0934-4A1D-8688-69A76AA06F95}"/>
                </a:ext>
              </a:extLst>
            </p:cNvPr>
            <p:cNvSpPr/>
            <p:nvPr/>
          </p:nvSpPr>
          <p:spPr>
            <a:xfrm>
              <a:off x="441427" y="2886537"/>
              <a:ext cx="1095557" cy="147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With Storage</a:t>
              </a:r>
              <a:endParaRPr lang="ko-KR" altLang="en-US" sz="1200" b="1" dirty="0">
                <a:solidFill>
                  <a:schemeClr val="tx1"/>
                </a:solidFill>
              </a:endParaRPr>
            </a:p>
          </p:txBody>
        </p:sp>
        <p:sp>
          <p:nvSpPr>
            <p:cNvPr id="25" name="직사각형 24">
              <a:extLst>
                <a:ext uri="{FF2B5EF4-FFF2-40B4-BE49-F238E27FC236}">
                  <a16:creationId xmlns:a16="http://schemas.microsoft.com/office/drawing/2014/main" id="{6264B519-8562-44F1-911C-CFF9913CC609}"/>
                </a:ext>
              </a:extLst>
            </p:cNvPr>
            <p:cNvSpPr/>
            <p:nvPr/>
          </p:nvSpPr>
          <p:spPr>
            <a:xfrm>
              <a:off x="260656" y="1314162"/>
              <a:ext cx="1623698" cy="147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tx1"/>
                  </a:solidFill>
                </a:rPr>
                <a:t>Without Storage</a:t>
              </a:r>
              <a:endParaRPr lang="ko-KR" altLang="en-US" sz="1200" b="1" dirty="0">
                <a:solidFill>
                  <a:schemeClr val="tx1"/>
                </a:solidFill>
              </a:endParaRPr>
            </a:p>
          </p:txBody>
        </p:sp>
      </p:grpSp>
      <p:pic>
        <p:nvPicPr>
          <p:cNvPr id="30" name="그림 29">
            <a:extLst>
              <a:ext uri="{FF2B5EF4-FFF2-40B4-BE49-F238E27FC236}">
                <a16:creationId xmlns:a16="http://schemas.microsoft.com/office/drawing/2014/main" id="{7DC76843-D6B2-4B8E-93EF-DA516F833766}"/>
              </a:ext>
            </a:extLst>
          </p:cNvPr>
          <p:cNvPicPr>
            <a:picLocks noChangeAspect="1"/>
          </p:cNvPicPr>
          <p:nvPr/>
        </p:nvPicPr>
        <p:blipFill>
          <a:blip r:embed="rId4"/>
          <a:stretch>
            <a:fillRect/>
          </a:stretch>
        </p:blipFill>
        <p:spPr>
          <a:xfrm>
            <a:off x="5722470" y="1929111"/>
            <a:ext cx="1528004" cy="1284274"/>
          </a:xfrm>
          <a:prstGeom prst="rect">
            <a:avLst/>
          </a:prstGeom>
        </p:spPr>
      </p:pic>
      <p:grpSp>
        <p:nvGrpSpPr>
          <p:cNvPr id="31" name="그룹 30">
            <a:extLst>
              <a:ext uri="{FF2B5EF4-FFF2-40B4-BE49-F238E27FC236}">
                <a16:creationId xmlns:a16="http://schemas.microsoft.com/office/drawing/2014/main" id="{F3C19939-6B19-4F5F-91A5-49C5DF72A5B9}"/>
              </a:ext>
            </a:extLst>
          </p:cNvPr>
          <p:cNvGrpSpPr/>
          <p:nvPr/>
        </p:nvGrpSpPr>
        <p:grpSpPr>
          <a:xfrm>
            <a:off x="206498" y="204643"/>
            <a:ext cx="5515972" cy="4195019"/>
            <a:chOff x="7794472" y="3366605"/>
            <a:chExt cx="3720291" cy="2794560"/>
          </a:xfrm>
        </p:grpSpPr>
        <p:pic>
          <p:nvPicPr>
            <p:cNvPr id="32" name="그림 31">
              <a:extLst>
                <a:ext uri="{FF2B5EF4-FFF2-40B4-BE49-F238E27FC236}">
                  <a16:creationId xmlns:a16="http://schemas.microsoft.com/office/drawing/2014/main" id="{1730BB6C-D55B-4148-8D07-367A5611BEC4}"/>
                </a:ext>
              </a:extLst>
            </p:cNvPr>
            <p:cNvPicPr>
              <a:picLocks noChangeAspect="1"/>
            </p:cNvPicPr>
            <p:nvPr/>
          </p:nvPicPr>
          <p:blipFill rotWithShape="1">
            <a:blip r:embed="rId5"/>
            <a:srcRect l="33517" t="7772" r="2293" b="3534"/>
            <a:stretch/>
          </p:blipFill>
          <p:spPr>
            <a:xfrm>
              <a:off x="7794473" y="3490110"/>
              <a:ext cx="3720290" cy="2671055"/>
            </a:xfrm>
            <a:prstGeom prst="rect">
              <a:avLst/>
            </a:prstGeom>
          </p:spPr>
        </p:pic>
        <p:sp>
          <p:nvSpPr>
            <p:cNvPr id="33" name="직사각형 32">
              <a:extLst>
                <a:ext uri="{FF2B5EF4-FFF2-40B4-BE49-F238E27FC236}">
                  <a16:creationId xmlns:a16="http://schemas.microsoft.com/office/drawing/2014/main" id="{D7F72D20-278F-4662-B28C-42CBC34E6B50}"/>
                </a:ext>
              </a:extLst>
            </p:cNvPr>
            <p:cNvSpPr/>
            <p:nvPr/>
          </p:nvSpPr>
          <p:spPr>
            <a:xfrm>
              <a:off x="7794473" y="3366605"/>
              <a:ext cx="796391" cy="51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92"/>
            </a:p>
          </p:txBody>
        </p:sp>
        <p:sp>
          <p:nvSpPr>
            <p:cNvPr id="35" name="직사각형 34">
              <a:extLst>
                <a:ext uri="{FF2B5EF4-FFF2-40B4-BE49-F238E27FC236}">
                  <a16:creationId xmlns:a16="http://schemas.microsoft.com/office/drawing/2014/main" id="{4EA1212E-B030-43E9-A88D-092B38BD76B8}"/>
                </a:ext>
              </a:extLst>
            </p:cNvPr>
            <p:cNvSpPr/>
            <p:nvPr/>
          </p:nvSpPr>
          <p:spPr>
            <a:xfrm>
              <a:off x="7794472" y="4253083"/>
              <a:ext cx="220717" cy="1006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92"/>
            </a:p>
          </p:txBody>
        </p:sp>
      </p:grpSp>
      <p:grpSp>
        <p:nvGrpSpPr>
          <p:cNvPr id="42" name="그룹 41">
            <a:extLst>
              <a:ext uri="{FF2B5EF4-FFF2-40B4-BE49-F238E27FC236}">
                <a16:creationId xmlns:a16="http://schemas.microsoft.com/office/drawing/2014/main" id="{23F56F4D-97F1-4ED9-8982-E97AC96BB803}"/>
              </a:ext>
            </a:extLst>
          </p:cNvPr>
          <p:cNvGrpSpPr/>
          <p:nvPr/>
        </p:nvGrpSpPr>
        <p:grpSpPr>
          <a:xfrm>
            <a:off x="7342870" y="1339001"/>
            <a:ext cx="6637439" cy="5953934"/>
            <a:chOff x="6447441" y="1099003"/>
            <a:chExt cx="5531199" cy="4961612"/>
          </a:xfrm>
        </p:grpSpPr>
        <p:pic>
          <p:nvPicPr>
            <p:cNvPr id="4" name="그림 3">
              <a:extLst>
                <a:ext uri="{FF2B5EF4-FFF2-40B4-BE49-F238E27FC236}">
                  <a16:creationId xmlns:a16="http://schemas.microsoft.com/office/drawing/2014/main" id="{75776FB5-FC4B-4185-97BE-D139799DD9C9}"/>
                </a:ext>
              </a:extLst>
            </p:cNvPr>
            <p:cNvPicPr>
              <a:picLocks noChangeAspect="1"/>
            </p:cNvPicPr>
            <p:nvPr/>
          </p:nvPicPr>
          <p:blipFill rotWithShape="1">
            <a:blip r:embed="rId6"/>
            <a:srcRect l="46142"/>
            <a:stretch/>
          </p:blipFill>
          <p:spPr>
            <a:xfrm>
              <a:off x="6447441" y="1099003"/>
              <a:ext cx="5531199" cy="4961612"/>
            </a:xfrm>
            <a:prstGeom prst="rect">
              <a:avLst/>
            </a:prstGeom>
          </p:spPr>
        </p:pic>
        <p:sp>
          <p:nvSpPr>
            <p:cNvPr id="27" name="직사각형 26">
              <a:extLst>
                <a:ext uri="{FF2B5EF4-FFF2-40B4-BE49-F238E27FC236}">
                  <a16:creationId xmlns:a16="http://schemas.microsoft.com/office/drawing/2014/main" id="{2985F661-5DB5-4369-A66E-D287982E3D51}"/>
                </a:ext>
              </a:extLst>
            </p:cNvPr>
            <p:cNvSpPr/>
            <p:nvPr/>
          </p:nvSpPr>
          <p:spPr>
            <a:xfrm>
              <a:off x="6549921" y="1276918"/>
              <a:ext cx="4354300" cy="224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rPr>
                <a:t>GHG emissions pathways and Electricity Generation by technology</a:t>
              </a:r>
              <a:endParaRPr lang="ko-KR" altLang="en-US" sz="1200" b="1" dirty="0">
                <a:solidFill>
                  <a:schemeClr val="tx1"/>
                </a:solidFill>
              </a:endParaRPr>
            </a:p>
          </p:txBody>
        </p:sp>
        <p:sp>
          <p:nvSpPr>
            <p:cNvPr id="29" name="직사각형 28">
              <a:extLst>
                <a:ext uri="{FF2B5EF4-FFF2-40B4-BE49-F238E27FC236}">
                  <a16:creationId xmlns:a16="http://schemas.microsoft.com/office/drawing/2014/main" id="{2A864D54-D93B-424A-B2F3-BB1F1E7814DB}"/>
                </a:ext>
              </a:extLst>
            </p:cNvPr>
            <p:cNvSpPr/>
            <p:nvPr/>
          </p:nvSpPr>
          <p:spPr>
            <a:xfrm>
              <a:off x="6549921" y="3649554"/>
              <a:ext cx="3394180" cy="15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rPr>
                <a:t>Electricity Capacity by technology</a:t>
              </a:r>
              <a:endParaRPr lang="ko-KR" altLang="en-US" sz="1200" b="1" dirty="0">
                <a:solidFill>
                  <a:schemeClr val="tx1"/>
                </a:solidFill>
              </a:endParaRPr>
            </a:p>
          </p:txBody>
        </p:sp>
        <p:sp>
          <p:nvSpPr>
            <p:cNvPr id="36" name="직사각형 35">
              <a:extLst>
                <a:ext uri="{FF2B5EF4-FFF2-40B4-BE49-F238E27FC236}">
                  <a16:creationId xmlns:a16="http://schemas.microsoft.com/office/drawing/2014/main" id="{C61AC23F-DD8D-42CC-A1BB-5B5FD1661C45}"/>
                </a:ext>
              </a:extLst>
            </p:cNvPr>
            <p:cNvSpPr/>
            <p:nvPr/>
          </p:nvSpPr>
          <p:spPr>
            <a:xfrm rot="16200000">
              <a:off x="10499580" y="2228452"/>
              <a:ext cx="809282" cy="224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40" b="1" dirty="0">
                  <a:solidFill>
                    <a:schemeClr val="tx1"/>
                  </a:solidFill>
                </a:rPr>
                <a:t>Mt CO2eq</a:t>
              </a:r>
              <a:endParaRPr lang="ko-KR" altLang="en-US" sz="840" b="1" dirty="0">
                <a:solidFill>
                  <a:schemeClr val="tx1"/>
                </a:solidFill>
              </a:endParaRPr>
            </a:p>
          </p:txBody>
        </p:sp>
        <p:sp>
          <p:nvSpPr>
            <p:cNvPr id="37" name="직사각형 36">
              <a:extLst>
                <a:ext uri="{FF2B5EF4-FFF2-40B4-BE49-F238E27FC236}">
                  <a16:creationId xmlns:a16="http://schemas.microsoft.com/office/drawing/2014/main" id="{95B1EED0-C337-477C-A9C6-0BF6DE185F9A}"/>
                </a:ext>
              </a:extLst>
            </p:cNvPr>
            <p:cNvSpPr/>
            <p:nvPr/>
          </p:nvSpPr>
          <p:spPr>
            <a:xfrm rot="16200000">
              <a:off x="6404809" y="2270379"/>
              <a:ext cx="498038" cy="224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40" b="1" dirty="0" err="1">
                  <a:solidFill>
                    <a:schemeClr val="tx1"/>
                  </a:solidFill>
                </a:rPr>
                <a:t>TWh</a:t>
              </a:r>
              <a:endParaRPr lang="ko-KR" altLang="en-US" sz="840" b="1" dirty="0">
                <a:solidFill>
                  <a:schemeClr val="tx1"/>
                </a:solidFill>
              </a:endParaRPr>
            </a:p>
          </p:txBody>
        </p:sp>
        <p:sp>
          <p:nvSpPr>
            <p:cNvPr id="38" name="직사각형 37">
              <a:extLst>
                <a:ext uri="{FF2B5EF4-FFF2-40B4-BE49-F238E27FC236}">
                  <a16:creationId xmlns:a16="http://schemas.microsoft.com/office/drawing/2014/main" id="{66D4137A-E241-4F33-B714-F30E0726542C}"/>
                </a:ext>
              </a:extLst>
            </p:cNvPr>
            <p:cNvSpPr/>
            <p:nvPr/>
          </p:nvSpPr>
          <p:spPr>
            <a:xfrm rot="16200000">
              <a:off x="6400846" y="4667386"/>
              <a:ext cx="498038" cy="224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40" b="1" dirty="0">
                  <a:solidFill>
                    <a:schemeClr val="tx1"/>
                  </a:solidFill>
                </a:rPr>
                <a:t>GW</a:t>
              </a:r>
              <a:endParaRPr lang="ko-KR" altLang="en-US" sz="840" b="1" dirty="0">
                <a:solidFill>
                  <a:schemeClr val="tx1"/>
                </a:solidFill>
              </a:endParaRPr>
            </a:p>
          </p:txBody>
        </p:sp>
      </p:grpSp>
      <p:sp>
        <p:nvSpPr>
          <p:cNvPr id="39" name="직사각형 38">
            <a:extLst>
              <a:ext uri="{FF2B5EF4-FFF2-40B4-BE49-F238E27FC236}">
                <a16:creationId xmlns:a16="http://schemas.microsoft.com/office/drawing/2014/main" id="{4EF19D48-685E-4983-9BB3-03E54776F14D}"/>
              </a:ext>
            </a:extLst>
          </p:cNvPr>
          <p:cNvSpPr/>
          <p:nvPr/>
        </p:nvSpPr>
        <p:spPr>
          <a:xfrm>
            <a:off x="13144168" y="2112789"/>
            <a:ext cx="1058611" cy="282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960" dirty="0" err="1">
                <a:solidFill>
                  <a:schemeClr val="tx1"/>
                </a:solidFill>
              </a:rPr>
              <a:t>Offshore_wind</a:t>
            </a:r>
            <a:endParaRPr lang="en-US" altLang="ko-KR" sz="960" dirty="0">
              <a:solidFill>
                <a:schemeClr val="tx1"/>
              </a:solidFill>
            </a:endParaRPr>
          </a:p>
          <a:p>
            <a:pPr algn="ctr">
              <a:lnSpc>
                <a:spcPct val="150000"/>
              </a:lnSpc>
            </a:pPr>
            <a:r>
              <a:rPr lang="en-US" altLang="ko-KR" sz="960" dirty="0" err="1">
                <a:solidFill>
                  <a:schemeClr val="tx1"/>
                </a:solidFill>
              </a:rPr>
              <a:t>Onshore_wind</a:t>
            </a:r>
            <a:endParaRPr lang="en-US" altLang="ko-KR" sz="960" dirty="0">
              <a:solidFill>
                <a:schemeClr val="tx1"/>
              </a:solidFill>
            </a:endParaRPr>
          </a:p>
          <a:p>
            <a:pPr algn="ctr">
              <a:lnSpc>
                <a:spcPct val="150000"/>
              </a:lnSpc>
            </a:pPr>
            <a:r>
              <a:rPr lang="en-US" altLang="ko-KR" sz="960" dirty="0" err="1">
                <a:solidFill>
                  <a:schemeClr val="tx1"/>
                </a:solidFill>
              </a:rPr>
              <a:t>Solar_PV</a:t>
            </a:r>
            <a:endParaRPr lang="en-US" altLang="ko-KR" sz="960" dirty="0">
              <a:solidFill>
                <a:schemeClr val="tx1"/>
              </a:solidFill>
            </a:endParaRPr>
          </a:p>
          <a:p>
            <a:pPr algn="ctr">
              <a:lnSpc>
                <a:spcPct val="150000"/>
              </a:lnSpc>
            </a:pPr>
            <a:r>
              <a:rPr lang="en-US" altLang="ko-KR" sz="960" dirty="0">
                <a:solidFill>
                  <a:schemeClr val="tx1"/>
                </a:solidFill>
              </a:rPr>
              <a:t>Other Renewable Energy</a:t>
            </a:r>
          </a:p>
          <a:p>
            <a:pPr algn="ctr">
              <a:lnSpc>
                <a:spcPct val="150000"/>
              </a:lnSpc>
            </a:pPr>
            <a:r>
              <a:rPr lang="en-US" altLang="ko-KR" sz="960" dirty="0">
                <a:solidFill>
                  <a:schemeClr val="tx1"/>
                </a:solidFill>
              </a:rPr>
              <a:t>Hydrogen </a:t>
            </a:r>
          </a:p>
          <a:p>
            <a:pPr algn="ctr">
              <a:lnSpc>
                <a:spcPct val="150000"/>
              </a:lnSpc>
            </a:pPr>
            <a:r>
              <a:rPr lang="en-US" altLang="ko-KR" sz="960" dirty="0">
                <a:solidFill>
                  <a:schemeClr val="tx1"/>
                </a:solidFill>
              </a:rPr>
              <a:t>LNG</a:t>
            </a:r>
          </a:p>
          <a:p>
            <a:pPr algn="ctr">
              <a:lnSpc>
                <a:spcPct val="150000"/>
              </a:lnSpc>
            </a:pPr>
            <a:r>
              <a:rPr lang="en-US" altLang="ko-KR" sz="960" dirty="0">
                <a:solidFill>
                  <a:schemeClr val="tx1"/>
                </a:solidFill>
              </a:rPr>
              <a:t>Coal</a:t>
            </a:r>
          </a:p>
          <a:p>
            <a:pPr algn="ctr">
              <a:lnSpc>
                <a:spcPct val="150000"/>
              </a:lnSpc>
            </a:pPr>
            <a:r>
              <a:rPr lang="en-US" altLang="ko-KR" sz="960" dirty="0">
                <a:solidFill>
                  <a:schemeClr val="tx1"/>
                </a:solidFill>
              </a:rPr>
              <a:t>Nuclear </a:t>
            </a:r>
          </a:p>
          <a:p>
            <a:pPr algn="ctr">
              <a:lnSpc>
                <a:spcPct val="150000"/>
              </a:lnSpc>
            </a:pPr>
            <a:r>
              <a:rPr lang="en-US" altLang="ko-KR" sz="960" dirty="0">
                <a:solidFill>
                  <a:schemeClr val="tx1"/>
                </a:solidFill>
              </a:rPr>
              <a:t>GHG Emission</a:t>
            </a:r>
          </a:p>
          <a:p>
            <a:pPr algn="ctr">
              <a:lnSpc>
                <a:spcPct val="150000"/>
              </a:lnSpc>
            </a:pPr>
            <a:r>
              <a:rPr lang="en-US" altLang="ko-KR" sz="960" b="1" dirty="0">
                <a:solidFill>
                  <a:srgbClr val="FF0000"/>
                </a:solidFill>
              </a:rPr>
              <a:t>NZ2050 Total Electricity </a:t>
            </a:r>
            <a:r>
              <a:rPr lang="en-US" altLang="ko-KR" sz="960" dirty="0">
                <a:solidFill>
                  <a:schemeClr val="tx1"/>
                </a:solidFill>
              </a:rPr>
              <a:t>Generation </a:t>
            </a:r>
            <a:endParaRPr lang="ko-KR" altLang="en-US" sz="960" dirty="0">
              <a:solidFill>
                <a:schemeClr val="tx1"/>
              </a:solidFill>
            </a:endParaRPr>
          </a:p>
        </p:txBody>
      </p:sp>
      <p:sp>
        <p:nvSpPr>
          <p:cNvPr id="41" name="직사각형 40">
            <a:extLst>
              <a:ext uri="{FF2B5EF4-FFF2-40B4-BE49-F238E27FC236}">
                <a16:creationId xmlns:a16="http://schemas.microsoft.com/office/drawing/2014/main" id="{D6183068-8F50-415B-8F45-A36F207A28B6}"/>
              </a:ext>
            </a:extLst>
          </p:cNvPr>
          <p:cNvSpPr/>
          <p:nvPr/>
        </p:nvSpPr>
        <p:spPr>
          <a:xfrm>
            <a:off x="13144168" y="4935338"/>
            <a:ext cx="1058611" cy="1966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960" dirty="0" err="1">
                <a:solidFill>
                  <a:schemeClr val="tx1"/>
                </a:solidFill>
              </a:rPr>
              <a:t>Offshore_wind</a:t>
            </a:r>
            <a:endParaRPr lang="en-US" altLang="ko-KR" sz="960" dirty="0">
              <a:solidFill>
                <a:schemeClr val="tx1"/>
              </a:solidFill>
            </a:endParaRPr>
          </a:p>
          <a:p>
            <a:pPr algn="ctr">
              <a:lnSpc>
                <a:spcPct val="150000"/>
              </a:lnSpc>
            </a:pPr>
            <a:r>
              <a:rPr lang="en-US" altLang="ko-KR" sz="960" dirty="0" err="1">
                <a:solidFill>
                  <a:schemeClr val="tx1"/>
                </a:solidFill>
              </a:rPr>
              <a:t>Onshore_wind</a:t>
            </a:r>
            <a:endParaRPr lang="en-US" altLang="ko-KR" sz="960" dirty="0">
              <a:solidFill>
                <a:schemeClr val="tx1"/>
              </a:solidFill>
            </a:endParaRPr>
          </a:p>
          <a:p>
            <a:pPr algn="ctr">
              <a:lnSpc>
                <a:spcPct val="150000"/>
              </a:lnSpc>
            </a:pPr>
            <a:r>
              <a:rPr lang="en-US" altLang="ko-KR" sz="960" dirty="0" err="1">
                <a:solidFill>
                  <a:schemeClr val="tx1"/>
                </a:solidFill>
              </a:rPr>
              <a:t>Solar_PV</a:t>
            </a:r>
            <a:endParaRPr lang="en-US" altLang="ko-KR" sz="960" dirty="0">
              <a:solidFill>
                <a:schemeClr val="tx1"/>
              </a:solidFill>
            </a:endParaRPr>
          </a:p>
          <a:p>
            <a:pPr algn="ctr">
              <a:lnSpc>
                <a:spcPct val="150000"/>
              </a:lnSpc>
            </a:pPr>
            <a:r>
              <a:rPr lang="en-US" altLang="ko-KR" sz="960" dirty="0">
                <a:solidFill>
                  <a:schemeClr val="tx1"/>
                </a:solidFill>
              </a:rPr>
              <a:t>Other Renewable Energy</a:t>
            </a:r>
          </a:p>
          <a:p>
            <a:pPr algn="ctr">
              <a:lnSpc>
                <a:spcPct val="150000"/>
              </a:lnSpc>
            </a:pPr>
            <a:r>
              <a:rPr lang="en-US" altLang="ko-KR" sz="960" dirty="0">
                <a:solidFill>
                  <a:schemeClr val="tx1"/>
                </a:solidFill>
              </a:rPr>
              <a:t>Hydrogen </a:t>
            </a:r>
          </a:p>
          <a:p>
            <a:pPr algn="ctr">
              <a:lnSpc>
                <a:spcPct val="150000"/>
              </a:lnSpc>
            </a:pPr>
            <a:r>
              <a:rPr lang="en-US" altLang="ko-KR" sz="960" dirty="0">
                <a:solidFill>
                  <a:schemeClr val="tx1"/>
                </a:solidFill>
              </a:rPr>
              <a:t>LNG</a:t>
            </a:r>
          </a:p>
          <a:p>
            <a:pPr algn="ctr">
              <a:lnSpc>
                <a:spcPct val="150000"/>
              </a:lnSpc>
            </a:pPr>
            <a:r>
              <a:rPr lang="en-US" altLang="ko-KR" sz="960" dirty="0">
                <a:solidFill>
                  <a:schemeClr val="tx1"/>
                </a:solidFill>
              </a:rPr>
              <a:t>Coal</a:t>
            </a:r>
          </a:p>
          <a:p>
            <a:pPr algn="ctr">
              <a:lnSpc>
                <a:spcPct val="150000"/>
              </a:lnSpc>
            </a:pPr>
            <a:r>
              <a:rPr lang="en-US" altLang="ko-KR" sz="960" dirty="0">
                <a:solidFill>
                  <a:schemeClr val="tx1"/>
                </a:solidFill>
              </a:rPr>
              <a:t>Nuclear</a:t>
            </a:r>
          </a:p>
        </p:txBody>
      </p:sp>
      <p:sp>
        <p:nvSpPr>
          <p:cNvPr id="43" name="직사각형 42">
            <a:extLst>
              <a:ext uri="{FF2B5EF4-FFF2-40B4-BE49-F238E27FC236}">
                <a16:creationId xmlns:a16="http://schemas.microsoft.com/office/drawing/2014/main" id="{A01D0B9A-D54C-421E-BFF8-9D1003BB26F0}"/>
              </a:ext>
            </a:extLst>
          </p:cNvPr>
          <p:cNvSpPr/>
          <p:nvPr/>
        </p:nvSpPr>
        <p:spPr>
          <a:xfrm>
            <a:off x="1120702" y="44334"/>
            <a:ext cx="5225160" cy="269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592" b="1" dirty="0">
                <a:solidFill>
                  <a:schemeClr val="tx1"/>
                </a:solidFill>
                <a:latin typeface="Cambria" panose="02040503050406030204" pitchFamily="18" charset="0"/>
                <a:ea typeface="Cambria" panose="02040503050406030204" pitchFamily="18" charset="0"/>
              </a:rPr>
              <a:t>Renewable Energy Potential </a:t>
            </a:r>
            <a:endParaRPr lang="ko-KR" altLang="en-US" sz="2592" b="1" dirty="0">
              <a:solidFill>
                <a:schemeClr val="tx1"/>
              </a:solidFill>
              <a:latin typeface="Cambria" panose="02040503050406030204" pitchFamily="18" charset="0"/>
            </a:endParaRPr>
          </a:p>
        </p:txBody>
      </p:sp>
      <p:sp>
        <p:nvSpPr>
          <p:cNvPr id="45" name="타원 44">
            <a:extLst>
              <a:ext uri="{FF2B5EF4-FFF2-40B4-BE49-F238E27FC236}">
                <a16:creationId xmlns:a16="http://schemas.microsoft.com/office/drawing/2014/main" id="{6EC8F511-D6AF-4C4A-8683-7E65481ED7BF}"/>
              </a:ext>
            </a:extLst>
          </p:cNvPr>
          <p:cNvSpPr/>
          <p:nvPr/>
        </p:nvSpPr>
        <p:spPr>
          <a:xfrm>
            <a:off x="11834367" y="2277583"/>
            <a:ext cx="154432" cy="152688"/>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80"/>
          </a:p>
        </p:txBody>
      </p:sp>
      <p:sp>
        <p:nvSpPr>
          <p:cNvPr id="46" name="타원 45">
            <a:extLst>
              <a:ext uri="{FF2B5EF4-FFF2-40B4-BE49-F238E27FC236}">
                <a16:creationId xmlns:a16="http://schemas.microsoft.com/office/drawing/2014/main" id="{0478EC49-BEAA-45CE-BA2D-613E540D41DE}"/>
              </a:ext>
            </a:extLst>
          </p:cNvPr>
          <p:cNvSpPr/>
          <p:nvPr/>
        </p:nvSpPr>
        <p:spPr>
          <a:xfrm>
            <a:off x="11246351" y="2488019"/>
            <a:ext cx="154432" cy="152688"/>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80"/>
          </a:p>
        </p:txBody>
      </p:sp>
      <p:sp>
        <p:nvSpPr>
          <p:cNvPr id="47" name="타원 46">
            <a:extLst>
              <a:ext uri="{FF2B5EF4-FFF2-40B4-BE49-F238E27FC236}">
                <a16:creationId xmlns:a16="http://schemas.microsoft.com/office/drawing/2014/main" id="{B4AD8104-561D-49C5-A214-36A33837B877}"/>
              </a:ext>
            </a:extLst>
          </p:cNvPr>
          <p:cNvSpPr/>
          <p:nvPr/>
        </p:nvSpPr>
        <p:spPr>
          <a:xfrm>
            <a:off x="10653461" y="2676440"/>
            <a:ext cx="154432" cy="152688"/>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80"/>
          </a:p>
        </p:txBody>
      </p:sp>
      <p:sp>
        <p:nvSpPr>
          <p:cNvPr id="48" name="타원 47">
            <a:extLst>
              <a:ext uri="{FF2B5EF4-FFF2-40B4-BE49-F238E27FC236}">
                <a16:creationId xmlns:a16="http://schemas.microsoft.com/office/drawing/2014/main" id="{D4A71142-5368-4F1A-B2EA-C61939FCE5F6}"/>
              </a:ext>
            </a:extLst>
          </p:cNvPr>
          <p:cNvSpPr/>
          <p:nvPr/>
        </p:nvSpPr>
        <p:spPr>
          <a:xfrm>
            <a:off x="10063554" y="2760912"/>
            <a:ext cx="154432" cy="152688"/>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80"/>
          </a:p>
        </p:txBody>
      </p:sp>
      <p:sp>
        <p:nvSpPr>
          <p:cNvPr id="49" name="타원 48">
            <a:extLst>
              <a:ext uri="{FF2B5EF4-FFF2-40B4-BE49-F238E27FC236}">
                <a16:creationId xmlns:a16="http://schemas.microsoft.com/office/drawing/2014/main" id="{99AD8503-9123-4B7F-8F68-2DA78CF979F8}"/>
              </a:ext>
            </a:extLst>
          </p:cNvPr>
          <p:cNvSpPr/>
          <p:nvPr/>
        </p:nvSpPr>
        <p:spPr>
          <a:xfrm>
            <a:off x="9466146" y="2943792"/>
            <a:ext cx="154432" cy="152688"/>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80"/>
          </a:p>
        </p:txBody>
      </p:sp>
      <p:sp>
        <p:nvSpPr>
          <p:cNvPr id="50" name="타원 49">
            <a:extLst>
              <a:ext uri="{FF2B5EF4-FFF2-40B4-BE49-F238E27FC236}">
                <a16:creationId xmlns:a16="http://schemas.microsoft.com/office/drawing/2014/main" id="{80483A56-1A87-40CE-BC3A-77EEEFCFE3DB}"/>
              </a:ext>
            </a:extLst>
          </p:cNvPr>
          <p:cNvSpPr/>
          <p:nvPr/>
        </p:nvSpPr>
        <p:spPr>
          <a:xfrm>
            <a:off x="8893122" y="3167312"/>
            <a:ext cx="154432" cy="152688"/>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80"/>
          </a:p>
        </p:txBody>
      </p:sp>
      <p:pic>
        <p:nvPicPr>
          <p:cNvPr id="56" name="그림 55">
            <a:extLst>
              <a:ext uri="{FF2B5EF4-FFF2-40B4-BE49-F238E27FC236}">
                <a16:creationId xmlns:a16="http://schemas.microsoft.com/office/drawing/2014/main" id="{C185B3D8-BD71-4CC9-9FC6-7733DDD11B9D}"/>
              </a:ext>
            </a:extLst>
          </p:cNvPr>
          <p:cNvPicPr>
            <a:picLocks noChangeAspect="1"/>
          </p:cNvPicPr>
          <p:nvPr/>
        </p:nvPicPr>
        <p:blipFill rotWithShape="1">
          <a:blip r:embed="rId7"/>
          <a:srcRect l="1" r="43899"/>
          <a:stretch/>
        </p:blipFill>
        <p:spPr>
          <a:xfrm>
            <a:off x="12331740" y="5689600"/>
            <a:ext cx="294214" cy="913541"/>
          </a:xfrm>
          <a:prstGeom prst="rect">
            <a:avLst/>
          </a:prstGeom>
        </p:spPr>
      </p:pic>
      <p:pic>
        <p:nvPicPr>
          <p:cNvPr id="59" name="그림 58">
            <a:extLst>
              <a:ext uri="{FF2B5EF4-FFF2-40B4-BE49-F238E27FC236}">
                <a16:creationId xmlns:a16="http://schemas.microsoft.com/office/drawing/2014/main" id="{FCC597C7-2426-4D63-9A1A-4F07A1058445}"/>
              </a:ext>
            </a:extLst>
          </p:cNvPr>
          <p:cNvPicPr>
            <a:picLocks noChangeAspect="1"/>
          </p:cNvPicPr>
          <p:nvPr/>
        </p:nvPicPr>
        <p:blipFill rotWithShape="1">
          <a:blip r:embed="rId8"/>
          <a:srcRect l="1" r="43899"/>
          <a:stretch/>
        </p:blipFill>
        <p:spPr>
          <a:xfrm>
            <a:off x="12339357" y="5068264"/>
            <a:ext cx="216860" cy="673358"/>
          </a:xfrm>
          <a:prstGeom prst="rect">
            <a:avLst/>
          </a:prstGeom>
        </p:spPr>
      </p:pic>
      <p:sp>
        <p:nvSpPr>
          <p:cNvPr id="64" name="직사각형 63">
            <a:extLst>
              <a:ext uri="{FF2B5EF4-FFF2-40B4-BE49-F238E27FC236}">
                <a16:creationId xmlns:a16="http://schemas.microsoft.com/office/drawing/2014/main" id="{18D08EA7-6627-431F-84F9-F1DE415ADE1C}"/>
              </a:ext>
            </a:extLst>
          </p:cNvPr>
          <p:cNvSpPr/>
          <p:nvPr/>
        </p:nvSpPr>
        <p:spPr>
          <a:xfrm>
            <a:off x="10707555" y="7079204"/>
            <a:ext cx="3239111" cy="347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60" b="1" dirty="0">
                <a:solidFill>
                  <a:schemeClr val="tx1"/>
                </a:solidFill>
                <a:latin typeface="Cambria" panose="02040503050406030204" pitchFamily="18" charset="0"/>
                <a:ea typeface="Cambria" panose="02040503050406030204" pitchFamily="18" charset="0"/>
              </a:rPr>
              <a:t>Solar: 370, </a:t>
            </a:r>
            <a:r>
              <a:rPr lang="en-US" altLang="ko-KR" sz="1260" b="1" dirty="0">
                <a:solidFill>
                  <a:srgbClr val="00B050"/>
                </a:solidFill>
                <a:latin typeface="Cambria" panose="02040503050406030204" pitchFamily="18" charset="0"/>
                <a:ea typeface="Cambria" panose="02040503050406030204" pitchFamily="18" charset="0"/>
              </a:rPr>
              <a:t>300 (NZ2050)</a:t>
            </a:r>
          </a:p>
          <a:p>
            <a:pPr algn="ctr"/>
            <a:r>
              <a:rPr lang="en-US" altLang="ko-KR" sz="1260" b="1" dirty="0">
                <a:solidFill>
                  <a:schemeClr val="tx1"/>
                </a:solidFill>
                <a:latin typeface="Cambria" panose="02040503050406030204" pitchFamily="18" charset="0"/>
                <a:ea typeface="Cambria" panose="02040503050406030204" pitchFamily="18" charset="0"/>
              </a:rPr>
              <a:t>Wind: 200, </a:t>
            </a:r>
            <a:r>
              <a:rPr lang="en-US" altLang="ko-KR" sz="1260" b="1" dirty="0">
                <a:solidFill>
                  <a:srgbClr val="00B050"/>
                </a:solidFill>
                <a:latin typeface="Cambria" panose="02040503050406030204" pitchFamily="18" charset="0"/>
                <a:ea typeface="Cambria" panose="02040503050406030204" pitchFamily="18" charset="0"/>
              </a:rPr>
              <a:t>110 (NZ2050)</a:t>
            </a:r>
            <a:endParaRPr lang="ko-KR" altLang="en-US" sz="1260" b="1" dirty="0">
              <a:solidFill>
                <a:srgbClr val="00B050"/>
              </a:solidFill>
              <a:latin typeface="Cambria" panose="02040503050406030204" pitchFamily="18" charset="0"/>
            </a:endParaRPr>
          </a:p>
        </p:txBody>
      </p:sp>
      <p:sp>
        <p:nvSpPr>
          <p:cNvPr id="66" name="직사각형 65">
            <a:extLst>
              <a:ext uri="{FF2B5EF4-FFF2-40B4-BE49-F238E27FC236}">
                <a16:creationId xmlns:a16="http://schemas.microsoft.com/office/drawing/2014/main" id="{17E60031-CCE3-45E3-AE75-35DFFBA73ABC}"/>
              </a:ext>
            </a:extLst>
          </p:cNvPr>
          <p:cNvSpPr/>
          <p:nvPr/>
        </p:nvSpPr>
        <p:spPr>
          <a:xfrm>
            <a:off x="194104" y="4465880"/>
            <a:ext cx="7210254" cy="311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920" b="1" dirty="0">
                <a:solidFill>
                  <a:schemeClr val="tx1"/>
                </a:solidFill>
                <a:latin typeface="Cambria" panose="02040503050406030204" pitchFamily="18" charset="0"/>
                <a:ea typeface="Cambria" panose="02040503050406030204" pitchFamily="18" charset="0"/>
              </a:rPr>
              <a:t>Summer and winter power generation (Storage option)</a:t>
            </a:r>
            <a:endParaRPr lang="ko-KR" altLang="en-US" sz="1920" b="1" dirty="0">
              <a:solidFill>
                <a:schemeClr val="tx1"/>
              </a:solidFill>
              <a:latin typeface="Cambria" panose="02040503050406030204" pitchFamily="18" charset="0"/>
            </a:endParaRPr>
          </a:p>
        </p:txBody>
      </p:sp>
      <p:sp>
        <p:nvSpPr>
          <p:cNvPr id="40" name="타원 39">
            <a:extLst>
              <a:ext uri="{FF2B5EF4-FFF2-40B4-BE49-F238E27FC236}">
                <a16:creationId xmlns:a16="http://schemas.microsoft.com/office/drawing/2014/main" id="{3997C7D8-729D-4F22-BC7F-D43DFB063A7A}"/>
              </a:ext>
            </a:extLst>
          </p:cNvPr>
          <p:cNvSpPr/>
          <p:nvPr/>
        </p:nvSpPr>
        <p:spPr>
          <a:xfrm>
            <a:off x="12959840" y="4471730"/>
            <a:ext cx="154432" cy="152688"/>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80"/>
          </a:p>
        </p:txBody>
      </p:sp>
      <p:sp>
        <p:nvSpPr>
          <p:cNvPr id="44" name="직사각형 43">
            <a:extLst>
              <a:ext uri="{FF2B5EF4-FFF2-40B4-BE49-F238E27FC236}">
                <a16:creationId xmlns:a16="http://schemas.microsoft.com/office/drawing/2014/main" id="{DB3188F4-22BC-43A0-A124-36CEA24476D9}"/>
              </a:ext>
            </a:extLst>
          </p:cNvPr>
          <p:cNvSpPr/>
          <p:nvPr/>
        </p:nvSpPr>
        <p:spPr>
          <a:xfrm>
            <a:off x="0" y="7970956"/>
            <a:ext cx="14630400" cy="25864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80" dirty="0">
                <a:latin typeface="Cambria" panose="02040503050406030204" pitchFamily="18" charset="0"/>
                <a:ea typeface="Cambria" panose="02040503050406030204" pitchFamily="18" charset="0"/>
              </a:rPr>
              <a:t>                 </a:t>
            </a:r>
            <a:r>
              <a:rPr lang="en-US" altLang="ko-KR" sz="1680" dirty="0" err="1">
                <a:latin typeface="Cambria" panose="02040503050406030204" pitchFamily="18" charset="0"/>
                <a:ea typeface="Cambria" panose="02040503050406030204" pitchFamily="18" charset="0"/>
              </a:rPr>
              <a:t>Hanwoong</a:t>
            </a:r>
            <a:r>
              <a:rPr lang="ko-KR" altLang="en-US" sz="1680" dirty="0">
                <a:latin typeface="Cambria" panose="02040503050406030204" pitchFamily="18" charset="0"/>
              </a:rPr>
              <a:t> </a:t>
            </a:r>
            <a:r>
              <a:rPr lang="en-US" altLang="ko-KR" sz="1680" dirty="0">
                <a:latin typeface="Cambria" panose="02040503050406030204" pitchFamily="18" charset="0"/>
                <a:ea typeface="Cambria" panose="02040503050406030204" pitchFamily="18" charset="0"/>
              </a:rPr>
              <a:t>KIM</a:t>
            </a:r>
            <a:r>
              <a:rPr lang="ko-KR" altLang="en-US" sz="1680" dirty="0">
                <a:latin typeface="Cambria" panose="02040503050406030204" pitchFamily="18" charset="0"/>
              </a:rPr>
              <a:t>                                                             </a:t>
            </a:r>
            <a:r>
              <a:rPr lang="en-US" altLang="ko-KR" sz="1680" dirty="0">
                <a:latin typeface="Cambria" panose="02040503050406030204" pitchFamily="18" charset="0"/>
                <a:ea typeface="Cambria" panose="02040503050406030204" pitchFamily="18" charset="0"/>
              </a:rPr>
              <a:t>Center for Sustainable Development                                 15th IAMC, November 30, 2022</a:t>
            </a:r>
          </a:p>
        </p:txBody>
      </p:sp>
    </p:spTree>
    <p:extLst>
      <p:ext uri="{BB962C8B-B14F-4D97-AF65-F5344CB8AC3E}">
        <p14:creationId xmlns:p14="http://schemas.microsoft.com/office/powerpoint/2010/main" val="1876055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32</a:t>
            </a:fld>
            <a:endParaRPr lang="en-US" dirty="0"/>
          </a:p>
        </p:txBody>
      </p:sp>
      <p:sp>
        <p:nvSpPr>
          <p:cNvPr id="13" name="Title 2">
            <a:extLst>
              <a:ext uri="{FF2B5EF4-FFF2-40B4-BE49-F238E27FC236}">
                <a16:creationId xmlns:a16="http://schemas.microsoft.com/office/drawing/2014/main" id="{CA4D24AF-1955-B24D-BB7D-099DDD85988A}"/>
              </a:ext>
            </a:extLst>
          </p:cNvPr>
          <p:cNvSpPr txBox="1">
            <a:spLocks/>
          </p:cNvSpPr>
          <p:nvPr/>
        </p:nvSpPr>
        <p:spPr>
          <a:xfrm>
            <a:off x="3021496" y="252381"/>
            <a:ext cx="5873199"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USA – 50-52% net GHG emission reduction below 2005 levels</a:t>
            </a:r>
          </a:p>
        </p:txBody>
      </p:sp>
      <p:sp>
        <p:nvSpPr>
          <p:cNvPr id="12" name="Rectangle 11">
            <a:extLst>
              <a:ext uri="{FF2B5EF4-FFF2-40B4-BE49-F238E27FC236}">
                <a16:creationId xmlns:a16="http://schemas.microsoft.com/office/drawing/2014/main" id="{7E7CCCC3-89AD-024E-91B2-5C364912E255}"/>
              </a:ext>
            </a:extLst>
          </p:cNvPr>
          <p:cNvSpPr/>
          <p:nvPr/>
        </p:nvSpPr>
        <p:spPr>
          <a:xfrm>
            <a:off x="1816100" y="2570944"/>
            <a:ext cx="2273300" cy="515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
            <a:extLst>
              <a:ext uri="{FF2B5EF4-FFF2-40B4-BE49-F238E27FC236}">
                <a16:creationId xmlns:a16="http://schemas.microsoft.com/office/drawing/2014/main" id="{115CC157-8F5E-9244-96CA-73632BB69274}"/>
              </a:ext>
            </a:extLst>
          </p:cNvPr>
          <p:cNvSpPr txBox="1"/>
          <p:nvPr/>
        </p:nvSpPr>
        <p:spPr>
          <a:xfrm>
            <a:off x="8456512" y="7133433"/>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17" name="TextBox 1">
            <a:extLst>
              <a:ext uri="{FF2B5EF4-FFF2-40B4-BE49-F238E27FC236}">
                <a16:creationId xmlns:a16="http://schemas.microsoft.com/office/drawing/2014/main" id="{62BAA4BC-9CD9-6A48-BC8C-9D72F5F606A6}"/>
              </a:ext>
            </a:extLst>
          </p:cNvPr>
          <p:cNvSpPr txBox="1"/>
          <p:nvPr/>
        </p:nvSpPr>
        <p:spPr>
          <a:xfrm>
            <a:off x="8456512" y="6698150"/>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EU</a:t>
            </a:r>
          </a:p>
        </p:txBody>
      </p:sp>
      <p:sp>
        <p:nvSpPr>
          <p:cNvPr id="20" name="TextBox 1">
            <a:extLst>
              <a:ext uri="{FF2B5EF4-FFF2-40B4-BE49-F238E27FC236}">
                <a16:creationId xmlns:a16="http://schemas.microsoft.com/office/drawing/2014/main" id="{D8CE6762-D74B-0647-AAFB-087F3C4F7189}"/>
              </a:ext>
            </a:extLst>
          </p:cNvPr>
          <p:cNvSpPr txBox="1"/>
          <p:nvPr/>
        </p:nvSpPr>
        <p:spPr>
          <a:xfrm>
            <a:off x="8322077" y="5541079"/>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China</a:t>
            </a:r>
          </a:p>
        </p:txBody>
      </p:sp>
      <p:sp>
        <p:nvSpPr>
          <p:cNvPr id="21" name="TextBox 1">
            <a:extLst>
              <a:ext uri="{FF2B5EF4-FFF2-40B4-BE49-F238E27FC236}">
                <a16:creationId xmlns:a16="http://schemas.microsoft.com/office/drawing/2014/main" id="{BF39F28D-1546-3249-AAA9-FFB63A4242B5}"/>
              </a:ext>
            </a:extLst>
          </p:cNvPr>
          <p:cNvSpPr txBox="1"/>
          <p:nvPr/>
        </p:nvSpPr>
        <p:spPr>
          <a:xfrm>
            <a:off x="8456511" y="4519361"/>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India</a:t>
            </a:r>
          </a:p>
        </p:txBody>
      </p:sp>
      <p:sp>
        <p:nvSpPr>
          <p:cNvPr id="22" name="TextBox 1">
            <a:extLst>
              <a:ext uri="{FF2B5EF4-FFF2-40B4-BE49-F238E27FC236}">
                <a16:creationId xmlns:a16="http://schemas.microsoft.com/office/drawing/2014/main" id="{C539151F-8A2F-8A48-B4CB-D930A1C9D59A}"/>
              </a:ext>
            </a:extLst>
          </p:cNvPr>
          <p:cNvSpPr txBox="1"/>
          <p:nvPr/>
        </p:nvSpPr>
        <p:spPr>
          <a:xfrm>
            <a:off x="8322077" y="4119262"/>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Brazil</a:t>
            </a:r>
          </a:p>
        </p:txBody>
      </p:sp>
      <p:sp>
        <p:nvSpPr>
          <p:cNvPr id="23" name="TextBox 1">
            <a:extLst>
              <a:ext uri="{FF2B5EF4-FFF2-40B4-BE49-F238E27FC236}">
                <a16:creationId xmlns:a16="http://schemas.microsoft.com/office/drawing/2014/main" id="{7DB869FB-BD3A-864C-973E-C8C54B58A79C}"/>
              </a:ext>
            </a:extLst>
          </p:cNvPr>
          <p:cNvSpPr txBox="1"/>
          <p:nvPr/>
        </p:nvSpPr>
        <p:spPr>
          <a:xfrm>
            <a:off x="7523544" y="3181774"/>
            <a:ext cx="2050165"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Rest of the world</a:t>
            </a:r>
          </a:p>
        </p:txBody>
      </p:sp>
      <p:pic>
        <p:nvPicPr>
          <p:cNvPr id="9" name="Picture 8">
            <a:extLst>
              <a:ext uri="{FF2B5EF4-FFF2-40B4-BE49-F238E27FC236}">
                <a16:creationId xmlns:a16="http://schemas.microsoft.com/office/drawing/2014/main" id="{42887291-4EAE-FE48-B9C8-1671511D403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4027" y="2139587"/>
            <a:ext cx="8161296" cy="5610552"/>
          </a:xfrm>
          <a:prstGeom prst="rect">
            <a:avLst/>
          </a:prstGeom>
        </p:spPr>
      </p:pic>
      <p:sp>
        <p:nvSpPr>
          <p:cNvPr id="26" name="TextBox 25">
            <a:extLst>
              <a:ext uri="{FF2B5EF4-FFF2-40B4-BE49-F238E27FC236}">
                <a16:creationId xmlns:a16="http://schemas.microsoft.com/office/drawing/2014/main" id="{E28EAE2A-3873-4042-A1AA-7EC204EC239E}"/>
              </a:ext>
            </a:extLst>
          </p:cNvPr>
          <p:cNvSpPr txBox="1"/>
          <p:nvPr/>
        </p:nvSpPr>
        <p:spPr>
          <a:xfrm>
            <a:off x="7671294" y="2802295"/>
            <a:ext cx="1643605" cy="307777"/>
          </a:xfrm>
          <a:prstGeom prst="rect">
            <a:avLst/>
          </a:prstGeom>
          <a:noFill/>
        </p:spPr>
        <p:txBody>
          <a:bodyPr wrap="square">
            <a:spAutoFit/>
          </a:bodyPr>
          <a:lstStyle/>
          <a:p>
            <a:r>
              <a:rPr lang="en-US" sz="1400" dirty="0">
                <a:solidFill>
                  <a:srgbClr val="3EB8F0"/>
                </a:solidFill>
              </a:rPr>
              <a:t>PNNL BAU</a:t>
            </a:r>
          </a:p>
        </p:txBody>
      </p:sp>
      <p:sp>
        <p:nvSpPr>
          <p:cNvPr id="27" name="TextBox 26">
            <a:extLst>
              <a:ext uri="{FF2B5EF4-FFF2-40B4-BE49-F238E27FC236}">
                <a16:creationId xmlns:a16="http://schemas.microsoft.com/office/drawing/2014/main" id="{8CDE3516-5C8A-464F-9923-154C1887992F}"/>
              </a:ext>
            </a:extLst>
          </p:cNvPr>
          <p:cNvSpPr txBox="1"/>
          <p:nvPr/>
        </p:nvSpPr>
        <p:spPr>
          <a:xfrm>
            <a:off x="6943505" y="3430420"/>
            <a:ext cx="1455577" cy="523220"/>
          </a:xfrm>
          <a:prstGeom prst="rect">
            <a:avLst/>
          </a:prstGeom>
          <a:noFill/>
        </p:spPr>
        <p:txBody>
          <a:bodyPr wrap="square">
            <a:spAutoFit/>
          </a:bodyPr>
          <a:lstStyle/>
          <a:p>
            <a:r>
              <a:rPr lang="en-US" sz="1400" dirty="0">
                <a:solidFill>
                  <a:schemeClr val="accent2"/>
                </a:solidFill>
              </a:rPr>
              <a:t>Mitigation due to current policy</a:t>
            </a:r>
          </a:p>
        </p:txBody>
      </p:sp>
      <p:sp>
        <p:nvSpPr>
          <p:cNvPr id="29" name="TextBox 28">
            <a:extLst>
              <a:ext uri="{FF2B5EF4-FFF2-40B4-BE49-F238E27FC236}">
                <a16:creationId xmlns:a16="http://schemas.microsoft.com/office/drawing/2014/main" id="{DEA80754-FF4C-9448-8DD3-E033AD5F33D3}"/>
              </a:ext>
            </a:extLst>
          </p:cNvPr>
          <p:cNvSpPr txBox="1"/>
          <p:nvPr/>
        </p:nvSpPr>
        <p:spPr>
          <a:xfrm>
            <a:off x="7499451" y="5360322"/>
            <a:ext cx="1582876" cy="738664"/>
          </a:xfrm>
          <a:prstGeom prst="rect">
            <a:avLst/>
          </a:prstGeom>
          <a:noFill/>
        </p:spPr>
        <p:txBody>
          <a:bodyPr wrap="square">
            <a:spAutoFit/>
          </a:bodyPr>
          <a:lstStyle/>
          <a:p>
            <a:r>
              <a:rPr lang="en-US" sz="1400" dirty="0">
                <a:solidFill>
                  <a:schemeClr val="accent2"/>
                </a:solidFill>
              </a:rPr>
              <a:t>Mitigation for NDC and net-zero pledge</a:t>
            </a:r>
          </a:p>
        </p:txBody>
      </p:sp>
      <p:sp>
        <p:nvSpPr>
          <p:cNvPr id="30" name="TextBox 29">
            <a:extLst>
              <a:ext uri="{FF2B5EF4-FFF2-40B4-BE49-F238E27FC236}">
                <a16:creationId xmlns:a16="http://schemas.microsoft.com/office/drawing/2014/main" id="{C782B68C-2857-0247-B2FB-3B8C3A90EF36}"/>
              </a:ext>
            </a:extLst>
          </p:cNvPr>
          <p:cNvSpPr txBox="1"/>
          <p:nvPr/>
        </p:nvSpPr>
        <p:spPr>
          <a:xfrm>
            <a:off x="1744891" y="3997679"/>
            <a:ext cx="2273300" cy="307777"/>
          </a:xfrm>
          <a:prstGeom prst="rect">
            <a:avLst/>
          </a:prstGeom>
          <a:noFill/>
        </p:spPr>
        <p:txBody>
          <a:bodyPr wrap="square">
            <a:spAutoFit/>
          </a:bodyPr>
          <a:lstStyle/>
          <a:p>
            <a:r>
              <a:rPr lang="en-US" sz="1400" dirty="0">
                <a:solidFill>
                  <a:schemeClr val="accent2"/>
                </a:solidFill>
              </a:rPr>
              <a:t>2015 NDC</a:t>
            </a:r>
          </a:p>
        </p:txBody>
      </p:sp>
      <p:sp>
        <p:nvSpPr>
          <p:cNvPr id="31" name="TextBox 30">
            <a:extLst>
              <a:ext uri="{FF2B5EF4-FFF2-40B4-BE49-F238E27FC236}">
                <a16:creationId xmlns:a16="http://schemas.microsoft.com/office/drawing/2014/main" id="{32817896-DF9D-0040-B7CB-28A4CD7E351A}"/>
              </a:ext>
            </a:extLst>
          </p:cNvPr>
          <p:cNvSpPr txBox="1"/>
          <p:nvPr/>
        </p:nvSpPr>
        <p:spPr>
          <a:xfrm>
            <a:off x="1744891" y="4753453"/>
            <a:ext cx="2273300" cy="307777"/>
          </a:xfrm>
          <a:prstGeom prst="rect">
            <a:avLst/>
          </a:prstGeom>
          <a:noFill/>
        </p:spPr>
        <p:txBody>
          <a:bodyPr wrap="square">
            <a:spAutoFit/>
          </a:bodyPr>
          <a:lstStyle/>
          <a:p>
            <a:r>
              <a:rPr lang="en-US" sz="1400" dirty="0">
                <a:solidFill>
                  <a:schemeClr val="accent2"/>
                </a:solidFill>
              </a:rPr>
              <a:t>2021 NDC 50%</a:t>
            </a:r>
          </a:p>
        </p:txBody>
      </p:sp>
      <p:sp>
        <p:nvSpPr>
          <p:cNvPr id="32" name="TextBox 31">
            <a:extLst>
              <a:ext uri="{FF2B5EF4-FFF2-40B4-BE49-F238E27FC236}">
                <a16:creationId xmlns:a16="http://schemas.microsoft.com/office/drawing/2014/main" id="{B0B49BF1-A7BC-A444-9B9D-42E28A3F920B}"/>
              </a:ext>
            </a:extLst>
          </p:cNvPr>
          <p:cNvSpPr txBox="1"/>
          <p:nvPr/>
        </p:nvSpPr>
        <p:spPr>
          <a:xfrm>
            <a:off x="1744891" y="5170449"/>
            <a:ext cx="2273300" cy="307777"/>
          </a:xfrm>
          <a:prstGeom prst="rect">
            <a:avLst/>
          </a:prstGeom>
          <a:noFill/>
        </p:spPr>
        <p:txBody>
          <a:bodyPr wrap="square">
            <a:spAutoFit/>
          </a:bodyPr>
          <a:lstStyle/>
          <a:p>
            <a:r>
              <a:rPr lang="en-US" sz="1400" dirty="0">
                <a:solidFill>
                  <a:schemeClr val="accent2"/>
                </a:solidFill>
              </a:rPr>
              <a:t>2021 NDC 52%</a:t>
            </a:r>
          </a:p>
        </p:txBody>
      </p:sp>
      <p:sp>
        <p:nvSpPr>
          <p:cNvPr id="33" name="Rectangle 32">
            <a:extLst>
              <a:ext uri="{FF2B5EF4-FFF2-40B4-BE49-F238E27FC236}">
                <a16:creationId xmlns:a16="http://schemas.microsoft.com/office/drawing/2014/main" id="{62A68746-F3DC-4340-AE6B-C1AF4FA988F5}"/>
              </a:ext>
            </a:extLst>
          </p:cNvPr>
          <p:cNvSpPr/>
          <p:nvPr/>
        </p:nvSpPr>
        <p:spPr>
          <a:xfrm>
            <a:off x="9314899" y="3445403"/>
            <a:ext cx="4755741" cy="2616101"/>
          </a:xfrm>
          <a:prstGeom prst="rect">
            <a:avLst/>
          </a:prstGeom>
        </p:spPr>
        <p:txBody>
          <a:bodyPr wrap="square">
            <a:spAutoFit/>
          </a:bodyPr>
          <a:lstStyle/>
          <a:p>
            <a:pPr marL="285750" lvl="0" indent="-285750">
              <a:spcBef>
                <a:spcPts val="1200"/>
              </a:spcBef>
              <a:buFont typeface="Arial" panose="020B0604020202020204" pitchFamily="34" charset="0"/>
              <a:buChar char="•"/>
            </a:pPr>
            <a:r>
              <a:rPr lang="en-US" sz="1800" dirty="0">
                <a:solidFill>
                  <a:schemeClr val="accent2"/>
                </a:solidFill>
              </a:rPr>
              <a:t>In the absence of additional climate policy, U.S. GHG emissions are projected to increase again.</a:t>
            </a:r>
          </a:p>
          <a:p>
            <a:pPr marL="285750" lvl="0" indent="-285750">
              <a:spcBef>
                <a:spcPts val="1200"/>
              </a:spcBef>
              <a:buFont typeface="Arial" panose="020B0604020202020204" pitchFamily="34" charset="0"/>
              <a:buChar char="•"/>
            </a:pPr>
            <a:r>
              <a:rPr lang="en-US" sz="1800" dirty="0">
                <a:solidFill>
                  <a:schemeClr val="accent2"/>
                </a:solidFill>
              </a:rPr>
              <a:t>U.S. updated NDC target is to reduce its GHG emissions 50-52% below 2005 levels by 2030. </a:t>
            </a:r>
          </a:p>
          <a:p>
            <a:pPr marL="285750" lvl="0" indent="-285750">
              <a:spcBef>
                <a:spcPts val="1200"/>
              </a:spcBef>
              <a:buFont typeface="Arial" panose="020B0604020202020204" pitchFamily="34" charset="0"/>
              <a:buChar char="•"/>
            </a:pPr>
            <a:r>
              <a:rPr lang="en-US" sz="1800" dirty="0">
                <a:solidFill>
                  <a:schemeClr val="accent2"/>
                </a:solidFill>
              </a:rPr>
              <a:t>U.S. current policies contribute to emission reductions in 2030 </a:t>
            </a:r>
          </a:p>
        </p:txBody>
      </p:sp>
      <p:sp>
        <p:nvSpPr>
          <p:cNvPr id="34" name="TextBox 33">
            <a:extLst>
              <a:ext uri="{FF2B5EF4-FFF2-40B4-BE49-F238E27FC236}">
                <a16:creationId xmlns:a16="http://schemas.microsoft.com/office/drawing/2014/main" id="{E572AE6E-E6C1-0848-A8F8-B355CC4AF1EB}"/>
              </a:ext>
            </a:extLst>
          </p:cNvPr>
          <p:cNvSpPr txBox="1"/>
          <p:nvPr/>
        </p:nvSpPr>
        <p:spPr>
          <a:xfrm>
            <a:off x="1579495" y="1856307"/>
            <a:ext cx="7315200" cy="338554"/>
          </a:xfrm>
          <a:prstGeom prst="rect">
            <a:avLst/>
          </a:prstGeom>
          <a:noFill/>
        </p:spPr>
        <p:txBody>
          <a:bodyPr wrap="square">
            <a:spAutoFit/>
          </a:bodyPr>
          <a:lstStyle/>
          <a:p>
            <a:r>
              <a:rPr lang="en-US" sz="1600" b="1" dirty="0">
                <a:solidFill>
                  <a:schemeClr val="accent2"/>
                </a:solidFill>
              </a:rPr>
              <a:t>GHG emissions  (Gt CO2e including land use)</a:t>
            </a:r>
            <a:endParaRPr lang="en-US" sz="1600" b="1" dirty="0"/>
          </a:p>
        </p:txBody>
      </p:sp>
      <p:pic>
        <p:nvPicPr>
          <p:cNvPr id="37" name="Picture 36" descr="Chart, line chart&#10;&#10;Description automatically generated">
            <a:extLst>
              <a:ext uri="{FF2B5EF4-FFF2-40B4-BE49-F238E27FC236}">
                <a16:creationId xmlns:a16="http://schemas.microsoft.com/office/drawing/2014/main" id="{B643B95F-A1BA-A446-8433-A8D7B8F676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3709" y="50760"/>
            <a:ext cx="5047621" cy="2884355"/>
          </a:xfrm>
          <a:prstGeom prst="rect">
            <a:avLst/>
          </a:prstGeom>
        </p:spPr>
      </p:pic>
    </p:spTree>
    <p:extLst>
      <p:ext uri="{BB962C8B-B14F-4D97-AF65-F5344CB8AC3E}">
        <p14:creationId xmlns:p14="http://schemas.microsoft.com/office/powerpoint/2010/main" val="3388617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33</a:t>
            </a:fld>
            <a:endParaRPr lang="en-US" dirty="0"/>
          </a:p>
        </p:txBody>
      </p:sp>
      <p:sp>
        <p:nvSpPr>
          <p:cNvPr id="13" name="Title 2">
            <a:extLst>
              <a:ext uri="{FF2B5EF4-FFF2-40B4-BE49-F238E27FC236}">
                <a16:creationId xmlns:a16="http://schemas.microsoft.com/office/drawing/2014/main" id="{CA4D24AF-1955-B24D-BB7D-099DDD85988A}"/>
              </a:ext>
            </a:extLst>
          </p:cNvPr>
          <p:cNvSpPr txBox="1">
            <a:spLocks/>
          </p:cNvSpPr>
          <p:nvPr/>
        </p:nvSpPr>
        <p:spPr>
          <a:xfrm>
            <a:off x="3021496" y="252381"/>
            <a:ext cx="5873199"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EU – 55% emission reduction below 1990 levels</a:t>
            </a:r>
          </a:p>
        </p:txBody>
      </p:sp>
      <p:sp>
        <p:nvSpPr>
          <p:cNvPr id="12" name="Rectangle 11">
            <a:extLst>
              <a:ext uri="{FF2B5EF4-FFF2-40B4-BE49-F238E27FC236}">
                <a16:creationId xmlns:a16="http://schemas.microsoft.com/office/drawing/2014/main" id="{7E7CCCC3-89AD-024E-91B2-5C364912E255}"/>
              </a:ext>
            </a:extLst>
          </p:cNvPr>
          <p:cNvSpPr/>
          <p:nvPr/>
        </p:nvSpPr>
        <p:spPr>
          <a:xfrm>
            <a:off x="1816100" y="2570944"/>
            <a:ext cx="2273300" cy="515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
            <a:extLst>
              <a:ext uri="{FF2B5EF4-FFF2-40B4-BE49-F238E27FC236}">
                <a16:creationId xmlns:a16="http://schemas.microsoft.com/office/drawing/2014/main" id="{115CC157-8F5E-9244-96CA-73632BB69274}"/>
              </a:ext>
            </a:extLst>
          </p:cNvPr>
          <p:cNvSpPr txBox="1"/>
          <p:nvPr/>
        </p:nvSpPr>
        <p:spPr>
          <a:xfrm>
            <a:off x="8456512" y="7133433"/>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17" name="TextBox 1">
            <a:extLst>
              <a:ext uri="{FF2B5EF4-FFF2-40B4-BE49-F238E27FC236}">
                <a16:creationId xmlns:a16="http://schemas.microsoft.com/office/drawing/2014/main" id="{62BAA4BC-9CD9-6A48-BC8C-9D72F5F606A6}"/>
              </a:ext>
            </a:extLst>
          </p:cNvPr>
          <p:cNvSpPr txBox="1"/>
          <p:nvPr/>
        </p:nvSpPr>
        <p:spPr>
          <a:xfrm>
            <a:off x="8456512" y="6698150"/>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EU</a:t>
            </a:r>
          </a:p>
        </p:txBody>
      </p:sp>
      <p:sp>
        <p:nvSpPr>
          <p:cNvPr id="20" name="TextBox 1">
            <a:extLst>
              <a:ext uri="{FF2B5EF4-FFF2-40B4-BE49-F238E27FC236}">
                <a16:creationId xmlns:a16="http://schemas.microsoft.com/office/drawing/2014/main" id="{D8CE6762-D74B-0647-AAFB-087F3C4F7189}"/>
              </a:ext>
            </a:extLst>
          </p:cNvPr>
          <p:cNvSpPr txBox="1"/>
          <p:nvPr/>
        </p:nvSpPr>
        <p:spPr>
          <a:xfrm>
            <a:off x="8322077" y="5541079"/>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China</a:t>
            </a:r>
          </a:p>
        </p:txBody>
      </p:sp>
      <p:sp>
        <p:nvSpPr>
          <p:cNvPr id="21" name="TextBox 1">
            <a:extLst>
              <a:ext uri="{FF2B5EF4-FFF2-40B4-BE49-F238E27FC236}">
                <a16:creationId xmlns:a16="http://schemas.microsoft.com/office/drawing/2014/main" id="{BF39F28D-1546-3249-AAA9-FFB63A4242B5}"/>
              </a:ext>
            </a:extLst>
          </p:cNvPr>
          <p:cNvSpPr txBox="1"/>
          <p:nvPr/>
        </p:nvSpPr>
        <p:spPr>
          <a:xfrm>
            <a:off x="8456511" y="4519361"/>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India</a:t>
            </a:r>
          </a:p>
        </p:txBody>
      </p:sp>
      <p:sp>
        <p:nvSpPr>
          <p:cNvPr id="22" name="TextBox 1">
            <a:extLst>
              <a:ext uri="{FF2B5EF4-FFF2-40B4-BE49-F238E27FC236}">
                <a16:creationId xmlns:a16="http://schemas.microsoft.com/office/drawing/2014/main" id="{C539151F-8A2F-8A48-B4CB-D930A1C9D59A}"/>
              </a:ext>
            </a:extLst>
          </p:cNvPr>
          <p:cNvSpPr txBox="1"/>
          <p:nvPr/>
        </p:nvSpPr>
        <p:spPr>
          <a:xfrm>
            <a:off x="8322077" y="4119262"/>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Brazil</a:t>
            </a:r>
          </a:p>
        </p:txBody>
      </p:sp>
      <p:sp>
        <p:nvSpPr>
          <p:cNvPr id="23" name="TextBox 1">
            <a:extLst>
              <a:ext uri="{FF2B5EF4-FFF2-40B4-BE49-F238E27FC236}">
                <a16:creationId xmlns:a16="http://schemas.microsoft.com/office/drawing/2014/main" id="{7DB869FB-BD3A-864C-973E-C8C54B58A79C}"/>
              </a:ext>
            </a:extLst>
          </p:cNvPr>
          <p:cNvSpPr txBox="1"/>
          <p:nvPr/>
        </p:nvSpPr>
        <p:spPr>
          <a:xfrm>
            <a:off x="7523544" y="3181774"/>
            <a:ext cx="2050165"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Rest of the world</a:t>
            </a:r>
          </a:p>
        </p:txBody>
      </p:sp>
      <p:pic>
        <p:nvPicPr>
          <p:cNvPr id="9" name="Picture 8">
            <a:extLst>
              <a:ext uri="{FF2B5EF4-FFF2-40B4-BE49-F238E27FC236}">
                <a16:creationId xmlns:a16="http://schemas.microsoft.com/office/drawing/2014/main" id="{42887291-4EAE-FE48-B9C8-1671511D403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4027" y="2139587"/>
            <a:ext cx="8161296" cy="5610552"/>
          </a:xfrm>
          <a:prstGeom prst="rect">
            <a:avLst/>
          </a:prstGeom>
        </p:spPr>
      </p:pic>
      <p:sp>
        <p:nvSpPr>
          <p:cNvPr id="26" name="TextBox 25">
            <a:extLst>
              <a:ext uri="{FF2B5EF4-FFF2-40B4-BE49-F238E27FC236}">
                <a16:creationId xmlns:a16="http://schemas.microsoft.com/office/drawing/2014/main" id="{E28EAE2A-3873-4042-A1AA-7EC204EC239E}"/>
              </a:ext>
            </a:extLst>
          </p:cNvPr>
          <p:cNvSpPr txBox="1"/>
          <p:nvPr/>
        </p:nvSpPr>
        <p:spPr>
          <a:xfrm>
            <a:off x="7679156" y="3276488"/>
            <a:ext cx="1643605" cy="307777"/>
          </a:xfrm>
          <a:prstGeom prst="rect">
            <a:avLst/>
          </a:prstGeom>
          <a:noFill/>
        </p:spPr>
        <p:txBody>
          <a:bodyPr wrap="square">
            <a:spAutoFit/>
          </a:bodyPr>
          <a:lstStyle/>
          <a:p>
            <a:r>
              <a:rPr lang="en-US" sz="1400" dirty="0">
                <a:solidFill>
                  <a:srgbClr val="3EB8F0"/>
                </a:solidFill>
              </a:rPr>
              <a:t>PNNL BAU</a:t>
            </a:r>
          </a:p>
        </p:txBody>
      </p:sp>
      <p:sp>
        <p:nvSpPr>
          <p:cNvPr id="27" name="TextBox 26">
            <a:extLst>
              <a:ext uri="{FF2B5EF4-FFF2-40B4-BE49-F238E27FC236}">
                <a16:creationId xmlns:a16="http://schemas.microsoft.com/office/drawing/2014/main" id="{8CDE3516-5C8A-464F-9923-154C1887992F}"/>
              </a:ext>
            </a:extLst>
          </p:cNvPr>
          <p:cNvSpPr txBox="1"/>
          <p:nvPr/>
        </p:nvSpPr>
        <p:spPr>
          <a:xfrm>
            <a:off x="7233368" y="3988568"/>
            <a:ext cx="1455577" cy="523220"/>
          </a:xfrm>
          <a:prstGeom prst="rect">
            <a:avLst/>
          </a:prstGeom>
          <a:noFill/>
        </p:spPr>
        <p:txBody>
          <a:bodyPr wrap="square">
            <a:spAutoFit/>
          </a:bodyPr>
          <a:lstStyle/>
          <a:p>
            <a:r>
              <a:rPr lang="en-US" sz="1400" dirty="0">
                <a:solidFill>
                  <a:schemeClr val="accent2"/>
                </a:solidFill>
              </a:rPr>
              <a:t>Mitigation due to current policy</a:t>
            </a:r>
          </a:p>
        </p:txBody>
      </p:sp>
      <p:sp>
        <p:nvSpPr>
          <p:cNvPr id="30" name="TextBox 29">
            <a:extLst>
              <a:ext uri="{FF2B5EF4-FFF2-40B4-BE49-F238E27FC236}">
                <a16:creationId xmlns:a16="http://schemas.microsoft.com/office/drawing/2014/main" id="{C782B68C-2857-0247-B2FB-3B8C3A90EF36}"/>
              </a:ext>
            </a:extLst>
          </p:cNvPr>
          <p:cNvSpPr txBox="1"/>
          <p:nvPr/>
        </p:nvSpPr>
        <p:spPr>
          <a:xfrm>
            <a:off x="1775575" y="4297694"/>
            <a:ext cx="2273300" cy="307777"/>
          </a:xfrm>
          <a:prstGeom prst="rect">
            <a:avLst/>
          </a:prstGeom>
          <a:noFill/>
        </p:spPr>
        <p:txBody>
          <a:bodyPr wrap="square">
            <a:spAutoFit/>
          </a:bodyPr>
          <a:lstStyle/>
          <a:p>
            <a:r>
              <a:rPr lang="en-US" sz="1400" dirty="0">
                <a:solidFill>
                  <a:schemeClr val="accent2"/>
                </a:solidFill>
              </a:rPr>
              <a:t>2015 NDC</a:t>
            </a:r>
          </a:p>
        </p:txBody>
      </p:sp>
      <p:sp>
        <p:nvSpPr>
          <p:cNvPr id="32" name="TextBox 31">
            <a:extLst>
              <a:ext uri="{FF2B5EF4-FFF2-40B4-BE49-F238E27FC236}">
                <a16:creationId xmlns:a16="http://schemas.microsoft.com/office/drawing/2014/main" id="{B0B49BF1-A7BC-A444-9B9D-42E28A3F920B}"/>
              </a:ext>
            </a:extLst>
          </p:cNvPr>
          <p:cNvSpPr txBox="1"/>
          <p:nvPr/>
        </p:nvSpPr>
        <p:spPr>
          <a:xfrm>
            <a:off x="1816100" y="5306921"/>
            <a:ext cx="2273300" cy="307777"/>
          </a:xfrm>
          <a:prstGeom prst="rect">
            <a:avLst/>
          </a:prstGeom>
          <a:noFill/>
        </p:spPr>
        <p:txBody>
          <a:bodyPr wrap="square">
            <a:spAutoFit/>
          </a:bodyPr>
          <a:lstStyle/>
          <a:p>
            <a:r>
              <a:rPr lang="en-US" sz="1400" dirty="0">
                <a:solidFill>
                  <a:schemeClr val="accent2"/>
                </a:solidFill>
              </a:rPr>
              <a:t>2021 NDC</a:t>
            </a:r>
          </a:p>
        </p:txBody>
      </p:sp>
      <p:sp>
        <p:nvSpPr>
          <p:cNvPr id="25" name="TextBox 24">
            <a:extLst>
              <a:ext uri="{FF2B5EF4-FFF2-40B4-BE49-F238E27FC236}">
                <a16:creationId xmlns:a16="http://schemas.microsoft.com/office/drawing/2014/main" id="{4350E595-30EF-A84E-BFA5-731D02AF42D8}"/>
              </a:ext>
            </a:extLst>
          </p:cNvPr>
          <p:cNvSpPr txBox="1"/>
          <p:nvPr/>
        </p:nvSpPr>
        <p:spPr>
          <a:xfrm>
            <a:off x="1579495" y="1856307"/>
            <a:ext cx="7315200" cy="338554"/>
          </a:xfrm>
          <a:prstGeom prst="rect">
            <a:avLst/>
          </a:prstGeom>
          <a:noFill/>
        </p:spPr>
        <p:txBody>
          <a:bodyPr wrap="square">
            <a:spAutoFit/>
          </a:bodyPr>
          <a:lstStyle/>
          <a:p>
            <a:r>
              <a:rPr lang="en-US" sz="1600" b="1" dirty="0">
                <a:solidFill>
                  <a:schemeClr val="accent2"/>
                </a:solidFill>
              </a:rPr>
              <a:t>GHG emissions  (Gt CO2e including land use)</a:t>
            </a:r>
            <a:endParaRPr lang="en-US" sz="1600" b="1" dirty="0"/>
          </a:p>
        </p:txBody>
      </p:sp>
      <p:pic>
        <p:nvPicPr>
          <p:cNvPr id="35" name="Picture 34">
            <a:extLst>
              <a:ext uri="{FF2B5EF4-FFF2-40B4-BE49-F238E27FC236}">
                <a16:creationId xmlns:a16="http://schemas.microsoft.com/office/drawing/2014/main" id="{24AFBBEA-F19C-FF4E-ABD8-B34E0454203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9573709" y="50760"/>
            <a:ext cx="5047621" cy="2884354"/>
          </a:xfrm>
          <a:prstGeom prst="rect">
            <a:avLst/>
          </a:prstGeom>
        </p:spPr>
      </p:pic>
      <p:sp>
        <p:nvSpPr>
          <p:cNvPr id="36" name="Rectangle 35">
            <a:extLst>
              <a:ext uri="{FF2B5EF4-FFF2-40B4-BE49-F238E27FC236}">
                <a16:creationId xmlns:a16="http://schemas.microsoft.com/office/drawing/2014/main" id="{75556B11-BEE7-0E42-84CF-49CAA7464FE6}"/>
              </a:ext>
            </a:extLst>
          </p:cNvPr>
          <p:cNvSpPr/>
          <p:nvPr/>
        </p:nvSpPr>
        <p:spPr>
          <a:xfrm>
            <a:off x="9314899" y="3445403"/>
            <a:ext cx="4755741" cy="2616101"/>
          </a:xfrm>
          <a:prstGeom prst="rect">
            <a:avLst/>
          </a:prstGeom>
        </p:spPr>
        <p:txBody>
          <a:bodyPr wrap="square">
            <a:spAutoFit/>
          </a:bodyPr>
          <a:lstStyle/>
          <a:p>
            <a:pPr marL="285750" lvl="0" indent="-285750">
              <a:spcBef>
                <a:spcPts val="1200"/>
              </a:spcBef>
              <a:buFont typeface="Arial" panose="020B0604020202020204" pitchFamily="34" charset="0"/>
              <a:buChar char="•"/>
            </a:pPr>
            <a:r>
              <a:rPr lang="en-US" sz="1800" dirty="0">
                <a:solidFill>
                  <a:schemeClr val="accent2"/>
                </a:solidFill>
              </a:rPr>
              <a:t>In the absence of climate policy, EU’s GHG emissions are projected to slowly increase again. </a:t>
            </a:r>
          </a:p>
          <a:p>
            <a:pPr marL="285750" lvl="0" indent="-285750">
              <a:spcBef>
                <a:spcPts val="1200"/>
              </a:spcBef>
              <a:buFont typeface="Arial" panose="020B0604020202020204" pitchFamily="34" charset="0"/>
              <a:buChar char="•"/>
            </a:pPr>
            <a:r>
              <a:rPr lang="en-US" sz="1800" dirty="0">
                <a:solidFill>
                  <a:schemeClr val="accent2"/>
                </a:solidFill>
              </a:rPr>
              <a:t>EU current policy emissions can overachieve its 2015 NDC (40% below 1990). </a:t>
            </a:r>
          </a:p>
          <a:p>
            <a:pPr marL="285750" lvl="0" indent="-285750">
              <a:spcBef>
                <a:spcPts val="1200"/>
              </a:spcBef>
              <a:buFont typeface="Arial" panose="020B0604020202020204" pitchFamily="34" charset="0"/>
              <a:buChar char="•"/>
            </a:pPr>
            <a:r>
              <a:rPr lang="en-US" sz="1800" dirty="0">
                <a:solidFill>
                  <a:schemeClr val="accent2"/>
                </a:solidFill>
              </a:rPr>
              <a:t>Meeting the updated 55% target requires additional GHG emissions reduction. </a:t>
            </a:r>
          </a:p>
        </p:txBody>
      </p:sp>
      <p:sp>
        <p:nvSpPr>
          <p:cNvPr id="24" name="TextBox 23">
            <a:extLst>
              <a:ext uri="{FF2B5EF4-FFF2-40B4-BE49-F238E27FC236}">
                <a16:creationId xmlns:a16="http://schemas.microsoft.com/office/drawing/2014/main" id="{3C7C8277-F8EC-EA4F-9E49-42F679CEB366}"/>
              </a:ext>
            </a:extLst>
          </p:cNvPr>
          <p:cNvSpPr txBox="1"/>
          <p:nvPr/>
        </p:nvSpPr>
        <p:spPr>
          <a:xfrm>
            <a:off x="7530638" y="5541079"/>
            <a:ext cx="1582876" cy="738664"/>
          </a:xfrm>
          <a:prstGeom prst="rect">
            <a:avLst/>
          </a:prstGeom>
          <a:noFill/>
        </p:spPr>
        <p:txBody>
          <a:bodyPr wrap="square">
            <a:spAutoFit/>
          </a:bodyPr>
          <a:lstStyle/>
          <a:p>
            <a:r>
              <a:rPr lang="en-US" sz="1400" dirty="0">
                <a:solidFill>
                  <a:schemeClr val="accent2"/>
                </a:solidFill>
              </a:rPr>
              <a:t>Mitigation for NDC and net-zero pledge</a:t>
            </a:r>
          </a:p>
        </p:txBody>
      </p:sp>
    </p:spTree>
    <p:extLst>
      <p:ext uri="{BB962C8B-B14F-4D97-AF65-F5344CB8AC3E}">
        <p14:creationId xmlns:p14="http://schemas.microsoft.com/office/powerpoint/2010/main" val="1980577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34</a:t>
            </a:fld>
            <a:endParaRPr lang="en-US" dirty="0"/>
          </a:p>
        </p:txBody>
      </p:sp>
      <p:sp>
        <p:nvSpPr>
          <p:cNvPr id="13" name="Title 2">
            <a:extLst>
              <a:ext uri="{FF2B5EF4-FFF2-40B4-BE49-F238E27FC236}">
                <a16:creationId xmlns:a16="http://schemas.microsoft.com/office/drawing/2014/main" id="{CA4D24AF-1955-B24D-BB7D-099DDD85988A}"/>
              </a:ext>
            </a:extLst>
          </p:cNvPr>
          <p:cNvSpPr txBox="1">
            <a:spLocks/>
          </p:cNvSpPr>
          <p:nvPr/>
        </p:nvSpPr>
        <p:spPr>
          <a:xfrm>
            <a:off x="3021496" y="252381"/>
            <a:ext cx="5873199"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China – 2030 peak; 60-65% CO2/GDP reduction from 2005</a:t>
            </a:r>
          </a:p>
        </p:txBody>
      </p:sp>
      <p:sp>
        <p:nvSpPr>
          <p:cNvPr id="12" name="Rectangle 11">
            <a:extLst>
              <a:ext uri="{FF2B5EF4-FFF2-40B4-BE49-F238E27FC236}">
                <a16:creationId xmlns:a16="http://schemas.microsoft.com/office/drawing/2014/main" id="{7E7CCCC3-89AD-024E-91B2-5C364912E255}"/>
              </a:ext>
            </a:extLst>
          </p:cNvPr>
          <p:cNvSpPr/>
          <p:nvPr/>
        </p:nvSpPr>
        <p:spPr>
          <a:xfrm>
            <a:off x="1816100" y="2570944"/>
            <a:ext cx="2273300" cy="515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
            <a:extLst>
              <a:ext uri="{FF2B5EF4-FFF2-40B4-BE49-F238E27FC236}">
                <a16:creationId xmlns:a16="http://schemas.microsoft.com/office/drawing/2014/main" id="{115CC157-8F5E-9244-96CA-73632BB69274}"/>
              </a:ext>
            </a:extLst>
          </p:cNvPr>
          <p:cNvSpPr txBox="1"/>
          <p:nvPr/>
        </p:nvSpPr>
        <p:spPr>
          <a:xfrm>
            <a:off x="8456512" y="7133433"/>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17" name="TextBox 1">
            <a:extLst>
              <a:ext uri="{FF2B5EF4-FFF2-40B4-BE49-F238E27FC236}">
                <a16:creationId xmlns:a16="http://schemas.microsoft.com/office/drawing/2014/main" id="{62BAA4BC-9CD9-6A48-BC8C-9D72F5F606A6}"/>
              </a:ext>
            </a:extLst>
          </p:cNvPr>
          <p:cNvSpPr txBox="1"/>
          <p:nvPr/>
        </p:nvSpPr>
        <p:spPr>
          <a:xfrm>
            <a:off x="8456512" y="6698150"/>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EU</a:t>
            </a:r>
          </a:p>
        </p:txBody>
      </p:sp>
      <p:sp>
        <p:nvSpPr>
          <p:cNvPr id="20" name="TextBox 1">
            <a:extLst>
              <a:ext uri="{FF2B5EF4-FFF2-40B4-BE49-F238E27FC236}">
                <a16:creationId xmlns:a16="http://schemas.microsoft.com/office/drawing/2014/main" id="{D8CE6762-D74B-0647-AAFB-087F3C4F7189}"/>
              </a:ext>
            </a:extLst>
          </p:cNvPr>
          <p:cNvSpPr txBox="1"/>
          <p:nvPr/>
        </p:nvSpPr>
        <p:spPr>
          <a:xfrm>
            <a:off x="8322077" y="5541079"/>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China</a:t>
            </a:r>
          </a:p>
        </p:txBody>
      </p:sp>
      <p:sp>
        <p:nvSpPr>
          <p:cNvPr id="21" name="TextBox 1">
            <a:extLst>
              <a:ext uri="{FF2B5EF4-FFF2-40B4-BE49-F238E27FC236}">
                <a16:creationId xmlns:a16="http://schemas.microsoft.com/office/drawing/2014/main" id="{BF39F28D-1546-3249-AAA9-FFB63A4242B5}"/>
              </a:ext>
            </a:extLst>
          </p:cNvPr>
          <p:cNvSpPr txBox="1"/>
          <p:nvPr/>
        </p:nvSpPr>
        <p:spPr>
          <a:xfrm>
            <a:off x="8456511" y="4519361"/>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India</a:t>
            </a:r>
          </a:p>
        </p:txBody>
      </p:sp>
      <p:sp>
        <p:nvSpPr>
          <p:cNvPr id="22" name="TextBox 1">
            <a:extLst>
              <a:ext uri="{FF2B5EF4-FFF2-40B4-BE49-F238E27FC236}">
                <a16:creationId xmlns:a16="http://schemas.microsoft.com/office/drawing/2014/main" id="{C539151F-8A2F-8A48-B4CB-D930A1C9D59A}"/>
              </a:ext>
            </a:extLst>
          </p:cNvPr>
          <p:cNvSpPr txBox="1"/>
          <p:nvPr/>
        </p:nvSpPr>
        <p:spPr>
          <a:xfrm>
            <a:off x="8322077" y="4119262"/>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Brazil</a:t>
            </a:r>
          </a:p>
        </p:txBody>
      </p:sp>
      <p:sp>
        <p:nvSpPr>
          <p:cNvPr id="23" name="TextBox 1">
            <a:extLst>
              <a:ext uri="{FF2B5EF4-FFF2-40B4-BE49-F238E27FC236}">
                <a16:creationId xmlns:a16="http://schemas.microsoft.com/office/drawing/2014/main" id="{7DB869FB-BD3A-864C-973E-C8C54B58A79C}"/>
              </a:ext>
            </a:extLst>
          </p:cNvPr>
          <p:cNvSpPr txBox="1"/>
          <p:nvPr/>
        </p:nvSpPr>
        <p:spPr>
          <a:xfrm>
            <a:off x="7523544" y="3181774"/>
            <a:ext cx="2050165"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Rest of the world</a:t>
            </a:r>
          </a:p>
        </p:txBody>
      </p:sp>
      <p:pic>
        <p:nvPicPr>
          <p:cNvPr id="9" name="Picture 8">
            <a:extLst>
              <a:ext uri="{FF2B5EF4-FFF2-40B4-BE49-F238E27FC236}">
                <a16:creationId xmlns:a16="http://schemas.microsoft.com/office/drawing/2014/main" id="{42887291-4EAE-FE48-B9C8-1671511D403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4027" y="2139587"/>
            <a:ext cx="8161296" cy="5610552"/>
          </a:xfrm>
          <a:prstGeom prst="rect">
            <a:avLst/>
          </a:prstGeom>
        </p:spPr>
      </p:pic>
      <p:sp>
        <p:nvSpPr>
          <p:cNvPr id="26" name="TextBox 25">
            <a:extLst>
              <a:ext uri="{FF2B5EF4-FFF2-40B4-BE49-F238E27FC236}">
                <a16:creationId xmlns:a16="http://schemas.microsoft.com/office/drawing/2014/main" id="{E28EAE2A-3873-4042-A1AA-7EC204EC239E}"/>
              </a:ext>
            </a:extLst>
          </p:cNvPr>
          <p:cNvSpPr txBox="1"/>
          <p:nvPr/>
        </p:nvSpPr>
        <p:spPr>
          <a:xfrm>
            <a:off x="6461358" y="2585883"/>
            <a:ext cx="1643605" cy="307777"/>
          </a:xfrm>
          <a:prstGeom prst="rect">
            <a:avLst/>
          </a:prstGeom>
          <a:noFill/>
        </p:spPr>
        <p:txBody>
          <a:bodyPr wrap="square">
            <a:spAutoFit/>
          </a:bodyPr>
          <a:lstStyle/>
          <a:p>
            <a:r>
              <a:rPr lang="en-US" sz="1400" dirty="0">
                <a:solidFill>
                  <a:srgbClr val="3EB8F0"/>
                </a:solidFill>
              </a:rPr>
              <a:t>PNNL BAU</a:t>
            </a:r>
          </a:p>
        </p:txBody>
      </p:sp>
      <p:sp>
        <p:nvSpPr>
          <p:cNvPr id="27" name="TextBox 26">
            <a:extLst>
              <a:ext uri="{FF2B5EF4-FFF2-40B4-BE49-F238E27FC236}">
                <a16:creationId xmlns:a16="http://schemas.microsoft.com/office/drawing/2014/main" id="{8CDE3516-5C8A-464F-9923-154C1887992F}"/>
              </a:ext>
            </a:extLst>
          </p:cNvPr>
          <p:cNvSpPr txBox="1"/>
          <p:nvPr/>
        </p:nvSpPr>
        <p:spPr>
          <a:xfrm rot="1096835">
            <a:off x="7479884" y="3155249"/>
            <a:ext cx="1569058" cy="518744"/>
          </a:xfrm>
          <a:prstGeom prst="rect">
            <a:avLst/>
          </a:prstGeom>
          <a:noFill/>
        </p:spPr>
        <p:txBody>
          <a:bodyPr wrap="square">
            <a:spAutoFit/>
          </a:bodyPr>
          <a:lstStyle/>
          <a:p>
            <a:r>
              <a:rPr lang="en-US" sz="1400" dirty="0">
                <a:solidFill>
                  <a:schemeClr val="accent2"/>
                </a:solidFill>
              </a:rPr>
              <a:t>Mitigation due to current policy</a:t>
            </a:r>
          </a:p>
        </p:txBody>
      </p:sp>
      <p:sp>
        <p:nvSpPr>
          <p:cNvPr id="29" name="TextBox 28">
            <a:extLst>
              <a:ext uri="{FF2B5EF4-FFF2-40B4-BE49-F238E27FC236}">
                <a16:creationId xmlns:a16="http://schemas.microsoft.com/office/drawing/2014/main" id="{DEA80754-FF4C-9448-8DD3-E033AD5F33D3}"/>
              </a:ext>
            </a:extLst>
          </p:cNvPr>
          <p:cNvSpPr txBox="1"/>
          <p:nvPr/>
        </p:nvSpPr>
        <p:spPr>
          <a:xfrm>
            <a:off x="7587264" y="4164014"/>
            <a:ext cx="1632847" cy="738664"/>
          </a:xfrm>
          <a:prstGeom prst="rect">
            <a:avLst/>
          </a:prstGeom>
          <a:noFill/>
        </p:spPr>
        <p:txBody>
          <a:bodyPr wrap="square">
            <a:spAutoFit/>
          </a:bodyPr>
          <a:lstStyle/>
          <a:p>
            <a:r>
              <a:rPr lang="en-US" sz="1400" dirty="0">
                <a:solidFill>
                  <a:schemeClr val="accent2"/>
                </a:solidFill>
              </a:rPr>
              <a:t>Mitigation for 2060 carbon-neutrality goal</a:t>
            </a:r>
          </a:p>
        </p:txBody>
      </p:sp>
      <p:sp>
        <p:nvSpPr>
          <p:cNvPr id="30" name="TextBox 29">
            <a:extLst>
              <a:ext uri="{FF2B5EF4-FFF2-40B4-BE49-F238E27FC236}">
                <a16:creationId xmlns:a16="http://schemas.microsoft.com/office/drawing/2014/main" id="{C782B68C-2857-0247-B2FB-3B8C3A90EF36}"/>
              </a:ext>
            </a:extLst>
          </p:cNvPr>
          <p:cNvSpPr txBox="1"/>
          <p:nvPr/>
        </p:nvSpPr>
        <p:spPr>
          <a:xfrm>
            <a:off x="1816100" y="2632522"/>
            <a:ext cx="2726977" cy="307777"/>
          </a:xfrm>
          <a:prstGeom prst="rect">
            <a:avLst/>
          </a:prstGeom>
          <a:noFill/>
        </p:spPr>
        <p:txBody>
          <a:bodyPr wrap="square">
            <a:spAutoFit/>
          </a:bodyPr>
          <a:lstStyle/>
          <a:p>
            <a:r>
              <a:rPr lang="en-US" sz="1400" dirty="0">
                <a:solidFill>
                  <a:schemeClr val="accent2"/>
                </a:solidFill>
              </a:rPr>
              <a:t>60% CO2 / GDP reduction</a:t>
            </a:r>
          </a:p>
        </p:txBody>
      </p:sp>
      <p:sp>
        <p:nvSpPr>
          <p:cNvPr id="25" name="TextBox 24">
            <a:extLst>
              <a:ext uri="{FF2B5EF4-FFF2-40B4-BE49-F238E27FC236}">
                <a16:creationId xmlns:a16="http://schemas.microsoft.com/office/drawing/2014/main" id="{4350E595-30EF-A84E-BFA5-731D02AF42D8}"/>
              </a:ext>
            </a:extLst>
          </p:cNvPr>
          <p:cNvSpPr txBox="1"/>
          <p:nvPr/>
        </p:nvSpPr>
        <p:spPr>
          <a:xfrm>
            <a:off x="1579495" y="1856307"/>
            <a:ext cx="7315200" cy="338554"/>
          </a:xfrm>
          <a:prstGeom prst="rect">
            <a:avLst/>
          </a:prstGeom>
          <a:noFill/>
        </p:spPr>
        <p:txBody>
          <a:bodyPr wrap="square">
            <a:spAutoFit/>
          </a:bodyPr>
          <a:lstStyle/>
          <a:p>
            <a:r>
              <a:rPr lang="en-US" sz="1600" b="1" dirty="0">
                <a:solidFill>
                  <a:schemeClr val="accent2"/>
                </a:solidFill>
              </a:rPr>
              <a:t>CO</a:t>
            </a:r>
            <a:r>
              <a:rPr lang="en-US" sz="1600" b="1" baseline="-25000" dirty="0">
                <a:solidFill>
                  <a:schemeClr val="accent2"/>
                </a:solidFill>
              </a:rPr>
              <a:t>2</a:t>
            </a:r>
            <a:r>
              <a:rPr lang="en-US" sz="1600" b="1" dirty="0">
                <a:solidFill>
                  <a:schemeClr val="accent2"/>
                </a:solidFill>
              </a:rPr>
              <a:t> emissions  (Gt CO2e excluding land use)</a:t>
            </a:r>
            <a:endParaRPr lang="en-US" sz="1600" b="1" dirty="0"/>
          </a:p>
        </p:txBody>
      </p:sp>
      <p:pic>
        <p:nvPicPr>
          <p:cNvPr id="35" name="Picture 34">
            <a:extLst>
              <a:ext uri="{FF2B5EF4-FFF2-40B4-BE49-F238E27FC236}">
                <a16:creationId xmlns:a16="http://schemas.microsoft.com/office/drawing/2014/main" id="{24AFBBEA-F19C-FF4E-ABD8-B34E0454203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9573710" y="50760"/>
            <a:ext cx="5047619" cy="2884354"/>
          </a:xfrm>
          <a:prstGeom prst="rect">
            <a:avLst/>
          </a:prstGeom>
        </p:spPr>
      </p:pic>
      <p:sp>
        <p:nvSpPr>
          <p:cNvPr id="36" name="Rectangle 35">
            <a:extLst>
              <a:ext uri="{FF2B5EF4-FFF2-40B4-BE49-F238E27FC236}">
                <a16:creationId xmlns:a16="http://schemas.microsoft.com/office/drawing/2014/main" id="{75556B11-BEE7-0E42-84CF-49CAA7464FE6}"/>
              </a:ext>
            </a:extLst>
          </p:cNvPr>
          <p:cNvSpPr/>
          <p:nvPr/>
        </p:nvSpPr>
        <p:spPr>
          <a:xfrm>
            <a:off x="9314899" y="3445403"/>
            <a:ext cx="5047621" cy="3323987"/>
          </a:xfrm>
          <a:prstGeom prst="rect">
            <a:avLst/>
          </a:prstGeom>
        </p:spPr>
        <p:txBody>
          <a:bodyPr wrap="square">
            <a:spAutoFit/>
          </a:bodyPr>
          <a:lstStyle/>
          <a:p>
            <a:pPr marL="285750" lvl="0" indent="-285750">
              <a:spcBef>
                <a:spcPts val="1200"/>
              </a:spcBef>
              <a:buFont typeface="Arial" panose="020B0604020202020204" pitchFamily="34" charset="0"/>
              <a:buChar char="•"/>
            </a:pPr>
            <a:r>
              <a:rPr lang="en-US" sz="1800" dirty="0">
                <a:solidFill>
                  <a:schemeClr val="accent2"/>
                </a:solidFill>
              </a:rPr>
              <a:t>China’s CO2 emission is projected to peak on its own in the absence of climate policy.</a:t>
            </a:r>
          </a:p>
          <a:p>
            <a:pPr marL="285750" indent="-285750">
              <a:spcBef>
                <a:spcPts val="1200"/>
              </a:spcBef>
              <a:buFont typeface="Arial" panose="020B0604020202020204" pitchFamily="34" charset="0"/>
              <a:buChar char="•"/>
            </a:pPr>
            <a:r>
              <a:rPr lang="en-US" sz="1800" dirty="0">
                <a:solidFill>
                  <a:schemeClr val="accent2"/>
                </a:solidFill>
              </a:rPr>
              <a:t>China’s NDC target: Peak CO2 emissions by 2030 at the latest; Lower CO2 emissions per unit of GDP by 60% to 65% from 2005 levels</a:t>
            </a:r>
          </a:p>
          <a:p>
            <a:pPr marL="285750" indent="-285750">
              <a:spcBef>
                <a:spcPts val="1200"/>
              </a:spcBef>
              <a:buFont typeface="Arial" panose="020B0604020202020204" pitchFamily="34" charset="0"/>
              <a:buChar char="•"/>
            </a:pPr>
            <a:r>
              <a:rPr lang="en-US" sz="1800" dirty="0">
                <a:solidFill>
                  <a:schemeClr val="accent2"/>
                </a:solidFill>
              </a:rPr>
              <a:t>PNNL projects </a:t>
            </a:r>
            <a:r>
              <a:rPr lang="en-US" sz="1800">
                <a:solidFill>
                  <a:schemeClr val="accent2"/>
                </a:solidFill>
              </a:rPr>
              <a:t>emissions between 60-65</a:t>
            </a:r>
            <a:r>
              <a:rPr lang="en-US" sz="1800" dirty="0">
                <a:solidFill>
                  <a:schemeClr val="accent2"/>
                </a:solidFill>
              </a:rPr>
              <a:t>% CO2 intensity reduction range.</a:t>
            </a:r>
          </a:p>
          <a:p>
            <a:pPr marL="285750" lvl="0" indent="-285750">
              <a:spcBef>
                <a:spcPts val="1200"/>
              </a:spcBef>
              <a:buFont typeface="Arial" panose="020B0604020202020204" pitchFamily="34" charset="0"/>
              <a:buChar char="•"/>
            </a:pPr>
            <a:r>
              <a:rPr lang="en-US" sz="1800" dirty="0">
                <a:solidFill>
                  <a:schemeClr val="accent2"/>
                </a:solidFill>
              </a:rPr>
              <a:t>China also pledges a carbon-neutrality goal by 2060, leading to large emission reductions after peaking in 2030.</a:t>
            </a:r>
          </a:p>
        </p:txBody>
      </p:sp>
      <p:sp>
        <p:nvSpPr>
          <p:cNvPr id="24" name="TextBox 23">
            <a:extLst>
              <a:ext uri="{FF2B5EF4-FFF2-40B4-BE49-F238E27FC236}">
                <a16:creationId xmlns:a16="http://schemas.microsoft.com/office/drawing/2014/main" id="{A9AD9062-735A-C348-9AE0-45C3114BFCB8}"/>
              </a:ext>
            </a:extLst>
          </p:cNvPr>
          <p:cNvSpPr txBox="1"/>
          <p:nvPr/>
        </p:nvSpPr>
        <p:spPr>
          <a:xfrm>
            <a:off x="1816100" y="3453990"/>
            <a:ext cx="2726977" cy="307777"/>
          </a:xfrm>
          <a:prstGeom prst="rect">
            <a:avLst/>
          </a:prstGeom>
          <a:noFill/>
        </p:spPr>
        <p:txBody>
          <a:bodyPr wrap="square">
            <a:spAutoFit/>
          </a:bodyPr>
          <a:lstStyle/>
          <a:p>
            <a:r>
              <a:rPr lang="en-US" sz="1400" dirty="0">
                <a:solidFill>
                  <a:schemeClr val="accent2"/>
                </a:solidFill>
              </a:rPr>
              <a:t>65% CO2 / GDP reduction</a:t>
            </a:r>
          </a:p>
        </p:txBody>
      </p:sp>
    </p:spTree>
    <p:extLst>
      <p:ext uri="{BB962C8B-B14F-4D97-AF65-F5344CB8AC3E}">
        <p14:creationId xmlns:p14="http://schemas.microsoft.com/office/powerpoint/2010/main" val="260600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35</a:t>
            </a:fld>
            <a:endParaRPr lang="en-US" dirty="0"/>
          </a:p>
        </p:txBody>
      </p:sp>
      <p:sp>
        <p:nvSpPr>
          <p:cNvPr id="13" name="Title 2">
            <a:extLst>
              <a:ext uri="{FF2B5EF4-FFF2-40B4-BE49-F238E27FC236}">
                <a16:creationId xmlns:a16="http://schemas.microsoft.com/office/drawing/2014/main" id="{CA4D24AF-1955-B24D-BB7D-099DDD85988A}"/>
              </a:ext>
            </a:extLst>
          </p:cNvPr>
          <p:cNvSpPr txBox="1">
            <a:spLocks/>
          </p:cNvSpPr>
          <p:nvPr/>
        </p:nvSpPr>
        <p:spPr>
          <a:xfrm>
            <a:off x="3021496" y="252381"/>
            <a:ext cx="5873199"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India – 33-35% emissions/GDP reduction from 2005</a:t>
            </a:r>
          </a:p>
        </p:txBody>
      </p:sp>
      <p:sp>
        <p:nvSpPr>
          <p:cNvPr id="12" name="Rectangle 11">
            <a:extLst>
              <a:ext uri="{FF2B5EF4-FFF2-40B4-BE49-F238E27FC236}">
                <a16:creationId xmlns:a16="http://schemas.microsoft.com/office/drawing/2014/main" id="{7E7CCCC3-89AD-024E-91B2-5C364912E255}"/>
              </a:ext>
            </a:extLst>
          </p:cNvPr>
          <p:cNvSpPr/>
          <p:nvPr/>
        </p:nvSpPr>
        <p:spPr>
          <a:xfrm>
            <a:off x="1816100" y="2570944"/>
            <a:ext cx="2273300" cy="515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
            <a:extLst>
              <a:ext uri="{FF2B5EF4-FFF2-40B4-BE49-F238E27FC236}">
                <a16:creationId xmlns:a16="http://schemas.microsoft.com/office/drawing/2014/main" id="{115CC157-8F5E-9244-96CA-73632BB69274}"/>
              </a:ext>
            </a:extLst>
          </p:cNvPr>
          <p:cNvSpPr txBox="1"/>
          <p:nvPr/>
        </p:nvSpPr>
        <p:spPr>
          <a:xfrm>
            <a:off x="8456512" y="7133433"/>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17" name="TextBox 1">
            <a:extLst>
              <a:ext uri="{FF2B5EF4-FFF2-40B4-BE49-F238E27FC236}">
                <a16:creationId xmlns:a16="http://schemas.microsoft.com/office/drawing/2014/main" id="{62BAA4BC-9CD9-6A48-BC8C-9D72F5F606A6}"/>
              </a:ext>
            </a:extLst>
          </p:cNvPr>
          <p:cNvSpPr txBox="1"/>
          <p:nvPr/>
        </p:nvSpPr>
        <p:spPr>
          <a:xfrm>
            <a:off x="8456512" y="6698150"/>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EU</a:t>
            </a:r>
          </a:p>
        </p:txBody>
      </p:sp>
      <p:sp>
        <p:nvSpPr>
          <p:cNvPr id="20" name="TextBox 1">
            <a:extLst>
              <a:ext uri="{FF2B5EF4-FFF2-40B4-BE49-F238E27FC236}">
                <a16:creationId xmlns:a16="http://schemas.microsoft.com/office/drawing/2014/main" id="{D8CE6762-D74B-0647-AAFB-087F3C4F7189}"/>
              </a:ext>
            </a:extLst>
          </p:cNvPr>
          <p:cNvSpPr txBox="1"/>
          <p:nvPr/>
        </p:nvSpPr>
        <p:spPr>
          <a:xfrm>
            <a:off x="8322077" y="5541079"/>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China</a:t>
            </a:r>
          </a:p>
        </p:txBody>
      </p:sp>
      <p:sp>
        <p:nvSpPr>
          <p:cNvPr id="21" name="TextBox 1">
            <a:extLst>
              <a:ext uri="{FF2B5EF4-FFF2-40B4-BE49-F238E27FC236}">
                <a16:creationId xmlns:a16="http://schemas.microsoft.com/office/drawing/2014/main" id="{BF39F28D-1546-3249-AAA9-FFB63A4242B5}"/>
              </a:ext>
            </a:extLst>
          </p:cNvPr>
          <p:cNvSpPr txBox="1"/>
          <p:nvPr/>
        </p:nvSpPr>
        <p:spPr>
          <a:xfrm>
            <a:off x="8456511" y="4519361"/>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India</a:t>
            </a:r>
          </a:p>
        </p:txBody>
      </p:sp>
      <p:sp>
        <p:nvSpPr>
          <p:cNvPr id="22" name="TextBox 1">
            <a:extLst>
              <a:ext uri="{FF2B5EF4-FFF2-40B4-BE49-F238E27FC236}">
                <a16:creationId xmlns:a16="http://schemas.microsoft.com/office/drawing/2014/main" id="{C539151F-8A2F-8A48-B4CB-D930A1C9D59A}"/>
              </a:ext>
            </a:extLst>
          </p:cNvPr>
          <p:cNvSpPr txBox="1"/>
          <p:nvPr/>
        </p:nvSpPr>
        <p:spPr>
          <a:xfrm>
            <a:off x="8322077" y="4119262"/>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Brazil</a:t>
            </a:r>
          </a:p>
        </p:txBody>
      </p:sp>
      <p:sp>
        <p:nvSpPr>
          <p:cNvPr id="23" name="TextBox 1">
            <a:extLst>
              <a:ext uri="{FF2B5EF4-FFF2-40B4-BE49-F238E27FC236}">
                <a16:creationId xmlns:a16="http://schemas.microsoft.com/office/drawing/2014/main" id="{7DB869FB-BD3A-864C-973E-C8C54B58A79C}"/>
              </a:ext>
            </a:extLst>
          </p:cNvPr>
          <p:cNvSpPr txBox="1"/>
          <p:nvPr/>
        </p:nvSpPr>
        <p:spPr>
          <a:xfrm>
            <a:off x="7523544" y="3181774"/>
            <a:ext cx="2050165"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Rest of the world</a:t>
            </a:r>
          </a:p>
        </p:txBody>
      </p:sp>
      <p:pic>
        <p:nvPicPr>
          <p:cNvPr id="9" name="Picture 8">
            <a:extLst>
              <a:ext uri="{FF2B5EF4-FFF2-40B4-BE49-F238E27FC236}">
                <a16:creationId xmlns:a16="http://schemas.microsoft.com/office/drawing/2014/main" id="{42887291-4EAE-FE48-B9C8-1671511D403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64027" y="2139587"/>
            <a:ext cx="8161296" cy="5610552"/>
          </a:xfrm>
          <a:prstGeom prst="rect">
            <a:avLst/>
          </a:prstGeom>
        </p:spPr>
      </p:pic>
      <p:sp>
        <p:nvSpPr>
          <p:cNvPr id="27" name="TextBox 26">
            <a:extLst>
              <a:ext uri="{FF2B5EF4-FFF2-40B4-BE49-F238E27FC236}">
                <a16:creationId xmlns:a16="http://schemas.microsoft.com/office/drawing/2014/main" id="{8CDE3516-5C8A-464F-9923-154C1887992F}"/>
              </a:ext>
            </a:extLst>
          </p:cNvPr>
          <p:cNvSpPr txBox="1"/>
          <p:nvPr/>
        </p:nvSpPr>
        <p:spPr>
          <a:xfrm rot="19917534">
            <a:off x="7217157" y="2756357"/>
            <a:ext cx="1569058" cy="518744"/>
          </a:xfrm>
          <a:prstGeom prst="rect">
            <a:avLst/>
          </a:prstGeom>
          <a:noFill/>
        </p:spPr>
        <p:txBody>
          <a:bodyPr wrap="square">
            <a:spAutoFit/>
          </a:bodyPr>
          <a:lstStyle/>
          <a:p>
            <a:r>
              <a:rPr lang="en-US" sz="1400" dirty="0">
                <a:solidFill>
                  <a:schemeClr val="accent2"/>
                </a:solidFill>
              </a:rPr>
              <a:t>Mitigation due to current policy</a:t>
            </a:r>
          </a:p>
        </p:txBody>
      </p:sp>
      <p:sp>
        <p:nvSpPr>
          <p:cNvPr id="29" name="TextBox 28">
            <a:extLst>
              <a:ext uri="{FF2B5EF4-FFF2-40B4-BE49-F238E27FC236}">
                <a16:creationId xmlns:a16="http://schemas.microsoft.com/office/drawing/2014/main" id="{DEA80754-FF4C-9448-8DD3-E033AD5F33D3}"/>
              </a:ext>
            </a:extLst>
          </p:cNvPr>
          <p:cNvSpPr txBox="1"/>
          <p:nvPr/>
        </p:nvSpPr>
        <p:spPr>
          <a:xfrm rot="19938865">
            <a:off x="7421109" y="3329561"/>
            <a:ext cx="1632847" cy="307777"/>
          </a:xfrm>
          <a:prstGeom prst="rect">
            <a:avLst/>
          </a:prstGeom>
          <a:noFill/>
        </p:spPr>
        <p:txBody>
          <a:bodyPr wrap="square">
            <a:spAutoFit/>
          </a:bodyPr>
          <a:lstStyle/>
          <a:p>
            <a:r>
              <a:rPr lang="en-US" sz="1400" dirty="0">
                <a:solidFill>
                  <a:schemeClr val="accent2"/>
                </a:solidFill>
              </a:rPr>
              <a:t>Mitigation for NDC</a:t>
            </a:r>
          </a:p>
        </p:txBody>
      </p:sp>
      <p:sp>
        <p:nvSpPr>
          <p:cNvPr id="25" name="TextBox 24">
            <a:extLst>
              <a:ext uri="{FF2B5EF4-FFF2-40B4-BE49-F238E27FC236}">
                <a16:creationId xmlns:a16="http://schemas.microsoft.com/office/drawing/2014/main" id="{4350E595-30EF-A84E-BFA5-731D02AF42D8}"/>
              </a:ext>
            </a:extLst>
          </p:cNvPr>
          <p:cNvSpPr txBox="1"/>
          <p:nvPr/>
        </p:nvSpPr>
        <p:spPr>
          <a:xfrm>
            <a:off x="1579495" y="1856307"/>
            <a:ext cx="7315200" cy="338554"/>
          </a:xfrm>
          <a:prstGeom prst="rect">
            <a:avLst/>
          </a:prstGeom>
          <a:noFill/>
        </p:spPr>
        <p:txBody>
          <a:bodyPr wrap="square">
            <a:spAutoFit/>
          </a:bodyPr>
          <a:lstStyle/>
          <a:p>
            <a:r>
              <a:rPr lang="en-US" sz="1600" b="1" dirty="0">
                <a:solidFill>
                  <a:schemeClr val="accent2"/>
                </a:solidFill>
              </a:rPr>
              <a:t>GHG emissions  (Gt CO2e excluding land use)</a:t>
            </a:r>
            <a:endParaRPr lang="en-US" sz="1600" b="1" dirty="0"/>
          </a:p>
        </p:txBody>
      </p:sp>
      <p:pic>
        <p:nvPicPr>
          <p:cNvPr id="35" name="Picture 34">
            <a:extLst>
              <a:ext uri="{FF2B5EF4-FFF2-40B4-BE49-F238E27FC236}">
                <a16:creationId xmlns:a16="http://schemas.microsoft.com/office/drawing/2014/main" id="{24AFBBEA-F19C-FF4E-ABD8-B34E0454203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9573710" y="50760"/>
            <a:ext cx="5047619" cy="2884353"/>
          </a:xfrm>
          <a:prstGeom prst="rect">
            <a:avLst/>
          </a:prstGeom>
        </p:spPr>
      </p:pic>
      <p:sp>
        <p:nvSpPr>
          <p:cNvPr id="36" name="Rectangle 35">
            <a:extLst>
              <a:ext uri="{FF2B5EF4-FFF2-40B4-BE49-F238E27FC236}">
                <a16:creationId xmlns:a16="http://schemas.microsoft.com/office/drawing/2014/main" id="{75556B11-BEE7-0E42-84CF-49CAA7464FE6}"/>
              </a:ext>
            </a:extLst>
          </p:cNvPr>
          <p:cNvSpPr/>
          <p:nvPr/>
        </p:nvSpPr>
        <p:spPr>
          <a:xfrm>
            <a:off x="9314899" y="3445403"/>
            <a:ext cx="5047621" cy="4324261"/>
          </a:xfrm>
          <a:prstGeom prst="rect">
            <a:avLst/>
          </a:prstGeom>
        </p:spPr>
        <p:txBody>
          <a:bodyPr wrap="square">
            <a:spAutoFit/>
          </a:bodyPr>
          <a:lstStyle/>
          <a:p>
            <a:pPr marL="285750" lvl="0" indent="-285750">
              <a:spcBef>
                <a:spcPts val="1200"/>
              </a:spcBef>
              <a:buFont typeface="Arial" panose="020B0604020202020204" pitchFamily="34" charset="0"/>
              <a:buChar char="•"/>
            </a:pPr>
            <a:r>
              <a:rPr lang="en-US" sz="1800" dirty="0">
                <a:solidFill>
                  <a:schemeClr val="accent2"/>
                </a:solidFill>
              </a:rPr>
              <a:t>In the absence of climate policy, India’s GHG emissions are projected to increase over time, consistent with historical rate.</a:t>
            </a:r>
          </a:p>
          <a:p>
            <a:pPr marL="285750" indent="-285750">
              <a:spcBef>
                <a:spcPts val="1200"/>
              </a:spcBef>
              <a:buFont typeface="Arial" panose="020B0604020202020204" pitchFamily="34" charset="0"/>
              <a:buChar char="•"/>
            </a:pPr>
            <a:r>
              <a:rPr lang="en-US" sz="1800" dirty="0">
                <a:solidFill>
                  <a:schemeClr val="accent2"/>
                </a:solidFill>
              </a:rPr>
              <a:t>India’s NDC includes: </a:t>
            </a:r>
          </a:p>
          <a:p>
            <a:pPr marL="834390" lvl="1" indent="-285750">
              <a:spcBef>
                <a:spcPts val="600"/>
              </a:spcBef>
              <a:buFont typeface="Arial" panose="020B0604020202020204" pitchFamily="34" charset="0"/>
              <a:buChar char="•"/>
            </a:pPr>
            <a:r>
              <a:rPr lang="en-US" sz="1600" dirty="0">
                <a:solidFill>
                  <a:schemeClr val="accent2"/>
                </a:solidFill>
              </a:rPr>
              <a:t>to reduce the emissions intensity of its GDP by 33-35%; </a:t>
            </a:r>
          </a:p>
          <a:p>
            <a:pPr marL="834390" lvl="1" indent="-285750">
              <a:spcBef>
                <a:spcPts val="600"/>
              </a:spcBef>
              <a:buFont typeface="Arial" panose="020B0604020202020204" pitchFamily="34" charset="0"/>
              <a:buChar char="•"/>
            </a:pPr>
            <a:r>
              <a:rPr lang="en-US" sz="1600" dirty="0">
                <a:solidFill>
                  <a:schemeClr val="accent2"/>
                </a:solidFill>
              </a:rPr>
              <a:t>to achieve 40% electric power installed capacity from non-fossil fuels</a:t>
            </a:r>
          </a:p>
          <a:p>
            <a:pPr marL="834390" lvl="1" indent="-285750">
              <a:spcBef>
                <a:spcPts val="600"/>
              </a:spcBef>
              <a:buFont typeface="Arial" panose="020B0604020202020204" pitchFamily="34" charset="0"/>
              <a:buChar char="•"/>
            </a:pPr>
            <a:r>
              <a:rPr lang="en-US" sz="1600" dirty="0">
                <a:solidFill>
                  <a:schemeClr val="accent2"/>
                </a:solidFill>
              </a:rPr>
              <a:t>to create an additional carbon sink of 2.5-5 billion tCO2e</a:t>
            </a:r>
          </a:p>
          <a:p>
            <a:pPr marL="285750" indent="-285750">
              <a:spcBef>
                <a:spcPts val="1200"/>
              </a:spcBef>
              <a:buFont typeface="Arial" panose="020B0604020202020204" pitchFamily="34" charset="0"/>
              <a:buChar char="•"/>
            </a:pPr>
            <a:r>
              <a:rPr lang="en-US" sz="1800" dirty="0">
                <a:solidFill>
                  <a:schemeClr val="accent2"/>
                </a:solidFill>
              </a:rPr>
              <a:t>PNNL projects lower emissions in 2030 because of lower reference scenario, which reflects updated assumptions in renewable cost and new technologies.</a:t>
            </a:r>
          </a:p>
        </p:txBody>
      </p:sp>
      <p:sp>
        <p:nvSpPr>
          <p:cNvPr id="24" name="TextBox 23">
            <a:extLst>
              <a:ext uri="{FF2B5EF4-FFF2-40B4-BE49-F238E27FC236}">
                <a16:creationId xmlns:a16="http://schemas.microsoft.com/office/drawing/2014/main" id="{A9AD9062-735A-C348-9AE0-45C3114BFCB8}"/>
              </a:ext>
            </a:extLst>
          </p:cNvPr>
          <p:cNvSpPr txBox="1"/>
          <p:nvPr/>
        </p:nvSpPr>
        <p:spPr>
          <a:xfrm>
            <a:off x="1579495" y="3781819"/>
            <a:ext cx="2995017" cy="307777"/>
          </a:xfrm>
          <a:prstGeom prst="rect">
            <a:avLst/>
          </a:prstGeom>
          <a:noFill/>
        </p:spPr>
        <p:txBody>
          <a:bodyPr wrap="square">
            <a:spAutoFit/>
          </a:bodyPr>
          <a:lstStyle/>
          <a:p>
            <a:r>
              <a:rPr lang="en-US" sz="1400" dirty="0">
                <a:solidFill>
                  <a:schemeClr val="accent2"/>
                </a:solidFill>
              </a:rPr>
              <a:t>Climate Action Tracker assessment</a:t>
            </a:r>
          </a:p>
        </p:txBody>
      </p:sp>
      <p:sp>
        <p:nvSpPr>
          <p:cNvPr id="3" name="Rectangle 2">
            <a:extLst>
              <a:ext uri="{FF2B5EF4-FFF2-40B4-BE49-F238E27FC236}">
                <a16:creationId xmlns:a16="http://schemas.microsoft.com/office/drawing/2014/main" id="{7047654A-A8F8-9C49-9894-A685467D7F20}"/>
              </a:ext>
            </a:extLst>
          </p:cNvPr>
          <p:cNvSpPr/>
          <p:nvPr/>
        </p:nvSpPr>
        <p:spPr>
          <a:xfrm>
            <a:off x="1632927" y="4142004"/>
            <a:ext cx="7261768" cy="91440"/>
          </a:xfrm>
          <a:prstGeom prst="rect">
            <a:avLst/>
          </a:prstGeom>
          <a:solidFill>
            <a:srgbClr val="FFE4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89B6C1E4-A737-4A41-A869-1D4BA8B8AE3B}"/>
              </a:ext>
            </a:extLst>
          </p:cNvPr>
          <p:cNvCxnSpPr/>
          <p:nvPr/>
        </p:nvCxnSpPr>
        <p:spPr>
          <a:xfrm>
            <a:off x="8405102" y="2974561"/>
            <a:ext cx="438184" cy="3328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06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36</a:t>
            </a:fld>
            <a:endParaRPr lang="en-US" dirty="0"/>
          </a:p>
        </p:txBody>
      </p:sp>
      <p:sp>
        <p:nvSpPr>
          <p:cNvPr id="13" name="Title 2">
            <a:extLst>
              <a:ext uri="{FF2B5EF4-FFF2-40B4-BE49-F238E27FC236}">
                <a16:creationId xmlns:a16="http://schemas.microsoft.com/office/drawing/2014/main" id="{CA4D24AF-1955-B24D-BB7D-099DDD85988A}"/>
              </a:ext>
            </a:extLst>
          </p:cNvPr>
          <p:cNvSpPr txBox="1">
            <a:spLocks/>
          </p:cNvSpPr>
          <p:nvPr/>
        </p:nvSpPr>
        <p:spPr>
          <a:xfrm>
            <a:off x="1404568" y="252381"/>
            <a:ext cx="12811161"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We compiled 100+ NDCs, long-term strategies, and net-zero pledges for modeling in GCAM</a:t>
            </a:r>
          </a:p>
        </p:txBody>
      </p:sp>
      <p:sp>
        <p:nvSpPr>
          <p:cNvPr id="16" name="TextBox 1">
            <a:extLst>
              <a:ext uri="{FF2B5EF4-FFF2-40B4-BE49-F238E27FC236}">
                <a16:creationId xmlns:a16="http://schemas.microsoft.com/office/drawing/2014/main" id="{115CC157-8F5E-9244-96CA-73632BB69274}"/>
              </a:ext>
            </a:extLst>
          </p:cNvPr>
          <p:cNvSpPr txBox="1"/>
          <p:nvPr/>
        </p:nvSpPr>
        <p:spPr>
          <a:xfrm>
            <a:off x="7305675" y="7133433"/>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17" name="TextBox 1">
            <a:extLst>
              <a:ext uri="{FF2B5EF4-FFF2-40B4-BE49-F238E27FC236}">
                <a16:creationId xmlns:a16="http://schemas.microsoft.com/office/drawing/2014/main" id="{62BAA4BC-9CD9-6A48-BC8C-9D72F5F606A6}"/>
              </a:ext>
            </a:extLst>
          </p:cNvPr>
          <p:cNvSpPr txBox="1"/>
          <p:nvPr/>
        </p:nvSpPr>
        <p:spPr>
          <a:xfrm>
            <a:off x="7305675" y="6698150"/>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EU</a:t>
            </a:r>
          </a:p>
        </p:txBody>
      </p:sp>
      <p:pic>
        <p:nvPicPr>
          <p:cNvPr id="5" name="Picture 4">
            <a:extLst>
              <a:ext uri="{FF2B5EF4-FFF2-40B4-BE49-F238E27FC236}">
                <a16:creationId xmlns:a16="http://schemas.microsoft.com/office/drawing/2014/main" id="{5EA5681B-FADE-4A37-A55A-DF797F339DB4}"/>
              </a:ext>
            </a:extLst>
          </p:cNvPr>
          <p:cNvPicPr>
            <a:picLocks noChangeAspect="1"/>
          </p:cNvPicPr>
          <p:nvPr/>
        </p:nvPicPr>
        <p:blipFill>
          <a:blip r:embed="rId3"/>
          <a:stretch>
            <a:fillRect/>
          </a:stretch>
        </p:blipFill>
        <p:spPr>
          <a:xfrm>
            <a:off x="3200400" y="1971531"/>
            <a:ext cx="8229600" cy="6038850"/>
          </a:xfrm>
          <a:prstGeom prst="rect">
            <a:avLst/>
          </a:prstGeom>
        </p:spPr>
      </p:pic>
      <p:pic>
        <p:nvPicPr>
          <p:cNvPr id="10" name="Picture 9">
            <a:extLst>
              <a:ext uri="{FF2B5EF4-FFF2-40B4-BE49-F238E27FC236}">
                <a16:creationId xmlns:a16="http://schemas.microsoft.com/office/drawing/2014/main" id="{AD5E0A2D-9303-4E49-92AC-647C867F9D5F}"/>
              </a:ext>
            </a:extLst>
          </p:cNvPr>
          <p:cNvPicPr>
            <a:picLocks noChangeAspect="1"/>
          </p:cNvPicPr>
          <p:nvPr/>
        </p:nvPicPr>
        <p:blipFill>
          <a:blip r:embed="rId4"/>
          <a:stretch>
            <a:fillRect/>
          </a:stretch>
        </p:blipFill>
        <p:spPr>
          <a:xfrm>
            <a:off x="3200400" y="1582410"/>
            <a:ext cx="8210550" cy="8210550"/>
          </a:xfrm>
          <a:prstGeom prst="rect">
            <a:avLst/>
          </a:prstGeom>
        </p:spPr>
      </p:pic>
      <p:pic>
        <p:nvPicPr>
          <p:cNvPr id="15" name="Picture 14">
            <a:extLst>
              <a:ext uri="{FF2B5EF4-FFF2-40B4-BE49-F238E27FC236}">
                <a16:creationId xmlns:a16="http://schemas.microsoft.com/office/drawing/2014/main" id="{181F8F38-155B-4210-9D93-80620922CFDE}"/>
              </a:ext>
            </a:extLst>
          </p:cNvPr>
          <p:cNvPicPr>
            <a:picLocks noChangeAspect="1"/>
          </p:cNvPicPr>
          <p:nvPr/>
        </p:nvPicPr>
        <p:blipFill>
          <a:blip r:embed="rId5"/>
          <a:stretch>
            <a:fillRect/>
          </a:stretch>
        </p:blipFill>
        <p:spPr>
          <a:xfrm>
            <a:off x="3190875" y="1658610"/>
            <a:ext cx="8210550" cy="8191500"/>
          </a:xfrm>
          <a:prstGeom prst="rect">
            <a:avLst/>
          </a:prstGeom>
        </p:spPr>
      </p:pic>
      <p:pic>
        <p:nvPicPr>
          <p:cNvPr id="21" name="Picture 20">
            <a:extLst>
              <a:ext uri="{FF2B5EF4-FFF2-40B4-BE49-F238E27FC236}">
                <a16:creationId xmlns:a16="http://schemas.microsoft.com/office/drawing/2014/main" id="{83621ABB-D8A1-40E2-9CBD-33FB8E807518}"/>
              </a:ext>
            </a:extLst>
          </p:cNvPr>
          <p:cNvPicPr>
            <a:picLocks noChangeAspect="1"/>
          </p:cNvPicPr>
          <p:nvPr/>
        </p:nvPicPr>
        <p:blipFill>
          <a:blip r:embed="rId6"/>
          <a:stretch>
            <a:fillRect/>
          </a:stretch>
        </p:blipFill>
        <p:spPr>
          <a:xfrm>
            <a:off x="3200400" y="1715760"/>
            <a:ext cx="8210550" cy="8172450"/>
          </a:xfrm>
          <a:prstGeom prst="rect">
            <a:avLst/>
          </a:prstGeom>
        </p:spPr>
      </p:pic>
    </p:spTree>
    <p:extLst>
      <p:ext uri="{BB962C8B-B14F-4D97-AF65-F5344CB8AC3E}">
        <p14:creationId xmlns:p14="http://schemas.microsoft.com/office/powerpoint/2010/main" val="131046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37</a:t>
            </a:fld>
            <a:endParaRPr lang="en-US" dirty="0"/>
          </a:p>
        </p:txBody>
      </p:sp>
      <p:pic>
        <p:nvPicPr>
          <p:cNvPr id="4" name="Picture 3">
            <a:extLst>
              <a:ext uri="{FF2B5EF4-FFF2-40B4-BE49-F238E27FC236}">
                <a16:creationId xmlns:a16="http://schemas.microsoft.com/office/drawing/2014/main" id="{1C6462CE-6E24-F241-809A-E0D3F720D284}"/>
              </a:ext>
            </a:extLst>
          </p:cNvPr>
          <p:cNvPicPr>
            <a:picLocks noChangeAspect="1"/>
          </p:cNvPicPr>
          <p:nvPr/>
        </p:nvPicPr>
        <p:blipFill>
          <a:blip r:embed="rId3"/>
          <a:srcRect/>
          <a:stretch/>
        </p:blipFill>
        <p:spPr>
          <a:xfrm>
            <a:off x="2457450" y="1763358"/>
            <a:ext cx="9715500" cy="6477000"/>
          </a:xfrm>
          <a:prstGeom prst="rect">
            <a:avLst/>
          </a:prstGeom>
        </p:spPr>
      </p:pic>
      <p:sp>
        <p:nvSpPr>
          <p:cNvPr id="14" name="TextBox 2">
            <a:extLst>
              <a:ext uri="{FF2B5EF4-FFF2-40B4-BE49-F238E27FC236}">
                <a16:creationId xmlns:a16="http://schemas.microsoft.com/office/drawing/2014/main" id="{3244C876-2D3D-2C45-8C51-B8974A9AAD9B}"/>
              </a:ext>
            </a:extLst>
          </p:cNvPr>
          <p:cNvSpPr txBox="1"/>
          <p:nvPr/>
        </p:nvSpPr>
        <p:spPr>
          <a:xfrm>
            <a:off x="4283344" y="2264261"/>
            <a:ext cx="1236236" cy="369332"/>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en-US" sz="1800" b="1" dirty="0">
                <a:solidFill>
                  <a:prstClr val="black"/>
                </a:solidFill>
              </a:rPr>
              <a:t>Historical</a:t>
            </a:r>
          </a:p>
        </p:txBody>
      </p:sp>
      <p:sp>
        <p:nvSpPr>
          <p:cNvPr id="15" name="TextBox 2">
            <a:extLst>
              <a:ext uri="{FF2B5EF4-FFF2-40B4-BE49-F238E27FC236}">
                <a16:creationId xmlns:a16="http://schemas.microsoft.com/office/drawing/2014/main" id="{FE9BD03E-B257-5C48-A8F2-92D90DC245C2}"/>
              </a:ext>
            </a:extLst>
          </p:cNvPr>
          <p:cNvSpPr txBox="1"/>
          <p:nvPr/>
        </p:nvSpPr>
        <p:spPr>
          <a:xfrm>
            <a:off x="5577975" y="2264261"/>
            <a:ext cx="1236236" cy="369332"/>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en-US" sz="1800" b="1" dirty="0">
                <a:solidFill>
                  <a:prstClr val="black"/>
                </a:solidFill>
              </a:rPr>
              <a:t>Projected</a:t>
            </a:r>
          </a:p>
        </p:txBody>
      </p:sp>
      <p:sp>
        <p:nvSpPr>
          <p:cNvPr id="16" name="TextBox 1">
            <a:extLst>
              <a:ext uri="{FF2B5EF4-FFF2-40B4-BE49-F238E27FC236}">
                <a16:creationId xmlns:a16="http://schemas.microsoft.com/office/drawing/2014/main" id="{115CC157-8F5E-9244-96CA-73632BB69274}"/>
              </a:ext>
            </a:extLst>
          </p:cNvPr>
          <p:cNvSpPr txBox="1"/>
          <p:nvPr/>
        </p:nvSpPr>
        <p:spPr>
          <a:xfrm>
            <a:off x="8456512" y="7232253"/>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17" name="TextBox 1">
            <a:extLst>
              <a:ext uri="{FF2B5EF4-FFF2-40B4-BE49-F238E27FC236}">
                <a16:creationId xmlns:a16="http://schemas.microsoft.com/office/drawing/2014/main" id="{62BAA4BC-9CD9-6A48-BC8C-9D72F5F606A6}"/>
              </a:ext>
            </a:extLst>
          </p:cNvPr>
          <p:cNvSpPr txBox="1"/>
          <p:nvPr/>
        </p:nvSpPr>
        <p:spPr>
          <a:xfrm>
            <a:off x="8477358" y="6769181"/>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EU</a:t>
            </a:r>
          </a:p>
        </p:txBody>
      </p:sp>
      <p:sp>
        <p:nvSpPr>
          <p:cNvPr id="19" name="TextBox 1">
            <a:extLst>
              <a:ext uri="{FF2B5EF4-FFF2-40B4-BE49-F238E27FC236}">
                <a16:creationId xmlns:a16="http://schemas.microsoft.com/office/drawing/2014/main" id="{8F9C2D51-4119-9A43-A40E-018D0F9D7524}"/>
              </a:ext>
            </a:extLst>
          </p:cNvPr>
          <p:cNvSpPr txBox="1"/>
          <p:nvPr/>
        </p:nvSpPr>
        <p:spPr>
          <a:xfrm>
            <a:off x="6488947" y="6425784"/>
            <a:ext cx="2593381" cy="34278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600" dirty="0">
                <a:solidFill>
                  <a:schemeClr val="accent2"/>
                </a:solidFill>
              </a:rPr>
              <a:t>Other developed countries</a:t>
            </a:r>
          </a:p>
        </p:txBody>
      </p:sp>
      <p:sp>
        <p:nvSpPr>
          <p:cNvPr id="20" name="TextBox 1">
            <a:extLst>
              <a:ext uri="{FF2B5EF4-FFF2-40B4-BE49-F238E27FC236}">
                <a16:creationId xmlns:a16="http://schemas.microsoft.com/office/drawing/2014/main" id="{D8CE6762-D74B-0647-AAFB-087F3C4F7189}"/>
              </a:ext>
            </a:extLst>
          </p:cNvPr>
          <p:cNvSpPr txBox="1"/>
          <p:nvPr/>
        </p:nvSpPr>
        <p:spPr>
          <a:xfrm>
            <a:off x="8260816" y="5652995"/>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China</a:t>
            </a:r>
          </a:p>
        </p:txBody>
      </p:sp>
      <p:sp>
        <p:nvSpPr>
          <p:cNvPr id="21" name="TextBox 1">
            <a:extLst>
              <a:ext uri="{FF2B5EF4-FFF2-40B4-BE49-F238E27FC236}">
                <a16:creationId xmlns:a16="http://schemas.microsoft.com/office/drawing/2014/main" id="{BF39F28D-1546-3249-AAA9-FFB63A4242B5}"/>
              </a:ext>
            </a:extLst>
          </p:cNvPr>
          <p:cNvSpPr txBox="1"/>
          <p:nvPr/>
        </p:nvSpPr>
        <p:spPr>
          <a:xfrm>
            <a:off x="8322077" y="4779435"/>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India</a:t>
            </a:r>
          </a:p>
        </p:txBody>
      </p:sp>
      <p:sp>
        <p:nvSpPr>
          <p:cNvPr id="23" name="TextBox 1">
            <a:extLst>
              <a:ext uri="{FF2B5EF4-FFF2-40B4-BE49-F238E27FC236}">
                <a16:creationId xmlns:a16="http://schemas.microsoft.com/office/drawing/2014/main" id="{7DB869FB-BD3A-864C-973E-C8C54B58A79C}"/>
              </a:ext>
            </a:extLst>
          </p:cNvPr>
          <p:cNvSpPr txBox="1"/>
          <p:nvPr/>
        </p:nvSpPr>
        <p:spPr>
          <a:xfrm>
            <a:off x="7315200" y="3288714"/>
            <a:ext cx="2050165"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Rest of the world</a:t>
            </a:r>
          </a:p>
        </p:txBody>
      </p:sp>
      <p:sp>
        <p:nvSpPr>
          <p:cNvPr id="7" name="Rectangle 6">
            <a:extLst>
              <a:ext uri="{FF2B5EF4-FFF2-40B4-BE49-F238E27FC236}">
                <a16:creationId xmlns:a16="http://schemas.microsoft.com/office/drawing/2014/main" id="{707DE551-7614-5142-A8F1-7D2407EBE14B}"/>
              </a:ext>
            </a:extLst>
          </p:cNvPr>
          <p:cNvSpPr/>
          <p:nvPr/>
        </p:nvSpPr>
        <p:spPr>
          <a:xfrm>
            <a:off x="9103174" y="3686928"/>
            <a:ext cx="3529264" cy="2296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7835CD6-2FBB-E54D-9EBB-2C6FCFA91EB5}"/>
              </a:ext>
            </a:extLst>
          </p:cNvPr>
          <p:cNvSpPr/>
          <p:nvPr/>
        </p:nvSpPr>
        <p:spPr>
          <a:xfrm>
            <a:off x="9345079" y="5958432"/>
            <a:ext cx="2701464" cy="870397"/>
          </a:xfrm>
          <a:prstGeom prst="rect">
            <a:avLst/>
          </a:prstGeom>
          <a:solidFill>
            <a:srgbClr val="FAC51A"/>
          </a:solidFill>
          <a:ln w="6350" cap="flat" cmpd="sng" algn="ctr">
            <a:solidFill>
              <a:schemeClr val="tx1"/>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ea typeface="+mn-ea"/>
                <a:cs typeface="+mn-cs"/>
              </a:rPr>
              <a:t>Other developed countries: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ea typeface="+mn-ea"/>
                <a:cs typeface="+mn-cs"/>
              </a:rPr>
              <a:t>Canada, Japan, Australia, New Zealand</a:t>
            </a:r>
          </a:p>
        </p:txBody>
      </p:sp>
      <p:pic>
        <p:nvPicPr>
          <p:cNvPr id="3" name="Picture 2">
            <a:extLst>
              <a:ext uri="{FF2B5EF4-FFF2-40B4-BE49-F238E27FC236}">
                <a16:creationId xmlns:a16="http://schemas.microsoft.com/office/drawing/2014/main" id="{E451F73F-6C75-004E-AB2C-9F9573A00D00}"/>
              </a:ext>
            </a:extLst>
          </p:cNvPr>
          <p:cNvPicPr>
            <a:picLocks noChangeAspect="1"/>
          </p:cNvPicPr>
          <p:nvPr/>
        </p:nvPicPr>
        <p:blipFill>
          <a:blip r:embed="rId4"/>
          <a:srcRect/>
          <a:stretch/>
        </p:blipFill>
        <p:spPr>
          <a:xfrm>
            <a:off x="9254196" y="2264261"/>
            <a:ext cx="3227220" cy="1845287"/>
          </a:xfrm>
          <a:prstGeom prst="rect">
            <a:avLst/>
          </a:prstGeom>
        </p:spPr>
      </p:pic>
      <p:sp>
        <p:nvSpPr>
          <p:cNvPr id="18" name="Title 2">
            <a:extLst>
              <a:ext uri="{FF2B5EF4-FFF2-40B4-BE49-F238E27FC236}">
                <a16:creationId xmlns:a16="http://schemas.microsoft.com/office/drawing/2014/main" id="{B06FC758-1A4B-4DF2-85B6-F9BDCCCA4559}"/>
              </a:ext>
            </a:extLst>
          </p:cNvPr>
          <p:cNvSpPr txBox="1">
            <a:spLocks/>
          </p:cNvSpPr>
          <p:nvPr/>
        </p:nvSpPr>
        <p:spPr>
          <a:xfrm>
            <a:off x="1349402" y="137018"/>
            <a:ext cx="109728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Global GHG emissions: Reference No New Policy</a:t>
            </a:r>
          </a:p>
        </p:txBody>
      </p:sp>
      <p:pic>
        <p:nvPicPr>
          <p:cNvPr id="22" name="Picture 21" descr="A picture containing diagram&#10;&#10;Description automatically generated">
            <a:extLst>
              <a:ext uri="{FF2B5EF4-FFF2-40B4-BE49-F238E27FC236}">
                <a16:creationId xmlns:a16="http://schemas.microsoft.com/office/drawing/2014/main" id="{EBF8955B-4CB5-4212-B958-9CB08AFDD0BC}"/>
              </a:ext>
            </a:extLst>
          </p:cNvPr>
          <p:cNvPicPr>
            <a:picLocks noChangeAspect="1"/>
          </p:cNvPicPr>
          <p:nvPr/>
        </p:nvPicPr>
        <p:blipFill rotWithShape="1">
          <a:blip r:embed="rId5"/>
          <a:srcRect b="23275"/>
          <a:stretch/>
        </p:blipFill>
        <p:spPr>
          <a:xfrm>
            <a:off x="10196885" y="219219"/>
            <a:ext cx="4250634" cy="1121059"/>
          </a:xfrm>
          <a:prstGeom prst="rect">
            <a:avLst/>
          </a:prstGeom>
        </p:spPr>
      </p:pic>
    </p:spTree>
    <p:extLst>
      <p:ext uri="{BB962C8B-B14F-4D97-AF65-F5344CB8AC3E}">
        <p14:creationId xmlns:p14="http://schemas.microsoft.com/office/powerpoint/2010/main" val="2764935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38</a:t>
            </a:fld>
            <a:endParaRPr lang="en-US" dirty="0"/>
          </a:p>
        </p:txBody>
      </p:sp>
      <p:pic>
        <p:nvPicPr>
          <p:cNvPr id="4" name="Picture 3">
            <a:extLst>
              <a:ext uri="{FF2B5EF4-FFF2-40B4-BE49-F238E27FC236}">
                <a16:creationId xmlns:a16="http://schemas.microsoft.com/office/drawing/2014/main" id="{1C6462CE-6E24-F241-809A-E0D3F720D284}"/>
              </a:ext>
            </a:extLst>
          </p:cNvPr>
          <p:cNvPicPr>
            <a:picLocks noChangeAspect="1"/>
          </p:cNvPicPr>
          <p:nvPr/>
        </p:nvPicPr>
        <p:blipFill>
          <a:blip r:embed="rId3"/>
          <a:srcRect/>
          <a:stretch/>
        </p:blipFill>
        <p:spPr>
          <a:xfrm>
            <a:off x="2457450" y="1752600"/>
            <a:ext cx="9715500" cy="6477000"/>
          </a:xfrm>
          <a:prstGeom prst="rect">
            <a:avLst/>
          </a:prstGeom>
        </p:spPr>
      </p:pic>
      <p:sp>
        <p:nvSpPr>
          <p:cNvPr id="14" name="TextBox 2">
            <a:extLst>
              <a:ext uri="{FF2B5EF4-FFF2-40B4-BE49-F238E27FC236}">
                <a16:creationId xmlns:a16="http://schemas.microsoft.com/office/drawing/2014/main" id="{3244C876-2D3D-2C45-8C51-B8974A9AAD9B}"/>
              </a:ext>
            </a:extLst>
          </p:cNvPr>
          <p:cNvSpPr txBox="1"/>
          <p:nvPr/>
        </p:nvSpPr>
        <p:spPr>
          <a:xfrm>
            <a:off x="4283344" y="2264261"/>
            <a:ext cx="1236236" cy="369332"/>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en-US" sz="1800" b="1" dirty="0">
                <a:solidFill>
                  <a:prstClr val="black"/>
                </a:solidFill>
              </a:rPr>
              <a:t>Historical</a:t>
            </a:r>
          </a:p>
        </p:txBody>
      </p:sp>
      <p:sp>
        <p:nvSpPr>
          <p:cNvPr id="15" name="TextBox 2">
            <a:extLst>
              <a:ext uri="{FF2B5EF4-FFF2-40B4-BE49-F238E27FC236}">
                <a16:creationId xmlns:a16="http://schemas.microsoft.com/office/drawing/2014/main" id="{FE9BD03E-B257-5C48-A8F2-92D90DC245C2}"/>
              </a:ext>
            </a:extLst>
          </p:cNvPr>
          <p:cNvSpPr txBox="1"/>
          <p:nvPr/>
        </p:nvSpPr>
        <p:spPr>
          <a:xfrm>
            <a:off x="5577975" y="2264261"/>
            <a:ext cx="1236236" cy="369332"/>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en-US" sz="1800" b="1" dirty="0">
                <a:solidFill>
                  <a:prstClr val="black"/>
                </a:solidFill>
              </a:rPr>
              <a:t>Projected</a:t>
            </a:r>
          </a:p>
        </p:txBody>
      </p:sp>
      <p:sp>
        <p:nvSpPr>
          <p:cNvPr id="7" name="Rectangle 6">
            <a:extLst>
              <a:ext uri="{FF2B5EF4-FFF2-40B4-BE49-F238E27FC236}">
                <a16:creationId xmlns:a16="http://schemas.microsoft.com/office/drawing/2014/main" id="{707DE551-7614-5142-A8F1-7D2407EBE14B}"/>
              </a:ext>
            </a:extLst>
          </p:cNvPr>
          <p:cNvSpPr/>
          <p:nvPr/>
        </p:nvSpPr>
        <p:spPr>
          <a:xfrm>
            <a:off x="9103174" y="3686928"/>
            <a:ext cx="3529264" cy="2296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7835CD6-2FBB-E54D-9EBB-2C6FCFA91EB5}"/>
              </a:ext>
            </a:extLst>
          </p:cNvPr>
          <p:cNvSpPr/>
          <p:nvPr/>
        </p:nvSpPr>
        <p:spPr>
          <a:xfrm>
            <a:off x="9345079" y="5958432"/>
            <a:ext cx="2701464" cy="870397"/>
          </a:xfrm>
          <a:prstGeom prst="rect">
            <a:avLst/>
          </a:prstGeom>
          <a:solidFill>
            <a:srgbClr val="FAC51A"/>
          </a:solidFill>
          <a:ln w="6350" cap="flat" cmpd="sng" algn="ctr">
            <a:solidFill>
              <a:schemeClr val="tx1"/>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ea typeface="+mn-ea"/>
                <a:cs typeface="+mn-cs"/>
              </a:rPr>
              <a:t>Other developed countries: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ea typeface="+mn-ea"/>
                <a:cs typeface="+mn-cs"/>
              </a:rPr>
              <a:t>Canada, Japan, Australia, New Zealand</a:t>
            </a:r>
          </a:p>
        </p:txBody>
      </p:sp>
      <p:sp>
        <p:nvSpPr>
          <p:cNvPr id="18" name="TextBox 1">
            <a:extLst>
              <a:ext uri="{FF2B5EF4-FFF2-40B4-BE49-F238E27FC236}">
                <a16:creationId xmlns:a16="http://schemas.microsoft.com/office/drawing/2014/main" id="{BFB4593A-6C22-4B42-AC85-A74F9863CFDA}"/>
              </a:ext>
            </a:extLst>
          </p:cNvPr>
          <p:cNvSpPr txBox="1"/>
          <p:nvPr/>
        </p:nvSpPr>
        <p:spPr>
          <a:xfrm>
            <a:off x="8392053" y="2633593"/>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24" name="TextBox 1">
            <a:extLst>
              <a:ext uri="{FF2B5EF4-FFF2-40B4-BE49-F238E27FC236}">
                <a16:creationId xmlns:a16="http://schemas.microsoft.com/office/drawing/2014/main" id="{AD3198BA-3611-6C4B-924C-23601081D7C3}"/>
              </a:ext>
            </a:extLst>
          </p:cNvPr>
          <p:cNvSpPr txBox="1"/>
          <p:nvPr/>
        </p:nvSpPr>
        <p:spPr>
          <a:xfrm>
            <a:off x="8485006" y="3040504"/>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EU</a:t>
            </a:r>
          </a:p>
        </p:txBody>
      </p:sp>
      <p:sp>
        <p:nvSpPr>
          <p:cNvPr id="26" name="TextBox 1">
            <a:extLst>
              <a:ext uri="{FF2B5EF4-FFF2-40B4-BE49-F238E27FC236}">
                <a16:creationId xmlns:a16="http://schemas.microsoft.com/office/drawing/2014/main" id="{8D49F90C-67C1-B34F-8CD3-956550E6D4C9}"/>
              </a:ext>
            </a:extLst>
          </p:cNvPr>
          <p:cNvSpPr txBox="1"/>
          <p:nvPr/>
        </p:nvSpPr>
        <p:spPr>
          <a:xfrm>
            <a:off x="8325874" y="3778490"/>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China</a:t>
            </a:r>
          </a:p>
        </p:txBody>
      </p:sp>
      <p:sp>
        <p:nvSpPr>
          <p:cNvPr id="27" name="TextBox 1">
            <a:extLst>
              <a:ext uri="{FF2B5EF4-FFF2-40B4-BE49-F238E27FC236}">
                <a16:creationId xmlns:a16="http://schemas.microsoft.com/office/drawing/2014/main" id="{8741603F-3719-BF4A-9F26-49EA654DB7BB}"/>
              </a:ext>
            </a:extLst>
          </p:cNvPr>
          <p:cNvSpPr txBox="1"/>
          <p:nvPr/>
        </p:nvSpPr>
        <p:spPr>
          <a:xfrm>
            <a:off x="7571491" y="3823995"/>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India</a:t>
            </a:r>
          </a:p>
        </p:txBody>
      </p:sp>
      <p:sp>
        <p:nvSpPr>
          <p:cNvPr id="29" name="TextBox 1">
            <a:extLst>
              <a:ext uri="{FF2B5EF4-FFF2-40B4-BE49-F238E27FC236}">
                <a16:creationId xmlns:a16="http://schemas.microsoft.com/office/drawing/2014/main" id="{F5B66418-8E46-F843-BA8A-E11C0C78585D}"/>
              </a:ext>
            </a:extLst>
          </p:cNvPr>
          <p:cNvSpPr txBox="1"/>
          <p:nvPr/>
        </p:nvSpPr>
        <p:spPr>
          <a:xfrm rot="1929428">
            <a:off x="7344711" y="4648591"/>
            <a:ext cx="2094686" cy="30831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Rest of the world</a:t>
            </a:r>
          </a:p>
        </p:txBody>
      </p:sp>
      <p:cxnSp>
        <p:nvCxnSpPr>
          <p:cNvPr id="6" name="Straight Connector 5">
            <a:extLst>
              <a:ext uri="{FF2B5EF4-FFF2-40B4-BE49-F238E27FC236}">
                <a16:creationId xmlns:a16="http://schemas.microsoft.com/office/drawing/2014/main" id="{0795E92D-1846-0F4C-9A8A-04F188C2C3CA}"/>
              </a:ext>
            </a:extLst>
          </p:cNvPr>
          <p:cNvCxnSpPr>
            <a:cxnSpLocks/>
          </p:cNvCxnSpPr>
          <p:nvPr/>
        </p:nvCxnSpPr>
        <p:spPr>
          <a:xfrm>
            <a:off x="8155949" y="4058088"/>
            <a:ext cx="362798" cy="234093"/>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A0695DE-7D26-4F4E-8D55-4FA46E82E544}"/>
              </a:ext>
            </a:extLst>
          </p:cNvPr>
          <p:cNvPicPr>
            <a:picLocks noChangeAspect="1"/>
          </p:cNvPicPr>
          <p:nvPr/>
        </p:nvPicPr>
        <p:blipFill>
          <a:blip r:embed="rId4"/>
          <a:srcRect/>
          <a:stretch/>
        </p:blipFill>
        <p:spPr>
          <a:xfrm>
            <a:off x="9254196" y="2264261"/>
            <a:ext cx="3227220" cy="1845287"/>
          </a:xfrm>
          <a:prstGeom prst="rect">
            <a:avLst/>
          </a:prstGeom>
        </p:spPr>
      </p:pic>
      <p:sp>
        <p:nvSpPr>
          <p:cNvPr id="17" name="Title 2">
            <a:extLst>
              <a:ext uri="{FF2B5EF4-FFF2-40B4-BE49-F238E27FC236}">
                <a16:creationId xmlns:a16="http://schemas.microsoft.com/office/drawing/2014/main" id="{FFD991B3-DBB4-4B45-91E9-B6065360941E}"/>
              </a:ext>
            </a:extLst>
          </p:cNvPr>
          <p:cNvSpPr txBox="1">
            <a:spLocks/>
          </p:cNvSpPr>
          <p:nvPr/>
        </p:nvSpPr>
        <p:spPr>
          <a:xfrm>
            <a:off x="1349402" y="137018"/>
            <a:ext cx="109728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Global GHG emissions: Updated Pledges Continued Ambition</a:t>
            </a:r>
          </a:p>
        </p:txBody>
      </p:sp>
    </p:spTree>
    <p:extLst>
      <p:ext uri="{BB962C8B-B14F-4D97-AF65-F5344CB8AC3E}">
        <p14:creationId xmlns:p14="http://schemas.microsoft.com/office/powerpoint/2010/main" val="1152174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39</a:t>
            </a:fld>
            <a:endParaRPr lang="en-US" dirty="0"/>
          </a:p>
        </p:txBody>
      </p:sp>
      <p:sp>
        <p:nvSpPr>
          <p:cNvPr id="13" name="Title 2">
            <a:extLst>
              <a:ext uri="{FF2B5EF4-FFF2-40B4-BE49-F238E27FC236}">
                <a16:creationId xmlns:a16="http://schemas.microsoft.com/office/drawing/2014/main" id="{CA4D24AF-1955-B24D-BB7D-099DDD85988A}"/>
              </a:ext>
            </a:extLst>
          </p:cNvPr>
          <p:cNvSpPr txBox="1">
            <a:spLocks/>
          </p:cNvSpPr>
          <p:nvPr/>
        </p:nvSpPr>
        <p:spPr>
          <a:xfrm>
            <a:off x="3021496" y="137018"/>
            <a:ext cx="109728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Global GHG: remaining emissions</a:t>
            </a:r>
          </a:p>
        </p:txBody>
      </p:sp>
      <p:pic>
        <p:nvPicPr>
          <p:cNvPr id="4" name="Picture 3">
            <a:extLst>
              <a:ext uri="{FF2B5EF4-FFF2-40B4-BE49-F238E27FC236}">
                <a16:creationId xmlns:a16="http://schemas.microsoft.com/office/drawing/2014/main" id="{1C6462CE-6E24-F241-809A-E0D3F720D284}"/>
              </a:ext>
            </a:extLst>
          </p:cNvPr>
          <p:cNvPicPr>
            <a:picLocks noChangeAspect="1"/>
          </p:cNvPicPr>
          <p:nvPr/>
        </p:nvPicPr>
        <p:blipFill>
          <a:blip r:embed="rId3"/>
          <a:srcRect/>
          <a:stretch/>
        </p:blipFill>
        <p:spPr>
          <a:xfrm>
            <a:off x="2457450" y="1752600"/>
            <a:ext cx="9715500" cy="6477000"/>
          </a:xfrm>
          <a:prstGeom prst="rect">
            <a:avLst/>
          </a:prstGeom>
        </p:spPr>
      </p:pic>
      <p:sp>
        <p:nvSpPr>
          <p:cNvPr id="14" name="TextBox 2">
            <a:extLst>
              <a:ext uri="{FF2B5EF4-FFF2-40B4-BE49-F238E27FC236}">
                <a16:creationId xmlns:a16="http://schemas.microsoft.com/office/drawing/2014/main" id="{3244C876-2D3D-2C45-8C51-B8974A9AAD9B}"/>
              </a:ext>
            </a:extLst>
          </p:cNvPr>
          <p:cNvSpPr txBox="1"/>
          <p:nvPr/>
        </p:nvSpPr>
        <p:spPr>
          <a:xfrm>
            <a:off x="4283344" y="2264261"/>
            <a:ext cx="1236236" cy="369332"/>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en-US" sz="1800" b="1" dirty="0">
                <a:solidFill>
                  <a:prstClr val="black"/>
                </a:solidFill>
              </a:rPr>
              <a:t>Historical</a:t>
            </a:r>
          </a:p>
        </p:txBody>
      </p:sp>
      <p:sp>
        <p:nvSpPr>
          <p:cNvPr id="15" name="TextBox 2">
            <a:extLst>
              <a:ext uri="{FF2B5EF4-FFF2-40B4-BE49-F238E27FC236}">
                <a16:creationId xmlns:a16="http://schemas.microsoft.com/office/drawing/2014/main" id="{FE9BD03E-B257-5C48-A8F2-92D90DC245C2}"/>
              </a:ext>
            </a:extLst>
          </p:cNvPr>
          <p:cNvSpPr txBox="1"/>
          <p:nvPr/>
        </p:nvSpPr>
        <p:spPr>
          <a:xfrm>
            <a:off x="5577975" y="2264261"/>
            <a:ext cx="1236236" cy="369332"/>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en-US" sz="1800" b="1" dirty="0">
                <a:solidFill>
                  <a:prstClr val="black"/>
                </a:solidFill>
              </a:rPr>
              <a:t>Projected</a:t>
            </a:r>
          </a:p>
        </p:txBody>
      </p:sp>
      <p:sp>
        <p:nvSpPr>
          <p:cNvPr id="7" name="Rectangle 6">
            <a:extLst>
              <a:ext uri="{FF2B5EF4-FFF2-40B4-BE49-F238E27FC236}">
                <a16:creationId xmlns:a16="http://schemas.microsoft.com/office/drawing/2014/main" id="{707DE551-7614-5142-A8F1-7D2407EBE14B}"/>
              </a:ext>
            </a:extLst>
          </p:cNvPr>
          <p:cNvSpPr/>
          <p:nvPr/>
        </p:nvSpPr>
        <p:spPr>
          <a:xfrm>
            <a:off x="9103174" y="3686928"/>
            <a:ext cx="3529264" cy="2296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7835CD6-2FBB-E54D-9EBB-2C6FCFA91EB5}"/>
              </a:ext>
            </a:extLst>
          </p:cNvPr>
          <p:cNvSpPr/>
          <p:nvPr/>
        </p:nvSpPr>
        <p:spPr>
          <a:xfrm>
            <a:off x="9345079" y="5958432"/>
            <a:ext cx="2701464" cy="870397"/>
          </a:xfrm>
          <a:prstGeom prst="rect">
            <a:avLst/>
          </a:prstGeom>
          <a:solidFill>
            <a:srgbClr val="FAC51A"/>
          </a:solidFill>
          <a:ln w="6350" cap="flat" cmpd="sng" algn="ctr">
            <a:solidFill>
              <a:schemeClr val="tx1"/>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ea typeface="+mn-ea"/>
                <a:cs typeface="+mn-cs"/>
              </a:rPr>
              <a:t>Other developed countries: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ea typeface="+mn-ea"/>
                <a:cs typeface="+mn-cs"/>
              </a:rPr>
              <a:t>Canada, Japan, Australia, New Zealand</a:t>
            </a:r>
          </a:p>
        </p:txBody>
      </p:sp>
      <p:cxnSp>
        <p:nvCxnSpPr>
          <p:cNvPr id="17" name="Straight Connector 16">
            <a:extLst>
              <a:ext uri="{FF2B5EF4-FFF2-40B4-BE49-F238E27FC236}">
                <a16:creationId xmlns:a16="http://schemas.microsoft.com/office/drawing/2014/main" id="{AAD1133E-DB49-8949-8253-8EFEE6112635}"/>
              </a:ext>
            </a:extLst>
          </p:cNvPr>
          <p:cNvCxnSpPr>
            <a:cxnSpLocks/>
          </p:cNvCxnSpPr>
          <p:nvPr/>
        </p:nvCxnSpPr>
        <p:spPr>
          <a:xfrm flipV="1">
            <a:off x="7019300" y="2264261"/>
            <a:ext cx="0" cy="5304528"/>
          </a:xfrm>
          <a:prstGeom prst="line">
            <a:avLst/>
          </a:prstGeom>
          <a:ln w="28575">
            <a:solidFill>
              <a:srgbClr val="FF0000"/>
            </a:solidFill>
          </a:ln>
        </p:spPr>
        <p:style>
          <a:lnRef idx="2">
            <a:schemeClr val="accent2"/>
          </a:lnRef>
          <a:fillRef idx="0">
            <a:schemeClr val="accent2"/>
          </a:fillRef>
          <a:effectRef idx="1">
            <a:schemeClr val="accent2"/>
          </a:effectRef>
          <a:fontRef idx="minor">
            <a:schemeClr val="tx1"/>
          </a:fontRef>
        </p:style>
      </p:cxnSp>
      <p:sp>
        <p:nvSpPr>
          <p:cNvPr id="19" name="TextBox 1">
            <a:extLst>
              <a:ext uri="{FF2B5EF4-FFF2-40B4-BE49-F238E27FC236}">
                <a16:creationId xmlns:a16="http://schemas.microsoft.com/office/drawing/2014/main" id="{A35145E0-187E-2843-8B08-D2B89F7574A8}"/>
              </a:ext>
            </a:extLst>
          </p:cNvPr>
          <p:cNvSpPr txBox="1"/>
          <p:nvPr/>
        </p:nvSpPr>
        <p:spPr>
          <a:xfrm>
            <a:off x="6361211" y="7281125"/>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20" name="TextBox 1">
            <a:extLst>
              <a:ext uri="{FF2B5EF4-FFF2-40B4-BE49-F238E27FC236}">
                <a16:creationId xmlns:a16="http://schemas.microsoft.com/office/drawing/2014/main" id="{7F89E61D-AE3A-F54D-8782-67426E594789}"/>
              </a:ext>
            </a:extLst>
          </p:cNvPr>
          <p:cNvSpPr txBox="1"/>
          <p:nvPr/>
        </p:nvSpPr>
        <p:spPr>
          <a:xfrm>
            <a:off x="6361211" y="6959131"/>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EU</a:t>
            </a:r>
          </a:p>
        </p:txBody>
      </p:sp>
      <p:sp>
        <p:nvSpPr>
          <p:cNvPr id="21" name="TextBox 1">
            <a:extLst>
              <a:ext uri="{FF2B5EF4-FFF2-40B4-BE49-F238E27FC236}">
                <a16:creationId xmlns:a16="http://schemas.microsoft.com/office/drawing/2014/main" id="{48CFC5EB-A13C-0444-892F-4FFD7B1F4F56}"/>
              </a:ext>
            </a:extLst>
          </p:cNvPr>
          <p:cNvSpPr txBox="1"/>
          <p:nvPr/>
        </p:nvSpPr>
        <p:spPr>
          <a:xfrm>
            <a:off x="6235377" y="5970172"/>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China</a:t>
            </a:r>
          </a:p>
        </p:txBody>
      </p:sp>
      <p:sp>
        <p:nvSpPr>
          <p:cNvPr id="22" name="TextBox 1">
            <a:extLst>
              <a:ext uri="{FF2B5EF4-FFF2-40B4-BE49-F238E27FC236}">
                <a16:creationId xmlns:a16="http://schemas.microsoft.com/office/drawing/2014/main" id="{48488A67-E813-134E-8DB3-FCAC59310EEA}"/>
              </a:ext>
            </a:extLst>
          </p:cNvPr>
          <p:cNvSpPr txBox="1"/>
          <p:nvPr/>
        </p:nvSpPr>
        <p:spPr>
          <a:xfrm>
            <a:off x="6290939" y="5178618"/>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India</a:t>
            </a:r>
          </a:p>
        </p:txBody>
      </p:sp>
      <p:sp>
        <p:nvSpPr>
          <p:cNvPr id="30" name="TextBox 1">
            <a:extLst>
              <a:ext uri="{FF2B5EF4-FFF2-40B4-BE49-F238E27FC236}">
                <a16:creationId xmlns:a16="http://schemas.microsoft.com/office/drawing/2014/main" id="{F1A0B085-13F9-B046-8A22-7CA14B9B270F}"/>
              </a:ext>
            </a:extLst>
          </p:cNvPr>
          <p:cNvSpPr txBox="1"/>
          <p:nvPr/>
        </p:nvSpPr>
        <p:spPr>
          <a:xfrm>
            <a:off x="5392324" y="3939202"/>
            <a:ext cx="2094686" cy="30831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Rest of the world</a:t>
            </a:r>
          </a:p>
        </p:txBody>
      </p:sp>
      <p:sp>
        <p:nvSpPr>
          <p:cNvPr id="31" name="TextBox 1">
            <a:extLst>
              <a:ext uri="{FF2B5EF4-FFF2-40B4-BE49-F238E27FC236}">
                <a16:creationId xmlns:a16="http://schemas.microsoft.com/office/drawing/2014/main" id="{38ECBF8C-E9EF-8547-8032-DD22D5883A08}"/>
              </a:ext>
            </a:extLst>
          </p:cNvPr>
          <p:cNvSpPr txBox="1"/>
          <p:nvPr/>
        </p:nvSpPr>
        <p:spPr>
          <a:xfrm>
            <a:off x="7045960" y="3105298"/>
            <a:ext cx="2299119" cy="30831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accent2"/>
                </a:solidFill>
              </a:rPr>
              <a:t>Emissions mitigation</a:t>
            </a:r>
          </a:p>
        </p:txBody>
      </p:sp>
      <p:pic>
        <p:nvPicPr>
          <p:cNvPr id="18" name="Picture 17">
            <a:extLst>
              <a:ext uri="{FF2B5EF4-FFF2-40B4-BE49-F238E27FC236}">
                <a16:creationId xmlns:a16="http://schemas.microsoft.com/office/drawing/2014/main" id="{80BB184B-35C8-A441-B298-3573A13DE3AC}"/>
              </a:ext>
            </a:extLst>
          </p:cNvPr>
          <p:cNvPicPr>
            <a:picLocks noChangeAspect="1"/>
          </p:cNvPicPr>
          <p:nvPr/>
        </p:nvPicPr>
        <p:blipFill>
          <a:blip r:embed="rId4"/>
          <a:srcRect/>
          <a:stretch/>
        </p:blipFill>
        <p:spPr>
          <a:xfrm>
            <a:off x="9254196" y="2264261"/>
            <a:ext cx="3227220" cy="1845287"/>
          </a:xfrm>
          <a:prstGeom prst="rect">
            <a:avLst/>
          </a:prstGeom>
        </p:spPr>
      </p:pic>
    </p:spTree>
    <p:extLst>
      <p:ext uri="{BB962C8B-B14F-4D97-AF65-F5344CB8AC3E}">
        <p14:creationId xmlns:p14="http://schemas.microsoft.com/office/powerpoint/2010/main" val="98286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415361"/>
            <a:ext cx="10972800" cy="1031774"/>
          </a:xfrm>
        </p:spPr>
        <p:txBody>
          <a:bodyPr/>
          <a:lstStyle/>
          <a:p>
            <a:r>
              <a:rPr lang="en-US" dirty="0"/>
              <a:t>Global Change Analysis Model</a:t>
            </a:r>
          </a:p>
        </p:txBody>
      </p:sp>
      <p:sp>
        <p:nvSpPr>
          <p:cNvPr id="4" name="TextBox 3"/>
          <p:cNvSpPr txBox="1"/>
          <p:nvPr/>
        </p:nvSpPr>
        <p:spPr>
          <a:xfrm>
            <a:off x="3062712" y="1832631"/>
            <a:ext cx="3741317" cy="461665"/>
          </a:xfrm>
          <a:prstGeom prst="rect">
            <a:avLst/>
          </a:prstGeom>
          <a:noFill/>
        </p:spPr>
        <p:txBody>
          <a:bodyPr wrap="square" rtlCol="0">
            <a:spAutoFit/>
          </a:bodyPr>
          <a:lstStyle/>
          <a:p>
            <a:r>
              <a:rPr lang="en-US" sz="2400" b="1" dirty="0"/>
              <a:t>Model Coverage</a:t>
            </a:r>
          </a:p>
        </p:txBody>
      </p:sp>
      <p:sp>
        <p:nvSpPr>
          <p:cNvPr id="7" name="TextBox 6"/>
          <p:cNvSpPr txBox="1"/>
          <p:nvPr/>
        </p:nvSpPr>
        <p:spPr>
          <a:xfrm>
            <a:off x="2206487" y="4786897"/>
            <a:ext cx="1325214" cy="822960"/>
          </a:xfrm>
          <a:prstGeom prst="rect">
            <a:avLst/>
          </a:prstGeom>
          <a:noFill/>
          <a:effectLst/>
        </p:spPr>
        <p:txBody>
          <a:bodyPr wrap="square" rtlCol="0" anchor="ctr" anchorCtr="0">
            <a:noAutofit/>
          </a:bodyPr>
          <a:lstStyle>
            <a:defPPr>
              <a:defRPr lang="en-US"/>
            </a:defPPr>
            <a:lvl1pPr algn="ctr" defTabSz="457200" fontAlgn="auto">
              <a:spcBef>
                <a:spcPts val="0"/>
              </a:spcBef>
              <a:spcAft>
                <a:spcPts val="0"/>
              </a:spcAft>
              <a:defRPr sz="1400" b="1">
                <a:solidFill>
                  <a:srgbClr val="000000"/>
                </a:solidFill>
                <a:latin typeface="Arial"/>
                <a:ea typeface="ＭＳ Ｐゴシック"/>
              </a:defRPr>
            </a:lvl1pPr>
          </a:lstStyle>
          <a:p>
            <a:pPr algn="l"/>
            <a:r>
              <a:rPr lang="en-US" sz="1680" dirty="0">
                <a:solidFill>
                  <a:schemeClr val="tx1"/>
                </a:solidFill>
              </a:rPr>
              <a:t>384 Land Regions</a:t>
            </a:r>
          </a:p>
        </p:txBody>
      </p:sp>
      <p:sp>
        <p:nvSpPr>
          <p:cNvPr id="8" name="TextBox 7"/>
          <p:cNvSpPr txBox="1"/>
          <p:nvPr/>
        </p:nvSpPr>
        <p:spPr>
          <a:xfrm>
            <a:off x="1310582" y="3058323"/>
            <a:ext cx="1531112" cy="447966"/>
          </a:xfrm>
          <a:prstGeom prst="rect">
            <a:avLst/>
          </a:prstGeom>
          <a:noFill/>
          <a:effectLst/>
        </p:spPr>
        <p:txBody>
          <a:bodyPr wrap="square" rtlCol="0" anchor="ctr" anchorCtr="0">
            <a:noAutofit/>
          </a:bodyPr>
          <a:lstStyle/>
          <a:p>
            <a:pPr defTabSz="548618"/>
            <a:r>
              <a:rPr lang="en-US" sz="1680" b="1" dirty="0">
                <a:latin typeface="Arial"/>
                <a:ea typeface="ＭＳ Ｐゴシック"/>
              </a:rPr>
              <a:t>32 Energy &amp; Economy Regions</a:t>
            </a:r>
          </a:p>
        </p:txBody>
      </p:sp>
      <p:sp>
        <p:nvSpPr>
          <p:cNvPr id="10" name="TextBox 9"/>
          <p:cNvSpPr txBox="1"/>
          <p:nvPr/>
        </p:nvSpPr>
        <p:spPr>
          <a:xfrm>
            <a:off x="2900046" y="6668326"/>
            <a:ext cx="1239544" cy="534246"/>
          </a:xfrm>
          <a:prstGeom prst="rect">
            <a:avLst/>
          </a:prstGeom>
          <a:noFill/>
          <a:effectLst/>
        </p:spPr>
        <p:txBody>
          <a:bodyPr wrap="square" rtlCol="0" anchor="ctr" anchorCtr="0">
            <a:noAutofit/>
          </a:bodyPr>
          <a:lstStyle>
            <a:defPPr>
              <a:defRPr lang="en-US"/>
            </a:defPPr>
            <a:lvl1pPr algn="ctr" defTabSz="457200" fontAlgn="auto">
              <a:spcBef>
                <a:spcPts val="0"/>
              </a:spcBef>
              <a:spcAft>
                <a:spcPts val="0"/>
              </a:spcAft>
              <a:defRPr sz="1400" b="1">
                <a:solidFill>
                  <a:srgbClr val="000000"/>
                </a:solidFill>
                <a:latin typeface="Arial"/>
                <a:ea typeface="ＭＳ Ｐゴシック"/>
              </a:defRPr>
            </a:lvl1pPr>
          </a:lstStyle>
          <a:p>
            <a:pPr algn="l"/>
            <a:r>
              <a:rPr lang="en-US" sz="1680" dirty="0">
                <a:solidFill>
                  <a:schemeClr val="tx1"/>
                </a:solidFill>
              </a:rPr>
              <a:t>235 Water Basins</a:t>
            </a:r>
          </a:p>
        </p:txBody>
      </p:sp>
      <p:pic>
        <p:nvPicPr>
          <p:cNvPr id="25" name="Picture 24">
            <a:extLst>
              <a:ext uri="{FF2B5EF4-FFF2-40B4-BE49-F238E27FC236}">
                <a16:creationId xmlns:a16="http://schemas.microsoft.com/office/drawing/2014/main" id="{EF15C2D4-334F-FC40-9602-D25DE325C085}"/>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0606"/>
                    </a14:imgEffect>
                    <a14:imgEffect>
                      <a14:saturation sat="336000"/>
                    </a14:imgEffect>
                  </a14:imgLayer>
                </a14:imgProps>
              </a:ext>
            </a:extLst>
          </a:blip>
          <a:srcRect l="4303" t="8406" r="4305" b="22598"/>
          <a:stretch/>
        </p:blipFill>
        <p:spPr>
          <a:xfrm>
            <a:off x="2928713" y="2439466"/>
            <a:ext cx="3657600" cy="1710785"/>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pic>
        <p:nvPicPr>
          <p:cNvPr id="26" name="Picture 25">
            <a:extLst>
              <a:ext uri="{FF2B5EF4-FFF2-40B4-BE49-F238E27FC236}">
                <a16:creationId xmlns:a16="http://schemas.microsoft.com/office/drawing/2014/main" id="{3F154F23-A4A1-7B46-A284-A80B5745D415}"/>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400000"/>
                    </a14:imgEffect>
                  </a14:imgLayer>
                </a14:imgProps>
              </a:ext>
            </a:extLst>
          </a:blip>
          <a:srcRect l="4025" t="8406" r="4025" b="22864"/>
          <a:stretch/>
        </p:blipFill>
        <p:spPr>
          <a:xfrm>
            <a:off x="3550904" y="4222979"/>
            <a:ext cx="3657600" cy="1693860"/>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pic>
        <p:nvPicPr>
          <p:cNvPr id="27" name="Picture 26">
            <a:extLst>
              <a:ext uri="{FF2B5EF4-FFF2-40B4-BE49-F238E27FC236}">
                <a16:creationId xmlns:a16="http://schemas.microsoft.com/office/drawing/2014/main" id="{4E0DEF94-3623-EF49-9949-4189C2DF36B2}"/>
              </a:ext>
            </a:extLst>
          </p:cNvPr>
          <p:cNvPicPr>
            <a:picLocks noChangeAspect="1"/>
          </p:cNvPicPr>
          <p:nvPr/>
        </p:nvPicPr>
        <p:blipFill rotWithShape="1">
          <a:blip r:embed="rId6">
            <a:duotone>
              <a:schemeClr val="accent6">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Lst>
          </a:blip>
          <a:srcRect l="4165" t="8406" r="4025" b="22598"/>
          <a:stretch/>
        </p:blipFill>
        <p:spPr>
          <a:xfrm>
            <a:off x="4218529" y="6015430"/>
            <a:ext cx="3657600" cy="1702996"/>
          </a:xfrm>
          <a:prstGeom prst="rect">
            <a:avLst/>
          </a:prstGeom>
          <a:solidFill>
            <a:srgbClr val="FFFFFF">
              <a:shade val="85000"/>
            </a:srgbClr>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29" name="Rectangle 3">
            <a:extLst>
              <a:ext uri="{FF2B5EF4-FFF2-40B4-BE49-F238E27FC236}">
                <a16:creationId xmlns:a16="http://schemas.microsoft.com/office/drawing/2014/main" id="{5DD0F4C5-2F78-4D8F-9E0F-E8B54C1FC8D2}"/>
              </a:ext>
            </a:extLst>
          </p:cNvPr>
          <p:cNvSpPr txBox="1">
            <a:spLocks noChangeArrowheads="1"/>
          </p:cNvSpPr>
          <p:nvPr/>
        </p:nvSpPr>
        <p:spPr bwMode="auto">
          <a:xfrm>
            <a:off x="8301647" y="2057400"/>
            <a:ext cx="6137467" cy="5715001"/>
          </a:xfrm>
          <a:prstGeom prst="rect">
            <a:avLst/>
          </a:prstGeom>
          <a:noFill/>
          <a:ln>
            <a:noFill/>
          </a:ln>
        </p:spPr>
        <p:txBody>
          <a:bodyPr vert="horz" wrap="square" lIns="0" tIns="0" rIns="0" bIns="0" numCol="1" anchor="t" anchorCtr="0" compatLnSpc="1">
            <a:prstTxWarp prst="textNoShape">
              <a:avLst/>
            </a:prstTxWarp>
            <a:noAutofit/>
          </a:bodyPr>
          <a:lstStyle>
            <a:lvl1pPr marL="342900" indent="-342900" algn="l" rtl="0" eaLnBrk="0" fontAlgn="base" hangingPunct="0">
              <a:spcBef>
                <a:spcPct val="30000"/>
              </a:spcBef>
              <a:spcAft>
                <a:spcPct val="0"/>
              </a:spcAft>
              <a:buClr>
                <a:schemeClr val="folHlink"/>
              </a:buClr>
              <a:buBlip>
                <a:blip r:embed="rId8"/>
              </a:buBlip>
              <a:defRPr sz="2400">
                <a:solidFill>
                  <a:schemeClr val="tx1"/>
                </a:solidFill>
                <a:latin typeface="+mn-lt"/>
                <a:ea typeface="+mn-ea"/>
                <a:cs typeface="+mn-cs"/>
              </a:defRPr>
            </a:lvl1pPr>
            <a:lvl2pPr marL="742950" indent="-285750" algn="l" rtl="0" eaLnBrk="0" fontAlgn="base" hangingPunct="0">
              <a:spcBef>
                <a:spcPct val="30000"/>
              </a:spcBef>
              <a:spcAft>
                <a:spcPct val="0"/>
              </a:spcAft>
              <a:buClr>
                <a:schemeClr val="tx2"/>
              </a:buClr>
              <a:buSzPct val="80000"/>
              <a:buBlip>
                <a:blip r:embed="rId9"/>
              </a:buBlip>
              <a:defRPr sz="2200">
                <a:solidFill>
                  <a:schemeClr val="tx1"/>
                </a:solidFill>
                <a:latin typeface="+mn-lt"/>
                <a:ea typeface="+mn-ea"/>
              </a:defRPr>
            </a:lvl2pPr>
            <a:lvl3pPr marL="1143000" indent="-228600" algn="l" rtl="0" eaLnBrk="0" fontAlgn="base" hangingPunct="0">
              <a:spcBef>
                <a:spcPct val="30000"/>
              </a:spcBef>
              <a:spcAft>
                <a:spcPct val="0"/>
              </a:spcAft>
              <a:buClr>
                <a:srgbClr val="737373"/>
              </a:buClr>
              <a:buSzPct val="60000"/>
              <a:buBlip>
                <a:blip r:embed="rId10"/>
              </a:buBlip>
              <a:defRPr sz="2000">
                <a:solidFill>
                  <a:schemeClr val="tx1"/>
                </a:solidFill>
                <a:latin typeface="+mn-lt"/>
                <a:ea typeface="+mn-ea"/>
              </a:defRPr>
            </a:lvl3pPr>
            <a:lvl4pPr marL="1600200" indent="-228600" algn="l" rtl="0" eaLnBrk="0" fontAlgn="base" hangingPunct="0">
              <a:spcBef>
                <a:spcPct val="30000"/>
              </a:spcBef>
              <a:spcAft>
                <a:spcPct val="0"/>
              </a:spcAft>
              <a:buBlip>
                <a:blip r:embed="rId11"/>
              </a:buBlip>
              <a:defRPr>
                <a:solidFill>
                  <a:schemeClr val="tx1"/>
                </a:solidFill>
                <a:latin typeface="+mn-lt"/>
                <a:ea typeface="+mn-ea"/>
              </a:defRPr>
            </a:lvl4pPr>
            <a:lvl5pPr marL="2057400" indent="-228600" algn="l" rtl="0" eaLnBrk="0" fontAlgn="base" hangingPunct="0">
              <a:spcBef>
                <a:spcPct val="20000"/>
              </a:spcBef>
              <a:spcAft>
                <a:spcPct val="0"/>
              </a:spcAft>
              <a:buBlip>
                <a:blip r:embed="rId8"/>
              </a:buBlip>
              <a:defRPr sz="1600">
                <a:solidFill>
                  <a:schemeClr val="tx1"/>
                </a:solidFill>
                <a:latin typeface="+mn-lt"/>
                <a:ea typeface="+mn-ea"/>
              </a:defRPr>
            </a:lvl5pPr>
            <a:lvl6pPr marL="2514600" indent="-228600" algn="l" rtl="0" eaLnBrk="0" fontAlgn="base" hangingPunct="0">
              <a:spcBef>
                <a:spcPct val="20000"/>
              </a:spcBef>
              <a:spcAft>
                <a:spcPct val="0"/>
              </a:spcAft>
              <a:buBlip>
                <a:blip r:embed="rId8"/>
              </a:buBlip>
              <a:defRPr sz="1600">
                <a:solidFill>
                  <a:schemeClr val="tx1"/>
                </a:solidFill>
                <a:latin typeface="+mn-lt"/>
                <a:ea typeface="+mn-ea"/>
              </a:defRPr>
            </a:lvl6pPr>
            <a:lvl7pPr marL="2971800" indent="-228600" algn="l" rtl="0" eaLnBrk="0" fontAlgn="base" hangingPunct="0">
              <a:spcBef>
                <a:spcPct val="20000"/>
              </a:spcBef>
              <a:spcAft>
                <a:spcPct val="0"/>
              </a:spcAft>
              <a:buBlip>
                <a:blip r:embed="rId8"/>
              </a:buBlip>
              <a:defRPr sz="1600">
                <a:solidFill>
                  <a:schemeClr val="tx1"/>
                </a:solidFill>
                <a:latin typeface="+mn-lt"/>
                <a:ea typeface="+mn-ea"/>
              </a:defRPr>
            </a:lvl7pPr>
            <a:lvl8pPr marL="3429000" indent="-228600" algn="l" rtl="0" eaLnBrk="0" fontAlgn="base" hangingPunct="0">
              <a:spcBef>
                <a:spcPct val="20000"/>
              </a:spcBef>
              <a:spcAft>
                <a:spcPct val="0"/>
              </a:spcAft>
              <a:buBlip>
                <a:blip r:embed="rId8"/>
              </a:buBlip>
              <a:defRPr sz="1600">
                <a:solidFill>
                  <a:schemeClr val="tx1"/>
                </a:solidFill>
                <a:latin typeface="+mn-lt"/>
                <a:ea typeface="+mn-ea"/>
              </a:defRPr>
            </a:lvl8pPr>
            <a:lvl9pPr marL="3886200" indent="-228600" algn="l" rtl="0" eaLnBrk="0" fontAlgn="base" hangingPunct="0">
              <a:spcBef>
                <a:spcPct val="20000"/>
              </a:spcBef>
              <a:spcAft>
                <a:spcPct val="0"/>
              </a:spcAft>
              <a:buBlip>
                <a:blip r:embed="rId8"/>
              </a:buBlip>
              <a:defRPr sz="1600">
                <a:solidFill>
                  <a:schemeClr val="tx1"/>
                </a:solidFill>
                <a:latin typeface="+mn-lt"/>
                <a:ea typeface="+mn-ea"/>
              </a:defRPr>
            </a:lvl9pPr>
          </a:lstStyle>
          <a:p>
            <a:pPr defTabSz="548618">
              <a:spcBef>
                <a:spcPts val="360"/>
              </a:spcBef>
              <a:buClr>
                <a:srgbClr val="800080"/>
              </a:buClr>
            </a:pPr>
            <a:r>
              <a:rPr lang="en-US" sz="2000" dirty="0">
                <a:solidFill>
                  <a:srgbClr val="000000"/>
                </a:solidFill>
              </a:rPr>
              <a:t>GCAM is a </a:t>
            </a:r>
            <a:r>
              <a:rPr lang="en-US" sz="2000" b="1" dirty="0">
                <a:solidFill>
                  <a:srgbClr val="000000"/>
                </a:solidFill>
              </a:rPr>
              <a:t>global hierarchical equilibrium integrated assessment model</a:t>
            </a:r>
          </a:p>
          <a:p>
            <a:pPr defTabSz="548618">
              <a:spcBef>
                <a:spcPts val="360"/>
              </a:spcBef>
              <a:buClr>
                <a:srgbClr val="800080"/>
              </a:buClr>
            </a:pPr>
            <a:r>
              <a:rPr lang="en-US" sz="2000" dirty="0">
                <a:solidFill>
                  <a:srgbClr val="000000"/>
                </a:solidFill>
              </a:rPr>
              <a:t>GCAM links </a:t>
            </a:r>
            <a:r>
              <a:rPr lang="en-US" sz="2000" b="1" dirty="0">
                <a:solidFill>
                  <a:srgbClr val="0000FF"/>
                </a:solidFill>
              </a:rPr>
              <a:t>Economic</a:t>
            </a:r>
            <a:r>
              <a:rPr lang="en-US" sz="2000" b="1" dirty="0">
                <a:solidFill>
                  <a:srgbClr val="003300"/>
                </a:solidFill>
              </a:rPr>
              <a:t>, </a:t>
            </a:r>
            <a:r>
              <a:rPr lang="en-US" sz="2000" b="1" dirty="0">
                <a:solidFill>
                  <a:srgbClr val="FF0080"/>
                </a:solidFill>
              </a:rPr>
              <a:t>Energy</a:t>
            </a:r>
            <a:r>
              <a:rPr lang="en-US" sz="2000" b="1" dirty="0">
                <a:solidFill>
                  <a:srgbClr val="003300"/>
                </a:solidFill>
              </a:rPr>
              <a:t>, </a:t>
            </a:r>
            <a:r>
              <a:rPr lang="en-US" sz="2000" b="1" dirty="0">
                <a:solidFill>
                  <a:srgbClr val="008000"/>
                </a:solidFill>
              </a:rPr>
              <a:t>Land-use, </a:t>
            </a:r>
            <a:r>
              <a:rPr lang="en-US" sz="2000" b="1" dirty="0">
                <a:solidFill>
                  <a:schemeClr val="accent2">
                    <a:lumMod val="75000"/>
                  </a:schemeClr>
                </a:solidFill>
              </a:rPr>
              <a:t>Water</a:t>
            </a:r>
            <a:r>
              <a:rPr lang="en-US" sz="2000" b="1" dirty="0">
                <a:solidFill>
                  <a:srgbClr val="003300"/>
                </a:solidFill>
              </a:rPr>
              <a:t>, </a:t>
            </a:r>
            <a:r>
              <a:rPr lang="en-US" sz="2000" dirty="0">
                <a:solidFill>
                  <a:srgbClr val="003300"/>
                </a:solidFill>
              </a:rPr>
              <a:t>and</a:t>
            </a:r>
            <a:r>
              <a:rPr lang="en-US" sz="2000" b="1" dirty="0">
                <a:solidFill>
                  <a:srgbClr val="003300"/>
                </a:solidFill>
              </a:rPr>
              <a:t> </a:t>
            </a:r>
            <a:r>
              <a:rPr lang="en-US" sz="2000" b="1" dirty="0">
                <a:solidFill>
                  <a:srgbClr val="FF8000"/>
                </a:solidFill>
              </a:rPr>
              <a:t>Climate </a:t>
            </a:r>
            <a:r>
              <a:rPr lang="en-US" sz="2000" dirty="0">
                <a:solidFill>
                  <a:srgbClr val="000000"/>
                </a:solidFill>
              </a:rPr>
              <a:t>systems in a technology-rich model</a:t>
            </a:r>
          </a:p>
          <a:p>
            <a:pPr>
              <a:spcBef>
                <a:spcPts val="360"/>
              </a:spcBef>
              <a:buClr>
                <a:srgbClr val="800080"/>
              </a:buClr>
            </a:pPr>
            <a:r>
              <a:rPr lang="en-US" sz="2000" dirty="0">
                <a:solidFill>
                  <a:srgbClr val="000000"/>
                </a:solidFill>
              </a:rPr>
              <a:t>Runs to </a:t>
            </a:r>
            <a:r>
              <a:rPr lang="en-US" sz="2000" b="1" dirty="0">
                <a:solidFill>
                  <a:srgbClr val="000000"/>
                </a:solidFill>
              </a:rPr>
              <a:t>2100 </a:t>
            </a:r>
            <a:r>
              <a:rPr lang="en-US" sz="2000" dirty="0">
                <a:solidFill>
                  <a:srgbClr val="000000"/>
                </a:solidFill>
              </a:rPr>
              <a:t>in</a:t>
            </a:r>
            <a:r>
              <a:rPr lang="en-US" sz="2000" b="1" dirty="0">
                <a:solidFill>
                  <a:srgbClr val="000000"/>
                </a:solidFill>
              </a:rPr>
              <a:t> 5-year time-steps</a:t>
            </a:r>
          </a:p>
          <a:p>
            <a:pPr defTabSz="548618">
              <a:spcBef>
                <a:spcPts val="360"/>
              </a:spcBef>
              <a:buClr>
                <a:srgbClr val="800080"/>
              </a:buClr>
            </a:pPr>
            <a:r>
              <a:rPr lang="en-US" sz="2000" dirty="0">
                <a:solidFill>
                  <a:srgbClr val="000000"/>
                </a:solidFill>
              </a:rPr>
              <a:t>Emissions of 16 greenhouse gases (GHG) and air pollutants are tracked</a:t>
            </a:r>
          </a:p>
          <a:p>
            <a:pPr>
              <a:spcBef>
                <a:spcPts val="720"/>
              </a:spcBef>
              <a:buClr>
                <a:srgbClr val="800080"/>
              </a:buClr>
            </a:pPr>
            <a:r>
              <a:rPr lang="en-US" sz="2000" dirty="0">
                <a:solidFill>
                  <a:srgbClr val="000000"/>
                </a:solidFill>
              </a:rPr>
              <a:t>GCAM is natively coupled to a simple climate model HECTOR, but can also be coupled to Energy </a:t>
            </a:r>
            <a:r>
              <a:rPr lang="en-US" sz="2000" dirty="0" err="1">
                <a:solidFill>
                  <a:srgbClr val="000000"/>
                </a:solidFill>
              </a:rPr>
              <a:t>Exascale</a:t>
            </a:r>
            <a:r>
              <a:rPr lang="en-US" sz="2000" dirty="0">
                <a:solidFill>
                  <a:srgbClr val="000000"/>
                </a:solidFill>
              </a:rPr>
              <a:t> Earth System Model (E3SM)</a:t>
            </a:r>
          </a:p>
          <a:p>
            <a:pPr>
              <a:spcBef>
                <a:spcPts val="720"/>
              </a:spcBef>
              <a:buClr>
                <a:srgbClr val="800080"/>
              </a:buClr>
            </a:pPr>
            <a:r>
              <a:rPr lang="en-US" sz="2000" dirty="0">
                <a:solidFill>
                  <a:srgbClr val="000000"/>
                </a:solidFill>
              </a:rPr>
              <a:t>GCAM is a community model, download link and documentation available at:</a:t>
            </a:r>
            <a:br>
              <a:rPr lang="en-US" sz="2000" dirty="0">
                <a:solidFill>
                  <a:srgbClr val="000000"/>
                </a:solidFill>
              </a:rPr>
            </a:br>
            <a:r>
              <a:rPr lang="en-US" sz="2000" dirty="0">
                <a:solidFill>
                  <a:srgbClr val="000000"/>
                </a:solidFill>
              </a:rPr>
              <a:t>	</a:t>
            </a:r>
            <a:r>
              <a:rPr lang="en-US" sz="2000" b="1" dirty="0"/>
              <a:t> http://jgcri.github.io/gcam-doc/toc.html </a:t>
            </a:r>
          </a:p>
          <a:p>
            <a:pPr>
              <a:spcBef>
                <a:spcPts val="720"/>
              </a:spcBef>
              <a:buClr>
                <a:srgbClr val="800080"/>
              </a:buClr>
            </a:pPr>
            <a:r>
              <a:rPr lang="en-US" sz="2000" dirty="0"/>
              <a:t>GCAM is primarily developed with support from Office of Science, but has wide reaching applications in policy, science, and philanthropies</a:t>
            </a:r>
          </a:p>
          <a:p>
            <a:pPr defTabSz="548618">
              <a:spcBef>
                <a:spcPts val="360"/>
              </a:spcBef>
              <a:buClr>
                <a:srgbClr val="800080"/>
              </a:buClr>
            </a:pPr>
            <a:endParaRPr lang="en-US" sz="2000" dirty="0">
              <a:solidFill>
                <a:srgbClr val="000000"/>
              </a:solidFill>
            </a:endParaRPr>
          </a:p>
          <a:p>
            <a:pPr defTabSz="548618">
              <a:spcBef>
                <a:spcPts val="360"/>
              </a:spcBef>
              <a:buClr>
                <a:srgbClr val="800080"/>
              </a:buClr>
            </a:pPr>
            <a:endParaRPr lang="en-US" sz="2000" dirty="0">
              <a:solidFill>
                <a:srgbClr val="000000"/>
              </a:solidFill>
            </a:endParaRPr>
          </a:p>
        </p:txBody>
      </p:sp>
      <p:sp>
        <p:nvSpPr>
          <p:cNvPr id="12" name="Slide Number Placeholder 1">
            <a:extLst>
              <a:ext uri="{FF2B5EF4-FFF2-40B4-BE49-F238E27FC236}">
                <a16:creationId xmlns:a16="http://schemas.microsoft.com/office/drawing/2014/main" id="{DAA09225-D8EF-4DFD-BE42-944E0BD5D808}"/>
              </a:ext>
            </a:extLst>
          </p:cNvPr>
          <p:cNvSpPr txBox="1">
            <a:spLocks/>
          </p:cNvSpPr>
          <p:nvPr/>
        </p:nvSpPr>
        <p:spPr>
          <a:xfrm>
            <a:off x="13994297" y="7772400"/>
            <a:ext cx="453223" cy="457200"/>
          </a:xfrm>
          <a:prstGeom prst="rect">
            <a:avLst/>
          </a:prstGeom>
        </p:spPr>
        <p:txBody>
          <a:bodyPr vert="horz" lIns="109728" tIns="54864" rIns="109728" bIns="54864"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7A4BB3-E848-5A44-82DF-322201952CD8}" type="slidenum">
              <a:rPr lang="en-US" sz="1440"/>
              <a:pPr/>
              <a:t>4</a:t>
            </a:fld>
            <a:endParaRPr lang="en-US" sz="1440" dirty="0"/>
          </a:p>
        </p:txBody>
      </p:sp>
    </p:spTree>
    <p:extLst>
      <p:ext uri="{BB962C8B-B14F-4D97-AF65-F5344CB8AC3E}">
        <p14:creationId xmlns:p14="http://schemas.microsoft.com/office/powerpoint/2010/main" val="947494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40</a:t>
            </a:fld>
            <a:endParaRPr lang="en-US" dirty="0"/>
          </a:p>
        </p:txBody>
      </p:sp>
      <p:pic>
        <p:nvPicPr>
          <p:cNvPr id="4" name="Picture 3">
            <a:extLst>
              <a:ext uri="{FF2B5EF4-FFF2-40B4-BE49-F238E27FC236}">
                <a16:creationId xmlns:a16="http://schemas.microsoft.com/office/drawing/2014/main" id="{1C6462CE-6E24-F241-809A-E0D3F720D284}"/>
              </a:ext>
            </a:extLst>
          </p:cNvPr>
          <p:cNvPicPr>
            <a:picLocks noChangeAspect="1"/>
          </p:cNvPicPr>
          <p:nvPr/>
        </p:nvPicPr>
        <p:blipFill>
          <a:blip r:embed="rId3"/>
          <a:srcRect/>
          <a:stretch/>
        </p:blipFill>
        <p:spPr>
          <a:xfrm>
            <a:off x="2457450" y="1752600"/>
            <a:ext cx="9715500" cy="6477000"/>
          </a:xfrm>
          <a:prstGeom prst="rect">
            <a:avLst/>
          </a:prstGeom>
        </p:spPr>
      </p:pic>
      <p:sp>
        <p:nvSpPr>
          <p:cNvPr id="14" name="TextBox 2">
            <a:extLst>
              <a:ext uri="{FF2B5EF4-FFF2-40B4-BE49-F238E27FC236}">
                <a16:creationId xmlns:a16="http://schemas.microsoft.com/office/drawing/2014/main" id="{3244C876-2D3D-2C45-8C51-B8974A9AAD9B}"/>
              </a:ext>
            </a:extLst>
          </p:cNvPr>
          <p:cNvSpPr txBox="1"/>
          <p:nvPr/>
        </p:nvSpPr>
        <p:spPr>
          <a:xfrm>
            <a:off x="4283344" y="2264261"/>
            <a:ext cx="1236236" cy="369332"/>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en-US" sz="1800" b="1" dirty="0">
                <a:solidFill>
                  <a:prstClr val="black"/>
                </a:solidFill>
              </a:rPr>
              <a:t>Historical</a:t>
            </a:r>
          </a:p>
        </p:txBody>
      </p:sp>
      <p:sp>
        <p:nvSpPr>
          <p:cNvPr id="15" name="TextBox 2">
            <a:extLst>
              <a:ext uri="{FF2B5EF4-FFF2-40B4-BE49-F238E27FC236}">
                <a16:creationId xmlns:a16="http://schemas.microsoft.com/office/drawing/2014/main" id="{FE9BD03E-B257-5C48-A8F2-92D90DC245C2}"/>
              </a:ext>
            </a:extLst>
          </p:cNvPr>
          <p:cNvSpPr txBox="1"/>
          <p:nvPr/>
        </p:nvSpPr>
        <p:spPr>
          <a:xfrm>
            <a:off x="5577975" y="2264261"/>
            <a:ext cx="1236236" cy="369332"/>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fontAlgn="base">
              <a:spcBef>
                <a:spcPct val="0"/>
              </a:spcBef>
              <a:spcAft>
                <a:spcPct val="0"/>
              </a:spcAft>
            </a:pPr>
            <a:r>
              <a:rPr lang="en-US" sz="1800" b="1" dirty="0">
                <a:solidFill>
                  <a:prstClr val="black"/>
                </a:solidFill>
              </a:rPr>
              <a:t>Projected</a:t>
            </a:r>
          </a:p>
        </p:txBody>
      </p:sp>
      <p:sp>
        <p:nvSpPr>
          <p:cNvPr id="7" name="Rectangle 6">
            <a:extLst>
              <a:ext uri="{FF2B5EF4-FFF2-40B4-BE49-F238E27FC236}">
                <a16:creationId xmlns:a16="http://schemas.microsoft.com/office/drawing/2014/main" id="{707DE551-7614-5142-A8F1-7D2407EBE14B}"/>
              </a:ext>
            </a:extLst>
          </p:cNvPr>
          <p:cNvSpPr/>
          <p:nvPr/>
        </p:nvSpPr>
        <p:spPr>
          <a:xfrm>
            <a:off x="9103174" y="3686927"/>
            <a:ext cx="3529264" cy="2509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7835CD6-2FBB-E54D-9EBB-2C6FCFA91EB5}"/>
              </a:ext>
            </a:extLst>
          </p:cNvPr>
          <p:cNvSpPr/>
          <p:nvPr/>
        </p:nvSpPr>
        <p:spPr>
          <a:xfrm>
            <a:off x="9345079" y="5958432"/>
            <a:ext cx="2701464" cy="870397"/>
          </a:xfrm>
          <a:prstGeom prst="rect">
            <a:avLst/>
          </a:prstGeom>
          <a:solidFill>
            <a:srgbClr val="FAC51A"/>
          </a:solidFill>
          <a:ln w="6350" cap="flat" cmpd="sng" algn="ctr">
            <a:solidFill>
              <a:schemeClr val="tx1"/>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ea typeface="+mn-ea"/>
                <a:cs typeface="+mn-cs"/>
              </a:rPr>
              <a:t>Other developed countries: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ea typeface="+mn-ea"/>
                <a:cs typeface="+mn-cs"/>
              </a:rPr>
              <a:t>Canada, Japan, Australia, New Zealand</a:t>
            </a:r>
          </a:p>
        </p:txBody>
      </p:sp>
      <p:sp>
        <p:nvSpPr>
          <p:cNvPr id="19" name="TextBox 1">
            <a:extLst>
              <a:ext uri="{FF2B5EF4-FFF2-40B4-BE49-F238E27FC236}">
                <a16:creationId xmlns:a16="http://schemas.microsoft.com/office/drawing/2014/main" id="{A35145E0-187E-2843-8B08-D2B89F7574A8}"/>
              </a:ext>
            </a:extLst>
          </p:cNvPr>
          <p:cNvSpPr txBox="1"/>
          <p:nvPr/>
        </p:nvSpPr>
        <p:spPr>
          <a:xfrm>
            <a:off x="6361211" y="7281125"/>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20" name="TextBox 1">
            <a:extLst>
              <a:ext uri="{FF2B5EF4-FFF2-40B4-BE49-F238E27FC236}">
                <a16:creationId xmlns:a16="http://schemas.microsoft.com/office/drawing/2014/main" id="{7F89E61D-AE3A-F54D-8782-67426E594789}"/>
              </a:ext>
            </a:extLst>
          </p:cNvPr>
          <p:cNvSpPr txBox="1"/>
          <p:nvPr/>
        </p:nvSpPr>
        <p:spPr>
          <a:xfrm>
            <a:off x="6361211" y="6959131"/>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EU</a:t>
            </a:r>
          </a:p>
        </p:txBody>
      </p:sp>
      <p:sp>
        <p:nvSpPr>
          <p:cNvPr id="21" name="TextBox 1">
            <a:extLst>
              <a:ext uri="{FF2B5EF4-FFF2-40B4-BE49-F238E27FC236}">
                <a16:creationId xmlns:a16="http://schemas.microsoft.com/office/drawing/2014/main" id="{48CFC5EB-A13C-0444-892F-4FFD7B1F4F56}"/>
              </a:ext>
            </a:extLst>
          </p:cNvPr>
          <p:cNvSpPr txBox="1"/>
          <p:nvPr/>
        </p:nvSpPr>
        <p:spPr>
          <a:xfrm>
            <a:off x="6235377" y="5970172"/>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China</a:t>
            </a:r>
          </a:p>
        </p:txBody>
      </p:sp>
      <p:sp>
        <p:nvSpPr>
          <p:cNvPr id="22" name="TextBox 1">
            <a:extLst>
              <a:ext uri="{FF2B5EF4-FFF2-40B4-BE49-F238E27FC236}">
                <a16:creationId xmlns:a16="http://schemas.microsoft.com/office/drawing/2014/main" id="{48488A67-E813-134E-8DB3-FCAC59310EEA}"/>
              </a:ext>
            </a:extLst>
          </p:cNvPr>
          <p:cNvSpPr txBox="1"/>
          <p:nvPr/>
        </p:nvSpPr>
        <p:spPr>
          <a:xfrm>
            <a:off x="6290939" y="5178618"/>
            <a:ext cx="1251633" cy="468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India</a:t>
            </a:r>
          </a:p>
        </p:txBody>
      </p:sp>
      <p:sp>
        <p:nvSpPr>
          <p:cNvPr id="30" name="TextBox 1">
            <a:extLst>
              <a:ext uri="{FF2B5EF4-FFF2-40B4-BE49-F238E27FC236}">
                <a16:creationId xmlns:a16="http://schemas.microsoft.com/office/drawing/2014/main" id="{F1A0B085-13F9-B046-8A22-7CA14B9B270F}"/>
              </a:ext>
            </a:extLst>
          </p:cNvPr>
          <p:cNvSpPr txBox="1"/>
          <p:nvPr/>
        </p:nvSpPr>
        <p:spPr>
          <a:xfrm>
            <a:off x="5392324" y="3939202"/>
            <a:ext cx="2094686" cy="30831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Rest of the world</a:t>
            </a:r>
          </a:p>
        </p:txBody>
      </p:sp>
      <p:sp>
        <p:nvSpPr>
          <p:cNvPr id="31" name="TextBox 1">
            <a:extLst>
              <a:ext uri="{FF2B5EF4-FFF2-40B4-BE49-F238E27FC236}">
                <a16:creationId xmlns:a16="http://schemas.microsoft.com/office/drawing/2014/main" id="{38ECBF8C-E9EF-8547-8032-DD22D5883A08}"/>
              </a:ext>
            </a:extLst>
          </p:cNvPr>
          <p:cNvSpPr txBox="1"/>
          <p:nvPr/>
        </p:nvSpPr>
        <p:spPr>
          <a:xfrm>
            <a:off x="7045960" y="3105298"/>
            <a:ext cx="2299119" cy="30831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accent2"/>
                </a:solidFill>
              </a:rPr>
              <a:t>Emissions mitigation</a:t>
            </a:r>
          </a:p>
        </p:txBody>
      </p:sp>
      <p:sp>
        <p:nvSpPr>
          <p:cNvPr id="18" name="TextBox 1">
            <a:extLst>
              <a:ext uri="{FF2B5EF4-FFF2-40B4-BE49-F238E27FC236}">
                <a16:creationId xmlns:a16="http://schemas.microsoft.com/office/drawing/2014/main" id="{CE52BA3A-6F70-1E46-B4E8-DB279C21F933}"/>
              </a:ext>
            </a:extLst>
          </p:cNvPr>
          <p:cNvSpPr txBox="1"/>
          <p:nvPr/>
        </p:nvSpPr>
        <p:spPr>
          <a:xfrm>
            <a:off x="9103174" y="5178618"/>
            <a:ext cx="1396762" cy="58752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accent2"/>
                </a:solidFill>
              </a:rPr>
              <a:t>Increased mitigation</a:t>
            </a:r>
          </a:p>
        </p:txBody>
      </p:sp>
      <p:cxnSp>
        <p:nvCxnSpPr>
          <p:cNvPr id="24" name="Straight Connector 23">
            <a:extLst>
              <a:ext uri="{FF2B5EF4-FFF2-40B4-BE49-F238E27FC236}">
                <a16:creationId xmlns:a16="http://schemas.microsoft.com/office/drawing/2014/main" id="{27A58CAF-25BD-D447-9BF5-1DA7B282DA4A}"/>
              </a:ext>
            </a:extLst>
          </p:cNvPr>
          <p:cNvCxnSpPr>
            <a:cxnSpLocks/>
          </p:cNvCxnSpPr>
          <p:nvPr/>
        </p:nvCxnSpPr>
        <p:spPr>
          <a:xfrm>
            <a:off x="8780946" y="5439549"/>
            <a:ext cx="32222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pic>
        <p:nvPicPr>
          <p:cNvPr id="28" name="Picture 27">
            <a:extLst>
              <a:ext uri="{FF2B5EF4-FFF2-40B4-BE49-F238E27FC236}">
                <a16:creationId xmlns:a16="http://schemas.microsoft.com/office/drawing/2014/main" id="{FE2690D9-D8FA-B242-8DA9-218EE019734A}"/>
              </a:ext>
            </a:extLst>
          </p:cNvPr>
          <p:cNvPicPr>
            <a:picLocks noChangeAspect="1"/>
          </p:cNvPicPr>
          <p:nvPr/>
        </p:nvPicPr>
        <p:blipFill>
          <a:blip r:embed="rId4"/>
          <a:srcRect/>
          <a:stretch/>
        </p:blipFill>
        <p:spPr>
          <a:xfrm>
            <a:off x="9254196" y="2264261"/>
            <a:ext cx="3227220" cy="1845287"/>
          </a:xfrm>
          <a:prstGeom prst="rect">
            <a:avLst/>
          </a:prstGeom>
        </p:spPr>
      </p:pic>
      <p:sp>
        <p:nvSpPr>
          <p:cNvPr id="23" name="Title 2">
            <a:extLst>
              <a:ext uri="{FF2B5EF4-FFF2-40B4-BE49-F238E27FC236}">
                <a16:creationId xmlns:a16="http://schemas.microsoft.com/office/drawing/2014/main" id="{44EC8046-B29B-4695-B046-FCEFD2DA50B2}"/>
              </a:ext>
            </a:extLst>
          </p:cNvPr>
          <p:cNvSpPr txBox="1">
            <a:spLocks/>
          </p:cNvSpPr>
          <p:nvPr/>
        </p:nvSpPr>
        <p:spPr>
          <a:xfrm>
            <a:off x="1349402" y="137018"/>
            <a:ext cx="109728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Global GHG emissions: Updated Pledges Increased Ambition</a:t>
            </a:r>
          </a:p>
        </p:txBody>
      </p:sp>
    </p:spTree>
    <p:extLst>
      <p:ext uri="{BB962C8B-B14F-4D97-AF65-F5344CB8AC3E}">
        <p14:creationId xmlns:p14="http://schemas.microsoft.com/office/powerpoint/2010/main" val="3541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C6E005-A03D-4CF3-97B4-2B549A7769D1}"/>
              </a:ext>
            </a:extLst>
          </p:cNvPr>
          <p:cNvPicPr>
            <a:picLocks noChangeAspect="1"/>
          </p:cNvPicPr>
          <p:nvPr/>
        </p:nvPicPr>
        <p:blipFill>
          <a:blip r:embed="rId2"/>
          <a:stretch>
            <a:fillRect/>
          </a:stretch>
        </p:blipFill>
        <p:spPr>
          <a:xfrm>
            <a:off x="1479408" y="-231960"/>
            <a:ext cx="11671584" cy="5816186"/>
          </a:xfrm>
          <a:prstGeom prst="rect">
            <a:avLst/>
          </a:prstGeom>
        </p:spPr>
      </p:pic>
      <p:pic>
        <p:nvPicPr>
          <p:cNvPr id="10" name="Picture 9">
            <a:extLst>
              <a:ext uri="{FF2B5EF4-FFF2-40B4-BE49-F238E27FC236}">
                <a16:creationId xmlns:a16="http://schemas.microsoft.com/office/drawing/2014/main" id="{06DF632B-2F4C-41FA-8BAE-EA9DB6B72836}"/>
              </a:ext>
            </a:extLst>
          </p:cNvPr>
          <p:cNvPicPr>
            <a:picLocks noChangeAspect="1"/>
          </p:cNvPicPr>
          <p:nvPr/>
        </p:nvPicPr>
        <p:blipFill>
          <a:blip r:embed="rId3"/>
          <a:stretch>
            <a:fillRect/>
          </a:stretch>
        </p:blipFill>
        <p:spPr>
          <a:xfrm>
            <a:off x="74048" y="5584226"/>
            <a:ext cx="14482304" cy="2180082"/>
          </a:xfrm>
          <a:prstGeom prst="rect">
            <a:avLst/>
          </a:prstGeom>
        </p:spPr>
      </p:pic>
      <p:sp>
        <p:nvSpPr>
          <p:cNvPr id="2" name="TextBox 1">
            <a:extLst>
              <a:ext uri="{FF2B5EF4-FFF2-40B4-BE49-F238E27FC236}">
                <a16:creationId xmlns:a16="http://schemas.microsoft.com/office/drawing/2014/main" id="{CAF7571B-CA9E-403C-8C61-F082D5C683A0}"/>
              </a:ext>
            </a:extLst>
          </p:cNvPr>
          <p:cNvSpPr txBox="1"/>
          <p:nvPr/>
        </p:nvSpPr>
        <p:spPr>
          <a:xfrm>
            <a:off x="148856" y="7764308"/>
            <a:ext cx="5411972" cy="4247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Co-lead author</a:t>
            </a:r>
          </a:p>
        </p:txBody>
      </p:sp>
      <p:sp>
        <p:nvSpPr>
          <p:cNvPr id="3" name="TextBox 2">
            <a:extLst>
              <a:ext uri="{FF2B5EF4-FFF2-40B4-BE49-F238E27FC236}">
                <a16:creationId xmlns:a16="http://schemas.microsoft.com/office/drawing/2014/main" id="{CE84DF78-16D3-4219-917A-DBCE4BC9E5EA}"/>
              </a:ext>
            </a:extLst>
          </p:cNvPr>
          <p:cNvSpPr txBox="1"/>
          <p:nvPr/>
        </p:nvSpPr>
        <p:spPr>
          <a:xfrm>
            <a:off x="4401879" y="3572539"/>
            <a:ext cx="489098" cy="4247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298578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253A0C6-8C16-48FD-8A3D-80B0633B6B9C}"/>
              </a:ext>
            </a:extLst>
          </p:cNvPr>
          <p:cNvPicPr>
            <a:picLocks noChangeAspect="1"/>
          </p:cNvPicPr>
          <p:nvPr/>
        </p:nvPicPr>
        <p:blipFill>
          <a:blip r:embed="rId3"/>
          <a:stretch>
            <a:fillRect/>
          </a:stretch>
        </p:blipFill>
        <p:spPr>
          <a:xfrm>
            <a:off x="1361440" y="2074806"/>
            <a:ext cx="12697459" cy="5938471"/>
          </a:xfrm>
          <a:prstGeom prst="rect">
            <a:avLst/>
          </a:prstGeom>
        </p:spPr>
      </p:pic>
      <p:pic>
        <p:nvPicPr>
          <p:cNvPr id="19" name="Picture 18">
            <a:extLst>
              <a:ext uri="{FF2B5EF4-FFF2-40B4-BE49-F238E27FC236}">
                <a16:creationId xmlns:a16="http://schemas.microsoft.com/office/drawing/2014/main" id="{2BA995EF-A801-436B-99D0-6AEF236D7605}"/>
              </a:ext>
            </a:extLst>
          </p:cNvPr>
          <p:cNvPicPr>
            <a:picLocks noChangeAspect="1"/>
          </p:cNvPicPr>
          <p:nvPr/>
        </p:nvPicPr>
        <p:blipFill>
          <a:blip r:embed="rId4"/>
          <a:stretch>
            <a:fillRect/>
          </a:stretch>
        </p:blipFill>
        <p:spPr>
          <a:xfrm>
            <a:off x="1361440" y="2074806"/>
            <a:ext cx="12697459" cy="5938471"/>
          </a:xfrm>
          <a:prstGeom prst="rect">
            <a:avLst/>
          </a:prstGeom>
        </p:spPr>
      </p:pic>
      <p:pic>
        <p:nvPicPr>
          <p:cNvPr id="21" name="Picture 20">
            <a:extLst>
              <a:ext uri="{FF2B5EF4-FFF2-40B4-BE49-F238E27FC236}">
                <a16:creationId xmlns:a16="http://schemas.microsoft.com/office/drawing/2014/main" id="{F61BAE4D-48E5-4BF1-B8D4-B3924774FF5A}"/>
              </a:ext>
            </a:extLst>
          </p:cNvPr>
          <p:cNvPicPr>
            <a:picLocks noChangeAspect="1"/>
          </p:cNvPicPr>
          <p:nvPr/>
        </p:nvPicPr>
        <p:blipFill>
          <a:blip r:embed="rId5"/>
          <a:stretch>
            <a:fillRect/>
          </a:stretch>
        </p:blipFill>
        <p:spPr>
          <a:xfrm>
            <a:off x="1361440" y="2074806"/>
            <a:ext cx="12697459" cy="5938471"/>
          </a:xfrm>
          <a:prstGeom prst="rect">
            <a:avLst/>
          </a:prstGeom>
        </p:spPr>
      </p:pic>
      <p:pic>
        <p:nvPicPr>
          <p:cNvPr id="23" name="Picture 22">
            <a:extLst>
              <a:ext uri="{FF2B5EF4-FFF2-40B4-BE49-F238E27FC236}">
                <a16:creationId xmlns:a16="http://schemas.microsoft.com/office/drawing/2014/main" id="{F25DF829-4F0E-480B-8628-AA6BD6C636B6}"/>
              </a:ext>
            </a:extLst>
          </p:cNvPr>
          <p:cNvPicPr>
            <a:picLocks noChangeAspect="1"/>
          </p:cNvPicPr>
          <p:nvPr/>
        </p:nvPicPr>
        <p:blipFill>
          <a:blip r:embed="rId6"/>
          <a:stretch>
            <a:fillRect/>
          </a:stretch>
        </p:blipFill>
        <p:spPr>
          <a:xfrm>
            <a:off x="1361440" y="2074806"/>
            <a:ext cx="12697459" cy="5938471"/>
          </a:xfrm>
          <a:prstGeom prst="rect">
            <a:avLst/>
          </a:prstGeom>
        </p:spPr>
      </p:pic>
      <p:pic>
        <p:nvPicPr>
          <p:cNvPr id="25" name="Picture 24">
            <a:extLst>
              <a:ext uri="{FF2B5EF4-FFF2-40B4-BE49-F238E27FC236}">
                <a16:creationId xmlns:a16="http://schemas.microsoft.com/office/drawing/2014/main" id="{A45B4207-D31F-436F-9E36-64DAF2F9843C}"/>
              </a:ext>
            </a:extLst>
          </p:cNvPr>
          <p:cNvPicPr>
            <a:picLocks noChangeAspect="1"/>
          </p:cNvPicPr>
          <p:nvPr/>
        </p:nvPicPr>
        <p:blipFill>
          <a:blip r:embed="rId7"/>
          <a:stretch>
            <a:fillRect/>
          </a:stretch>
        </p:blipFill>
        <p:spPr>
          <a:xfrm>
            <a:off x="1361440" y="2074806"/>
            <a:ext cx="12697459" cy="5938471"/>
          </a:xfrm>
          <a:prstGeom prst="rect">
            <a:avLst/>
          </a:prstGeom>
        </p:spPr>
      </p:pic>
      <p:pic>
        <p:nvPicPr>
          <p:cNvPr id="27" name="Picture 26">
            <a:extLst>
              <a:ext uri="{FF2B5EF4-FFF2-40B4-BE49-F238E27FC236}">
                <a16:creationId xmlns:a16="http://schemas.microsoft.com/office/drawing/2014/main" id="{F36E8EBF-52F8-42E8-82E5-6C7FAEBDA0C8}"/>
              </a:ext>
            </a:extLst>
          </p:cNvPr>
          <p:cNvPicPr>
            <a:picLocks noChangeAspect="1"/>
          </p:cNvPicPr>
          <p:nvPr/>
        </p:nvPicPr>
        <p:blipFill>
          <a:blip r:embed="rId8"/>
          <a:stretch>
            <a:fillRect/>
          </a:stretch>
        </p:blipFill>
        <p:spPr>
          <a:xfrm>
            <a:off x="1361440" y="2074806"/>
            <a:ext cx="12697459" cy="5938471"/>
          </a:xfrm>
          <a:prstGeom prst="rect">
            <a:avLst/>
          </a:prstGeom>
        </p:spPr>
      </p:pic>
      <p:sp>
        <p:nvSpPr>
          <p:cNvPr id="36" name="Title 35">
            <a:extLst>
              <a:ext uri="{FF2B5EF4-FFF2-40B4-BE49-F238E27FC236}">
                <a16:creationId xmlns:a16="http://schemas.microsoft.com/office/drawing/2014/main" id="{2B576519-699C-4696-B8DE-365108F61B88}"/>
              </a:ext>
            </a:extLst>
          </p:cNvPr>
          <p:cNvSpPr>
            <a:spLocks noGrp="1"/>
          </p:cNvSpPr>
          <p:nvPr>
            <p:ph type="title"/>
          </p:nvPr>
        </p:nvSpPr>
        <p:spPr>
          <a:xfrm>
            <a:off x="1371600" y="270933"/>
            <a:ext cx="13152474" cy="1310979"/>
          </a:xfrm>
        </p:spPr>
        <p:txBody>
          <a:bodyPr/>
          <a:lstStyle/>
          <a:p>
            <a:r>
              <a:rPr lang="en-US" dirty="0"/>
              <a:t>Using GCAM, we constructed emissions pathways. Using a simple climate model (MAGICC) in a probabilistic setup, we evaluated temperature distributions in 2100  </a:t>
            </a:r>
          </a:p>
        </p:txBody>
      </p:sp>
      <p:pic>
        <p:nvPicPr>
          <p:cNvPr id="41" name="Picture 40">
            <a:extLst>
              <a:ext uri="{FF2B5EF4-FFF2-40B4-BE49-F238E27FC236}">
                <a16:creationId xmlns:a16="http://schemas.microsoft.com/office/drawing/2014/main" id="{5564BBF3-25EE-444A-B77B-8CBABCFB94D7}"/>
              </a:ext>
            </a:extLst>
          </p:cNvPr>
          <p:cNvPicPr>
            <a:picLocks noChangeAspect="1"/>
          </p:cNvPicPr>
          <p:nvPr/>
        </p:nvPicPr>
        <p:blipFill>
          <a:blip r:embed="rId9"/>
          <a:stretch>
            <a:fillRect/>
          </a:stretch>
        </p:blipFill>
        <p:spPr>
          <a:xfrm>
            <a:off x="1050042" y="2710665"/>
            <a:ext cx="349164" cy="4979970"/>
          </a:xfrm>
          <a:prstGeom prst="rect">
            <a:avLst/>
          </a:prstGeom>
        </p:spPr>
      </p:pic>
      <p:pic>
        <p:nvPicPr>
          <p:cNvPr id="43" name="Picture 42">
            <a:extLst>
              <a:ext uri="{FF2B5EF4-FFF2-40B4-BE49-F238E27FC236}">
                <a16:creationId xmlns:a16="http://schemas.microsoft.com/office/drawing/2014/main" id="{B798CCAA-E34C-4678-A1E0-2B36C7687421}"/>
              </a:ext>
            </a:extLst>
          </p:cNvPr>
          <p:cNvPicPr>
            <a:picLocks noChangeAspect="1"/>
          </p:cNvPicPr>
          <p:nvPr/>
        </p:nvPicPr>
        <p:blipFill>
          <a:blip r:embed="rId10"/>
          <a:stretch>
            <a:fillRect/>
          </a:stretch>
        </p:blipFill>
        <p:spPr>
          <a:xfrm>
            <a:off x="1633853" y="1722072"/>
            <a:ext cx="12152632" cy="934092"/>
          </a:xfrm>
          <a:prstGeom prst="rect">
            <a:avLst/>
          </a:prstGeom>
        </p:spPr>
      </p:pic>
      <p:grpSp>
        <p:nvGrpSpPr>
          <p:cNvPr id="33" name="Group 32">
            <a:extLst>
              <a:ext uri="{FF2B5EF4-FFF2-40B4-BE49-F238E27FC236}">
                <a16:creationId xmlns:a16="http://schemas.microsoft.com/office/drawing/2014/main" id="{8E15E2A6-DAC4-4C80-95B5-72CCC4276262}"/>
              </a:ext>
            </a:extLst>
          </p:cNvPr>
          <p:cNvGrpSpPr/>
          <p:nvPr/>
        </p:nvGrpSpPr>
        <p:grpSpPr>
          <a:xfrm>
            <a:off x="1371759" y="1722072"/>
            <a:ext cx="12675416" cy="6690415"/>
            <a:chOff x="12700" y="279400"/>
            <a:chExt cx="14605000" cy="7708900"/>
          </a:xfrm>
        </p:grpSpPr>
        <p:pic>
          <p:nvPicPr>
            <p:cNvPr id="31" name="Picture 30">
              <a:extLst>
                <a:ext uri="{FF2B5EF4-FFF2-40B4-BE49-F238E27FC236}">
                  <a16:creationId xmlns:a16="http://schemas.microsoft.com/office/drawing/2014/main" id="{5BF0AA88-69EB-4889-B648-3A88DA5E4599}"/>
                </a:ext>
              </a:extLst>
            </p:cNvPr>
            <p:cNvPicPr>
              <a:picLocks noChangeAspect="1"/>
            </p:cNvPicPr>
            <p:nvPr/>
          </p:nvPicPr>
          <p:blipFill>
            <a:blip r:embed="rId11"/>
            <a:stretch>
              <a:fillRect/>
            </a:stretch>
          </p:blipFill>
          <p:spPr>
            <a:xfrm>
              <a:off x="12700" y="1447754"/>
              <a:ext cx="8307055" cy="6088290"/>
            </a:xfrm>
            <a:prstGeom prst="rect">
              <a:avLst/>
            </a:prstGeom>
          </p:spPr>
        </p:pic>
        <p:sp>
          <p:nvSpPr>
            <p:cNvPr id="32" name="Rectangle 31">
              <a:extLst>
                <a:ext uri="{FF2B5EF4-FFF2-40B4-BE49-F238E27FC236}">
                  <a16:creationId xmlns:a16="http://schemas.microsoft.com/office/drawing/2014/main" id="{F0E0F10C-B53F-4187-94C4-41FEC668F736}"/>
                </a:ext>
              </a:extLst>
            </p:cNvPr>
            <p:cNvSpPr/>
            <p:nvPr/>
          </p:nvSpPr>
          <p:spPr>
            <a:xfrm>
              <a:off x="8216900" y="279400"/>
              <a:ext cx="6400800" cy="77089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339074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125985B-C42B-48DD-8A10-165B590517CE}"/>
              </a:ext>
            </a:extLst>
          </p:cNvPr>
          <p:cNvSpPr/>
          <p:nvPr/>
        </p:nvSpPr>
        <p:spPr>
          <a:xfrm>
            <a:off x="8492036" y="1722072"/>
            <a:ext cx="5555139" cy="88822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AD733CCA-8285-415D-85EE-819AE9EC73A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61127" y="2074499"/>
            <a:ext cx="12701016" cy="5940167"/>
          </a:xfrm>
          <a:prstGeom prst="rect">
            <a:avLst/>
          </a:prstGeom>
        </p:spPr>
      </p:pic>
      <p:sp>
        <p:nvSpPr>
          <p:cNvPr id="36" name="Title 35">
            <a:extLst>
              <a:ext uri="{FF2B5EF4-FFF2-40B4-BE49-F238E27FC236}">
                <a16:creationId xmlns:a16="http://schemas.microsoft.com/office/drawing/2014/main" id="{2B576519-699C-4696-B8DE-365108F61B88}"/>
              </a:ext>
            </a:extLst>
          </p:cNvPr>
          <p:cNvSpPr>
            <a:spLocks noGrp="1"/>
          </p:cNvSpPr>
          <p:nvPr>
            <p:ph type="title"/>
          </p:nvPr>
        </p:nvSpPr>
        <p:spPr>
          <a:xfrm>
            <a:off x="1371599" y="270933"/>
            <a:ext cx="12701015" cy="1310979"/>
          </a:xfrm>
        </p:spPr>
        <p:txBody>
          <a:bodyPr/>
          <a:lstStyle/>
          <a:p>
            <a:r>
              <a:rPr lang="en-US" dirty="0"/>
              <a:t>Temperature distributions after accounting for pledges submitted during and after COP-21 are improved</a:t>
            </a:r>
          </a:p>
        </p:txBody>
      </p:sp>
      <p:pic>
        <p:nvPicPr>
          <p:cNvPr id="41" name="Picture 40">
            <a:extLst>
              <a:ext uri="{FF2B5EF4-FFF2-40B4-BE49-F238E27FC236}">
                <a16:creationId xmlns:a16="http://schemas.microsoft.com/office/drawing/2014/main" id="{5564BBF3-25EE-444A-B77B-8CBABCFB94D7}"/>
              </a:ext>
            </a:extLst>
          </p:cNvPr>
          <p:cNvPicPr>
            <a:picLocks noChangeAspect="1"/>
          </p:cNvPicPr>
          <p:nvPr/>
        </p:nvPicPr>
        <p:blipFill>
          <a:blip r:embed="rId4"/>
          <a:stretch>
            <a:fillRect/>
          </a:stretch>
        </p:blipFill>
        <p:spPr>
          <a:xfrm>
            <a:off x="1050042" y="2710665"/>
            <a:ext cx="349164" cy="4979970"/>
          </a:xfrm>
          <a:prstGeom prst="rect">
            <a:avLst/>
          </a:prstGeom>
        </p:spPr>
      </p:pic>
      <p:pic>
        <p:nvPicPr>
          <p:cNvPr id="8" name="Picture 7">
            <a:extLst>
              <a:ext uri="{FF2B5EF4-FFF2-40B4-BE49-F238E27FC236}">
                <a16:creationId xmlns:a16="http://schemas.microsoft.com/office/drawing/2014/main" id="{7134F1EA-899E-4CF0-A644-EE28641352FF}"/>
              </a:ext>
            </a:extLst>
          </p:cNvPr>
          <p:cNvPicPr>
            <a:picLocks noChangeAspect="1"/>
          </p:cNvPicPr>
          <p:nvPr/>
        </p:nvPicPr>
        <p:blipFill>
          <a:blip r:embed="rId5"/>
          <a:stretch>
            <a:fillRect/>
          </a:stretch>
        </p:blipFill>
        <p:spPr>
          <a:xfrm>
            <a:off x="1633853" y="1722072"/>
            <a:ext cx="12152632" cy="934092"/>
          </a:xfrm>
          <a:prstGeom prst="rect">
            <a:avLst/>
          </a:prstGeom>
        </p:spPr>
      </p:pic>
    </p:spTree>
    <p:extLst>
      <p:ext uri="{BB962C8B-B14F-4D97-AF65-F5344CB8AC3E}">
        <p14:creationId xmlns:p14="http://schemas.microsoft.com/office/powerpoint/2010/main" val="1931898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807C7C-5CE6-4CB5-ADA8-F07B3FF6D2BE}"/>
              </a:ext>
            </a:extLst>
          </p:cNvPr>
          <p:cNvSpPr>
            <a:spLocks noGrp="1"/>
          </p:cNvSpPr>
          <p:nvPr>
            <p:ph type="sldNum" sz="quarter" idx="12"/>
          </p:nvPr>
        </p:nvSpPr>
        <p:spPr/>
        <p:txBody>
          <a:bodyPr/>
          <a:lstStyle/>
          <a:p>
            <a:fld id="{FE7A4BB3-E848-5A44-82DF-322201952CD8}" type="slidenum">
              <a:rPr lang="en-US" smtClean="0"/>
              <a:pPr/>
              <a:t>44</a:t>
            </a:fld>
            <a:endParaRPr lang="en-US" dirty="0"/>
          </a:p>
        </p:txBody>
      </p:sp>
      <p:sp>
        <p:nvSpPr>
          <p:cNvPr id="3" name="Title 2">
            <a:extLst>
              <a:ext uri="{FF2B5EF4-FFF2-40B4-BE49-F238E27FC236}">
                <a16:creationId xmlns:a16="http://schemas.microsoft.com/office/drawing/2014/main" id="{BAC141A5-F38C-46AD-803B-14947443E46D}"/>
              </a:ext>
            </a:extLst>
          </p:cNvPr>
          <p:cNvSpPr>
            <a:spLocks noGrp="1"/>
          </p:cNvSpPr>
          <p:nvPr>
            <p:ph type="title"/>
          </p:nvPr>
        </p:nvSpPr>
        <p:spPr/>
        <p:txBody>
          <a:bodyPr/>
          <a:lstStyle/>
          <a:p>
            <a:r>
              <a:rPr lang="en-US" dirty="0"/>
              <a:t>Key Takeaways</a:t>
            </a:r>
          </a:p>
        </p:txBody>
      </p:sp>
      <p:sp>
        <p:nvSpPr>
          <p:cNvPr id="4" name="Content Placeholder 3">
            <a:extLst>
              <a:ext uri="{FF2B5EF4-FFF2-40B4-BE49-F238E27FC236}">
                <a16:creationId xmlns:a16="http://schemas.microsoft.com/office/drawing/2014/main" id="{F75D86E2-FCE2-45DB-BF78-2853450860A1}"/>
              </a:ext>
            </a:extLst>
          </p:cNvPr>
          <p:cNvSpPr>
            <a:spLocks noGrp="1"/>
          </p:cNvSpPr>
          <p:nvPr>
            <p:ph sz="quarter" idx="20"/>
          </p:nvPr>
        </p:nvSpPr>
        <p:spPr/>
        <p:txBody>
          <a:bodyPr/>
          <a:lstStyle/>
          <a:p>
            <a:r>
              <a:rPr lang="en-US" dirty="0"/>
              <a:t>Collectively, the updated and new 2021 climate pledges are stronger than the 2015 pledges</a:t>
            </a:r>
          </a:p>
          <a:p>
            <a:r>
              <a:rPr lang="en-US" dirty="0"/>
              <a:t>There’s more than 50% chance that the temperature will remain below 2 degrees if these pledges are implemented as stated</a:t>
            </a:r>
          </a:p>
          <a:p>
            <a:r>
              <a:rPr lang="en-US" dirty="0"/>
              <a:t>If combined with increased ambition, the probability under 2 degrees can be increased to close to 70%</a:t>
            </a:r>
          </a:p>
          <a:p>
            <a:r>
              <a:rPr lang="en-US" dirty="0"/>
              <a:t>However, the pledges still fall far short of achieving 1.5 degrees with a reasonable chance</a:t>
            </a:r>
          </a:p>
          <a:p>
            <a:endParaRPr lang="en-US" dirty="0"/>
          </a:p>
        </p:txBody>
      </p:sp>
      <p:pic>
        <p:nvPicPr>
          <p:cNvPr id="6" name="Picture 5" descr="A picture containing diagram&#10;&#10;Description automatically generated">
            <a:extLst>
              <a:ext uri="{FF2B5EF4-FFF2-40B4-BE49-F238E27FC236}">
                <a16:creationId xmlns:a16="http://schemas.microsoft.com/office/drawing/2014/main" id="{A5865D17-99A9-4C7B-9F03-03B53887B717}"/>
              </a:ext>
            </a:extLst>
          </p:cNvPr>
          <p:cNvPicPr>
            <a:picLocks noChangeAspect="1"/>
          </p:cNvPicPr>
          <p:nvPr/>
        </p:nvPicPr>
        <p:blipFill rotWithShape="1">
          <a:blip r:embed="rId2"/>
          <a:srcRect b="23275"/>
          <a:stretch/>
        </p:blipFill>
        <p:spPr>
          <a:xfrm>
            <a:off x="10196885" y="219219"/>
            <a:ext cx="4250634" cy="1121059"/>
          </a:xfrm>
          <a:prstGeom prst="rect">
            <a:avLst/>
          </a:prstGeom>
        </p:spPr>
      </p:pic>
    </p:spTree>
    <p:extLst>
      <p:ext uri="{BB962C8B-B14F-4D97-AF65-F5344CB8AC3E}">
        <p14:creationId xmlns:p14="http://schemas.microsoft.com/office/powerpoint/2010/main" val="1034026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45</a:t>
            </a:fld>
            <a:endParaRPr lang="en-US" dirty="0"/>
          </a:p>
        </p:txBody>
      </p:sp>
      <p:sp>
        <p:nvSpPr>
          <p:cNvPr id="16" name="TextBox 1">
            <a:extLst>
              <a:ext uri="{FF2B5EF4-FFF2-40B4-BE49-F238E27FC236}">
                <a16:creationId xmlns:a16="http://schemas.microsoft.com/office/drawing/2014/main" id="{115CC157-8F5E-9244-96CA-73632BB69274}"/>
              </a:ext>
            </a:extLst>
          </p:cNvPr>
          <p:cNvSpPr txBox="1"/>
          <p:nvPr/>
        </p:nvSpPr>
        <p:spPr>
          <a:xfrm>
            <a:off x="8456512" y="7352889"/>
            <a:ext cx="1251632" cy="261359"/>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400" b="1" dirty="0">
                <a:solidFill>
                  <a:schemeClr val="bg1"/>
                </a:solidFill>
              </a:rPr>
              <a:t>USA</a:t>
            </a:r>
          </a:p>
        </p:txBody>
      </p:sp>
      <p:sp>
        <p:nvSpPr>
          <p:cNvPr id="10" name="Content Placeholder 3">
            <a:extLst>
              <a:ext uri="{FF2B5EF4-FFF2-40B4-BE49-F238E27FC236}">
                <a16:creationId xmlns:a16="http://schemas.microsoft.com/office/drawing/2014/main" id="{42CBB6F7-AB6B-B84C-BF83-7CF42151BBD9}"/>
              </a:ext>
            </a:extLst>
          </p:cNvPr>
          <p:cNvSpPr txBox="1">
            <a:spLocks/>
          </p:cNvSpPr>
          <p:nvPr/>
        </p:nvSpPr>
        <p:spPr>
          <a:xfrm>
            <a:off x="939742" y="5523898"/>
            <a:ext cx="13054554" cy="2319102"/>
          </a:xfrm>
          <a:prstGeom prst="rect">
            <a:avLst/>
          </a:prstGeom>
          <a:solidFill>
            <a:schemeClr val="bg1"/>
          </a:solidFill>
        </p:spPr>
        <p:txBody>
          <a:bodyPr>
            <a:noAutofit/>
          </a:bodyPr>
          <a:lstStyle>
            <a:lvl1pPr marL="342900" indent="-342900" algn="l" defTabSz="457200" rtl="0" eaLnBrk="1" latinLnBrk="0" hangingPunct="1">
              <a:spcBef>
                <a:spcPct val="20000"/>
              </a:spcBef>
              <a:buSzPct val="100000"/>
              <a:buFontTx/>
              <a:buBlip>
                <a:blip r:embed="rId3"/>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4"/>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5"/>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6"/>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dirty="0">
                <a:solidFill>
                  <a:schemeClr val="accent2"/>
                </a:solidFill>
              </a:rPr>
              <a:t>We conducted additional simulations combine the emissions scenarios in this study (based on GCAM 5.3) and those from Fawcett et al. 2015 (based on GCAM 4.0) with the versions of MAGICC used in the two studies (MAGICC6 and MAGICC7).</a:t>
            </a:r>
          </a:p>
          <a:p>
            <a:pPr>
              <a:buFont typeface="Arial" panose="020B0604020202020204" pitchFamily="34" charset="0"/>
              <a:buChar char="•"/>
            </a:pPr>
            <a:r>
              <a:rPr lang="en-US" dirty="0">
                <a:solidFill>
                  <a:schemeClr val="accent2"/>
                </a:solidFill>
              </a:rPr>
              <a:t>The additional simulations suggest that most of the differences in probabilistic temperature outcomes below 2°C between Fawcett et al. 2015 and this study </a:t>
            </a:r>
            <a:r>
              <a:rPr lang="en-US" b="1" dirty="0">
                <a:solidFill>
                  <a:schemeClr val="accent2"/>
                </a:solidFill>
              </a:rPr>
              <a:t>can be attributed to the updated emissions trajectories</a:t>
            </a:r>
            <a:r>
              <a:rPr lang="en-US" dirty="0">
                <a:solidFill>
                  <a:schemeClr val="accent2"/>
                </a:solidFill>
              </a:rPr>
              <a:t>, which are in turn driven by the updated pledges, LTSs, net-zero pledges, and other recent societal, policy, and technological trends.  </a:t>
            </a:r>
          </a:p>
        </p:txBody>
      </p:sp>
      <p:pic>
        <p:nvPicPr>
          <p:cNvPr id="3" name="Picture 2">
            <a:extLst>
              <a:ext uri="{FF2B5EF4-FFF2-40B4-BE49-F238E27FC236}">
                <a16:creationId xmlns:a16="http://schemas.microsoft.com/office/drawing/2014/main" id="{479C836D-696F-F249-BA27-FFC0C755F10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9742" y="2243705"/>
            <a:ext cx="12674009" cy="2882276"/>
          </a:xfrm>
          <a:prstGeom prst="rect">
            <a:avLst/>
          </a:prstGeom>
        </p:spPr>
      </p:pic>
      <p:sp>
        <p:nvSpPr>
          <p:cNvPr id="7" name="Title 2">
            <a:extLst>
              <a:ext uri="{FF2B5EF4-FFF2-40B4-BE49-F238E27FC236}">
                <a16:creationId xmlns:a16="http://schemas.microsoft.com/office/drawing/2014/main" id="{4821ADD3-3A17-426C-BDC3-6466FC15FA48}"/>
              </a:ext>
            </a:extLst>
          </p:cNvPr>
          <p:cNvSpPr txBox="1">
            <a:spLocks/>
          </p:cNvSpPr>
          <p:nvPr/>
        </p:nvSpPr>
        <p:spPr>
          <a:xfrm>
            <a:off x="2422764" y="1845788"/>
            <a:ext cx="185662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&lt; 1.5 °C </a:t>
            </a:r>
          </a:p>
        </p:txBody>
      </p:sp>
      <p:sp>
        <p:nvSpPr>
          <p:cNvPr id="9" name="Title 2">
            <a:extLst>
              <a:ext uri="{FF2B5EF4-FFF2-40B4-BE49-F238E27FC236}">
                <a16:creationId xmlns:a16="http://schemas.microsoft.com/office/drawing/2014/main" id="{19153DD8-24E3-4756-925A-5202F775DB6F}"/>
              </a:ext>
            </a:extLst>
          </p:cNvPr>
          <p:cNvSpPr txBox="1">
            <a:spLocks/>
          </p:cNvSpPr>
          <p:nvPr/>
        </p:nvSpPr>
        <p:spPr>
          <a:xfrm>
            <a:off x="6348432" y="1845788"/>
            <a:ext cx="185662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&lt; 2.0 °C </a:t>
            </a:r>
          </a:p>
        </p:txBody>
      </p:sp>
      <p:sp>
        <p:nvSpPr>
          <p:cNvPr id="11" name="Title 2">
            <a:extLst>
              <a:ext uri="{FF2B5EF4-FFF2-40B4-BE49-F238E27FC236}">
                <a16:creationId xmlns:a16="http://schemas.microsoft.com/office/drawing/2014/main" id="{3F314D61-5A0A-4B7D-BC0C-0E6C9874690A}"/>
              </a:ext>
            </a:extLst>
          </p:cNvPr>
          <p:cNvSpPr txBox="1">
            <a:spLocks/>
          </p:cNvSpPr>
          <p:nvPr/>
        </p:nvSpPr>
        <p:spPr>
          <a:xfrm>
            <a:off x="10640016" y="1845788"/>
            <a:ext cx="185662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&gt; 4.0 °C </a:t>
            </a:r>
          </a:p>
        </p:txBody>
      </p:sp>
      <p:sp>
        <p:nvSpPr>
          <p:cNvPr id="12" name="Title 35">
            <a:extLst>
              <a:ext uri="{FF2B5EF4-FFF2-40B4-BE49-F238E27FC236}">
                <a16:creationId xmlns:a16="http://schemas.microsoft.com/office/drawing/2014/main" id="{DD4E3C4A-20CC-4AD9-ABCA-5FF591E47B94}"/>
              </a:ext>
            </a:extLst>
          </p:cNvPr>
          <p:cNvSpPr>
            <a:spLocks noGrp="1"/>
          </p:cNvSpPr>
          <p:nvPr>
            <p:ph type="title"/>
          </p:nvPr>
        </p:nvSpPr>
        <p:spPr>
          <a:xfrm>
            <a:off x="1371600" y="270933"/>
            <a:ext cx="12950456" cy="1310979"/>
          </a:xfrm>
        </p:spPr>
        <p:txBody>
          <a:bodyPr/>
          <a:lstStyle/>
          <a:p>
            <a:r>
              <a:rPr lang="en-US" dirty="0"/>
              <a:t>Paris to Glasgow: Improved Pledges vs. Improved Models</a:t>
            </a:r>
          </a:p>
        </p:txBody>
      </p:sp>
    </p:spTree>
    <p:extLst>
      <p:ext uri="{BB962C8B-B14F-4D97-AF65-F5344CB8AC3E}">
        <p14:creationId xmlns:p14="http://schemas.microsoft.com/office/powerpoint/2010/main" val="3185963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
          <p:cNvSpPr txBox="1">
            <a:spLocks noGrp="1"/>
          </p:cNvSpPr>
          <p:nvPr>
            <p:ph type="title"/>
          </p:nvPr>
        </p:nvSpPr>
        <p:spPr>
          <a:xfrm>
            <a:off x="1005841" y="312419"/>
            <a:ext cx="13075920" cy="1199880"/>
          </a:xfrm>
          <a:prstGeom prst="rect">
            <a:avLst/>
          </a:prstGeom>
          <a:noFill/>
          <a:ln>
            <a:noFill/>
          </a:ln>
        </p:spPr>
        <p:txBody>
          <a:bodyPr spcFirstLastPara="1" wrap="square" lIns="109710" tIns="54840" rIns="109710" bIns="54840" anchor="ctr" anchorCtr="0">
            <a:noAutofit/>
          </a:bodyPr>
          <a:lstStyle/>
          <a:p>
            <a:r>
              <a:rPr lang="en-US"/>
              <a:t>Broad context – increasing details in IAM</a:t>
            </a:r>
            <a:endParaRPr/>
          </a:p>
        </p:txBody>
      </p:sp>
      <p:sp>
        <p:nvSpPr>
          <p:cNvPr id="219" name="Google Shape;219;p4"/>
          <p:cNvSpPr txBox="1">
            <a:spLocks noGrp="1"/>
          </p:cNvSpPr>
          <p:nvPr>
            <p:ph type="body" idx="1"/>
          </p:nvPr>
        </p:nvSpPr>
        <p:spPr>
          <a:xfrm>
            <a:off x="1005840" y="1761180"/>
            <a:ext cx="13075920" cy="5998320"/>
          </a:xfrm>
          <a:prstGeom prst="rect">
            <a:avLst/>
          </a:prstGeom>
          <a:noFill/>
          <a:ln>
            <a:noFill/>
          </a:ln>
        </p:spPr>
        <p:txBody>
          <a:bodyPr spcFirstLastPara="1" wrap="square" lIns="109710" tIns="54840" rIns="109710" bIns="54840" anchor="t" anchorCtr="0">
            <a:normAutofit/>
          </a:bodyPr>
          <a:lstStyle/>
          <a:p>
            <a:pPr marL="60960" indent="0">
              <a:buNone/>
            </a:pPr>
            <a:endParaRPr/>
          </a:p>
          <a:p>
            <a:r>
              <a:rPr lang="en-US" b="1">
                <a:solidFill>
                  <a:srgbClr val="C00000"/>
                </a:solidFill>
              </a:rPr>
              <a:t>Regional</a:t>
            </a:r>
            <a:r>
              <a:rPr lang="en-US">
                <a:solidFill>
                  <a:srgbClr val="C00000"/>
                </a:solidFill>
              </a:rPr>
              <a:t> </a:t>
            </a:r>
            <a:endParaRPr/>
          </a:p>
          <a:p>
            <a:r>
              <a:rPr lang="en-US"/>
              <a:t>Temporal</a:t>
            </a:r>
            <a:endParaRPr/>
          </a:p>
          <a:p>
            <a:r>
              <a:rPr lang="en-US"/>
              <a:t>Sectoral </a:t>
            </a:r>
            <a:endParaRPr/>
          </a:p>
        </p:txBody>
      </p:sp>
      <p:pic>
        <p:nvPicPr>
          <p:cNvPr id="220" name="Google Shape;220;p4" descr="C:\Users\mcle514\Desktop\gcam-china-workspace\GCAM-China.png"/>
          <p:cNvPicPr preferRelativeResize="0"/>
          <p:nvPr/>
        </p:nvPicPr>
        <p:blipFill rotWithShape="1">
          <a:blip r:embed="rId3">
            <a:alphaModFix/>
          </a:blip>
          <a:srcRect l="7287" t="10988" r="33434" b="10934"/>
          <a:stretch/>
        </p:blipFill>
        <p:spPr>
          <a:xfrm>
            <a:off x="8699090" y="2017408"/>
            <a:ext cx="2893583" cy="1905949"/>
          </a:xfrm>
          <a:prstGeom prst="rect">
            <a:avLst/>
          </a:prstGeom>
          <a:noFill/>
          <a:ln w="9525" cap="flat" cmpd="sng">
            <a:solidFill>
              <a:schemeClr val="dk1"/>
            </a:solidFill>
            <a:prstDash val="solid"/>
            <a:round/>
            <a:headEnd type="none" w="sm" len="sm"/>
            <a:tailEnd type="none" w="sm" len="sm"/>
          </a:ln>
          <a:effectLst>
            <a:outerShdw blurRad="292100" dist="139700" dir="2700000" algn="tl" rotWithShape="0">
              <a:srgbClr val="000000">
                <a:alpha val="63529"/>
              </a:srgbClr>
            </a:outerShdw>
          </a:effectLst>
        </p:spPr>
      </p:pic>
      <p:sp>
        <p:nvSpPr>
          <p:cNvPr id="221" name="Google Shape;221;p4"/>
          <p:cNvSpPr txBox="1"/>
          <p:nvPr/>
        </p:nvSpPr>
        <p:spPr>
          <a:xfrm>
            <a:off x="10343672" y="1512210"/>
            <a:ext cx="3226320" cy="517016"/>
          </a:xfrm>
          <a:prstGeom prst="rect">
            <a:avLst/>
          </a:prstGeom>
          <a:noFill/>
          <a:ln>
            <a:noFill/>
          </a:ln>
        </p:spPr>
        <p:txBody>
          <a:bodyPr spcFirstLastPara="1" wrap="square" lIns="109710" tIns="54840" rIns="109710" bIns="54840" anchor="t" anchorCtr="0">
            <a:spAutoFit/>
          </a:bodyPr>
          <a:lstStyle/>
          <a:p>
            <a:pPr>
              <a:buClr>
                <a:srgbClr val="000000"/>
              </a:buClr>
              <a:buSzPts val="2400"/>
            </a:pPr>
            <a:r>
              <a:rPr lang="en-US" sz="2640" b="1" kern="0">
                <a:solidFill>
                  <a:srgbClr val="000000"/>
                </a:solidFill>
                <a:latin typeface="Arial"/>
                <a:ea typeface="Arial"/>
                <a:cs typeface="Arial"/>
                <a:sym typeface="Arial"/>
              </a:rPr>
              <a:t>Flexible Scale</a:t>
            </a:r>
            <a:endParaRPr sz="2640" kern="0">
              <a:solidFill>
                <a:srgbClr val="000000"/>
              </a:solidFill>
              <a:latin typeface="Arial"/>
              <a:ea typeface="Arial"/>
              <a:cs typeface="Arial"/>
              <a:sym typeface="Arial"/>
            </a:endParaRPr>
          </a:p>
        </p:txBody>
      </p:sp>
      <p:pic>
        <p:nvPicPr>
          <p:cNvPr id="222" name="Google Shape;222;p4"/>
          <p:cNvPicPr preferRelativeResize="0"/>
          <p:nvPr/>
        </p:nvPicPr>
        <p:blipFill rotWithShape="1">
          <a:blip r:embed="rId4">
            <a:alphaModFix/>
          </a:blip>
          <a:srcRect t="47763"/>
          <a:stretch/>
        </p:blipFill>
        <p:spPr>
          <a:xfrm>
            <a:off x="11535496" y="2066219"/>
            <a:ext cx="2893560" cy="2010911"/>
          </a:xfrm>
          <a:prstGeom prst="rect">
            <a:avLst/>
          </a:prstGeom>
          <a:noFill/>
          <a:ln w="9525" cap="flat" cmpd="sng">
            <a:solidFill>
              <a:schemeClr val="dk1"/>
            </a:solidFill>
            <a:prstDash val="solid"/>
            <a:miter lim="800000"/>
            <a:headEnd type="none" w="sm" len="sm"/>
            <a:tailEnd type="none" w="sm" len="sm"/>
          </a:ln>
          <a:effectLst>
            <a:outerShdw blurRad="292100" dist="139700" dir="2700000" algn="tl" rotWithShape="0">
              <a:schemeClr val="dk1">
                <a:alpha val="63529"/>
              </a:schemeClr>
            </a:outerShdw>
          </a:effectLst>
        </p:spPr>
      </p:pic>
      <p:sp>
        <p:nvSpPr>
          <p:cNvPr id="223" name="Google Shape;223;p4"/>
          <p:cNvSpPr txBox="1"/>
          <p:nvPr/>
        </p:nvSpPr>
        <p:spPr>
          <a:xfrm>
            <a:off x="3716820" y="5806590"/>
            <a:ext cx="10528200" cy="2437542"/>
          </a:xfrm>
          <a:prstGeom prst="rect">
            <a:avLst/>
          </a:prstGeom>
          <a:noFill/>
          <a:ln>
            <a:noFill/>
          </a:ln>
        </p:spPr>
        <p:txBody>
          <a:bodyPr spcFirstLastPara="1" wrap="square" lIns="109710" tIns="54840" rIns="109710" bIns="54840" anchor="t" anchorCtr="0">
            <a:spAutoFit/>
          </a:bodyPr>
          <a:lstStyle/>
          <a:p>
            <a:pPr>
              <a:buClr>
                <a:srgbClr val="000000"/>
              </a:buClr>
              <a:buSzPts val="1800"/>
            </a:pPr>
            <a:r>
              <a:rPr lang="en-US" b="1" kern="0">
                <a:solidFill>
                  <a:srgbClr val="616265"/>
                </a:solidFill>
                <a:latin typeface="Arial"/>
                <a:cs typeface="Arial"/>
                <a:sym typeface="Arial"/>
              </a:rPr>
              <a:t>Current examples </a:t>
            </a:r>
            <a:endParaRPr b="1" kern="0">
              <a:solidFill>
                <a:srgbClr val="616265"/>
              </a:solidFill>
              <a:latin typeface="Arial"/>
              <a:cs typeface="Arial"/>
              <a:sym typeface="Arial"/>
            </a:endParaRPr>
          </a:p>
          <a:p>
            <a:pPr>
              <a:buClr>
                <a:srgbClr val="000000"/>
              </a:buClr>
            </a:pPr>
            <a:r>
              <a:rPr lang="en-US" kern="0">
                <a:solidFill>
                  <a:srgbClr val="616265"/>
                </a:solidFill>
                <a:latin typeface="Arial"/>
                <a:cs typeface="Arial"/>
                <a:sym typeface="Arial"/>
              </a:rPr>
              <a:t>GCAM-USA; GCAM-China; GCAM-Canada; GCAM-India; GCAM-SEAsia; GCAM-LAC; City Scale Modeling </a:t>
            </a:r>
            <a:endParaRPr kern="0">
              <a:solidFill>
                <a:srgbClr val="616265"/>
              </a:solidFill>
              <a:latin typeface="Arial"/>
              <a:cs typeface="Arial"/>
              <a:sym typeface="Arial"/>
            </a:endParaRPr>
          </a:p>
          <a:p>
            <a:pPr>
              <a:buClr>
                <a:srgbClr val="000000"/>
              </a:buClr>
            </a:pPr>
            <a:r>
              <a:rPr lang="en-US" kern="0">
                <a:solidFill>
                  <a:srgbClr val="616265"/>
                </a:solidFill>
                <a:latin typeface="Arial"/>
                <a:cs typeface="Arial"/>
                <a:sym typeface="Arial"/>
              </a:rPr>
              <a:t> </a:t>
            </a:r>
            <a:endParaRPr kern="0">
              <a:solidFill>
                <a:srgbClr val="616265"/>
              </a:solidFill>
              <a:latin typeface="Arial"/>
              <a:cs typeface="Arial"/>
              <a:sym typeface="Arial"/>
            </a:endParaRPr>
          </a:p>
          <a:p>
            <a:pPr>
              <a:buClr>
                <a:srgbClr val="000000"/>
              </a:buClr>
              <a:buSzPts val="1800"/>
            </a:pPr>
            <a:r>
              <a:rPr lang="en-US" b="1" kern="0">
                <a:solidFill>
                  <a:srgbClr val="616265"/>
                </a:solidFill>
                <a:latin typeface="Arial"/>
                <a:ea typeface="Arial"/>
                <a:cs typeface="Arial"/>
                <a:sym typeface="Arial"/>
              </a:rPr>
              <a:t>Flexible Time Scale</a:t>
            </a:r>
            <a:endParaRPr sz="1680" kern="0">
              <a:solidFill>
                <a:srgbClr val="000000"/>
              </a:solidFill>
              <a:latin typeface="Arial"/>
              <a:ea typeface="Arial"/>
              <a:cs typeface="Arial"/>
              <a:sym typeface="Arial"/>
            </a:endParaRPr>
          </a:p>
          <a:p>
            <a:pPr>
              <a:buClr>
                <a:srgbClr val="000000"/>
              </a:buClr>
              <a:buSzPts val="1800"/>
            </a:pPr>
            <a:r>
              <a:rPr lang="en-US" kern="0">
                <a:solidFill>
                  <a:srgbClr val="616265"/>
                </a:solidFill>
                <a:latin typeface="Arial"/>
                <a:ea typeface="Arial"/>
                <a:cs typeface="Arial"/>
                <a:sym typeface="Arial"/>
              </a:rPr>
              <a:t>GCAM Core runs at 5 years; capability to run at one year; ancillary models run at finer scale</a:t>
            </a:r>
            <a:endParaRPr sz="1680" kern="0">
              <a:solidFill>
                <a:srgbClr val="000000"/>
              </a:solidFill>
              <a:latin typeface="Arial"/>
              <a:ea typeface="Arial"/>
              <a:cs typeface="Arial"/>
              <a:sym typeface="Arial"/>
            </a:endParaRPr>
          </a:p>
        </p:txBody>
      </p:sp>
      <p:pic>
        <p:nvPicPr>
          <p:cNvPr id="224" name="Google Shape;224;p4"/>
          <p:cNvPicPr preferRelativeResize="0"/>
          <p:nvPr/>
        </p:nvPicPr>
        <p:blipFill rotWithShape="1">
          <a:blip r:embed="rId5">
            <a:alphaModFix/>
          </a:blip>
          <a:srcRect t="3813" r="54677" b="2721"/>
          <a:stretch/>
        </p:blipFill>
        <p:spPr>
          <a:xfrm>
            <a:off x="11408356" y="3926032"/>
            <a:ext cx="3147822" cy="1740217"/>
          </a:xfrm>
          <a:prstGeom prst="rect">
            <a:avLst/>
          </a:prstGeom>
          <a:noFill/>
          <a:ln w="9525" cap="flat" cmpd="sng">
            <a:solidFill>
              <a:schemeClr val="dk1"/>
            </a:solidFill>
            <a:prstDash val="solid"/>
            <a:round/>
            <a:headEnd type="none" w="sm" len="sm"/>
            <a:tailEnd type="none" w="sm" len="sm"/>
          </a:ln>
          <a:effectLst>
            <a:outerShdw blurRad="292100" dist="139700" dir="2700000" algn="tl" rotWithShape="0">
              <a:srgbClr val="000000">
                <a:alpha val="63529"/>
              </a:srgbClr>
            </a:outerShdw>
          </a:effectLst>
        </p:spPr>
      </p:pic>
      <p:pic>
        <p:nvPicPr>
          <p:cNvPr id="225" name="Google Shape;225;p4"/>
          <p:cNvPicPr preferRelativeResize="0"/>
          <p:nvPr/>
        </p:nvPicPr>
        <p:blipFill rotWithShape="1">
          <a:blip r:embed="rId6">
            <a:alphaModFix/>
          </a:blip>
          <a:srcRect l="15787" t="60694" r="13066" b="1347"/>
          <a:stretch/>
        </p:blipFill>
        <p:spPr>
          <a:xfrm>
            <a:off x="8605798" y="3924716"/>
            <a:ext cx="3046140" cy="1740217"/>
          </a:xfrm>
          <a:prstGeom prst="rect">
            <a:avLst/>
          </a:prstGeom>
          <a:noFill/>
          <a:ln w="9525" cap="flat" cmpd="sng">
            <a:solidFill>
              <a:schemeClr val="dk1"/>
            </a:solidFill>
            <a:prstDash val="solid"/>
            <a:round/>
            <a:headEnd type="none" w="sm" len="sm"/>
            <a:tailEnd type="none" w="sm" len="sm"/>
          </a:ln>
          <a:effectLst>
            <a:outerShdw blurRad="292100" dist="139700" dir="2700000" algn="tl" rotWithShape="0">
              <a:srgbClr val="000000">
                <a:alpha val="63529"/>
              </a:srgbClr>
            </a:outerShdw>
          </a:effectLst>
        </p:spPr>
      </p:pic>
      <p:pic>
        <p:nvPicPr>
          <p:cNvPr id="226" name="Google Shape;226;p4"/>
          <p:cNvPicPr preferRelativeResize="0"/>
          <p:nvPr/>
        </p:nvPicPr>
        <p:blipFill>
          <a:blip r:embed="rId7">
            <a:alphaModFix/>
          </a:blip>
          <a:stretch>
            <a:fillRect/>
          </a:stretch>
        </p:blipFill>
        <p:spPr>
          <a:xfrm>
            <a:off x="4265460" y="1761180"/>
            <a:ext cx="3753480" cy="3916680"/>
          </a:xfrm>
          <a:prstGeom prst="rect">
            <a:avLst/>
          </a:prstGeom>
          <a:noFill/>
          <a:ln>
            <a:noFill/>
          </a:ln>
        </p:spPr>
      </p:pic>
      <p:sp>
        <p:nvSpPr>
          <p:cNvPr id="227" name="Google Shape;227;p4"/>
          <p:cNvSpPr/>
          <p:nvPr/>
        </p:nvSpPr>
        <p:spPr>
          <a:xfrm>
            <a:off x="7830960" y="3244470"/>
            <a:ext cx="686880" cy="34344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09710" tIns="109710" rIns="109710" bIns="109710" anchor="ctr" anchorCtr="0">
            <a:noAutofit/>
          </a:bodyPr>
          <a:lstStyle/>
          <a:p>
            <a:pPr>
              <a:buClr>
                <a:srgbClr val="000000"/>
              </a:buClr>
            </a:pPr>
            <a:endParaRPr sz="1680" kern="0">
              <a:solidFill>
                <a:srgbClr val="000000"/>
              </a:solidFill>
              <a:latin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ce5e4cd4f2_0_14"/>
          <p:cNvSpPr txBox="1">
            <a:spLocks noGrp="1"/>
          </p:cNvSpPr>
          <p:nvPr>
            <p:ph type="title"/>
          </p:nvPr>
        </p:nvSpPr>
        <p:spPr>
          <a:xfrm>
            <a:off x="1005841" y="312419"/>
            <a:ext cx="13075920" cy="1199880"/>
          </a:xfrm>
          <a:prstGeom prst="rect">
            <a:avLst/>
          </a:prstGeom>
          <a:noFill/>
          <a:ln>
            <a:noFill/>
          </a:ln>
        </p:spPr>
        <p:txBody>
          <a:bodyPr spcFirstLastPara="1" wrap="square" lIns="109710" tIns="54840" rIns="109710" bIns="54840" anchor="ctr" anchorCtr="0">
            <a:noAutofit/>
          </a:bodyPr>
          <a:lstStyle/>
          <a:p>
            <a:r>
              <a:rPr lang="en-US"/>
              <a:t>Strengths and weaknesses of detailed IAMs compared to global IAMs</a:t>
            </a:r>
            <a:endParaRPr/>
          </a:p>
        </p:txBody>
      </p:sp>
      <p:sp>
        <p:nvSpPr>
          <p:cNvPr id="285" name="Google Shape;285;gce5e4cd4f2_0_14"/>
          <p:cNvSpPr txBox="1">
            <a:spLocks noGrp="1"/>
          </p:cNvSpPr>
          <p:nvPr>
            <p:ph type="body" idx="1"/>
          </p:nvPr>
        </p:nvSpPr>
        <p:spPr>
          <a:xfrm>
            <a:off x="907860" y="1761180"/>
            <a:ext cx="7887526" cy="5998320"/>
          </a:xfrm>
          <a:prstGeom prst="rect">
            <a:avLst/>
          </a:prstGeom>
          <a:noFill/>
          <a:ln>
            <a:noFill/>
          </a:ln>
        </p:spPr>
        <p:txBody>
          <a:bodyPr spcFirstLastPara="1" wrap="square" lIns="109710" tIns="54840" rIns="109710" bIns="54840" anchor="t" anchorCtr="0">
            <a:normAutofit fontScale="92500" lnSpcReduction="20000"/>
          </a:bodyPr>
          <a:lstStyle/>
          <a:p>
            <a:pPr marL="0" indent="0">
              <a:buSzPct val="171671"/>
              <a:buNone/>
            </a:pPr>
            <a:r>
              <a:rPr lang="en-US"/>
              <a:t>Strengths:  </a:t>
            </a:r>
            <a:endParaRPr sz="2880"/>
          </a:p>
          <a:p>
            <a:pPr indent="-548640">
              <a:spcBef>
                <a:spcPts val="0"/>
              </a:spcBef>
              <a:buSzPct val="108108"/>
            </a:pPr>
            <a:r>
              <a:rPr lang="en-US"/>
              <a:t>Capture regional heterogeneity within a country</a:t>
            </a:r>
            <a:endParaRPr/>
          </a:p>
          <a:p>
            <a:pPr indent="-548640">
              <a:spcBef>
                <a:spcPts val="0"/>
              </a:spcBef>
              <a:buSzPct val="108108"/>
            </a:pPr>
            <a:r>
              <a:rPr lang="en-US"/>
              <a:t>Analyze subnational policy / action</a:t>
            </a:r>
            <a:endParaRPr/>
          </a:p>
          <a:p>
            <a:pPr indent="-548640">
              <a:spcBef>
                <a:spcPts val="0"/>
              </a:spcBef>
              <a:buSzPct val="108108"/>
            </a:pPr>
            <a:r>
              <a:rPr lang="en-US"/>
              <a:t>Explore interactions between states/provinces</a:t>
            </a:r>
            <a:endParaRPr/>
          </a:p>
          <a:p>
            <a:pPr indent="-548640">
              <a:spcBef>
                <a:spcPts val="0"/>
              </a:spcBef>
              <a:buSzPct val="108108"/>
            </a:pPr>
            <a:r>
              <a:rPr lang="en-US"/>
              <a:t>More policy relevant</a:t>
            </a:r>
            <a:endParaRPr/>
          </a:p>
          <a:p>
            <a:pPr marL="60960" indent="0">
              <a:buSzPct val="216216"/>
              <a:buNone/>
            </a:pPr>
            <a:endParaRPr sz="1680"/>
          </a:p>
          <a:p>
            <a:pPr marL="60960" indent="0">
              <a:buSzPct val="108108"/>
              <a:buNone/>
            </a:pPr>
            <a:r>
              <a:rPr lang="en-US"/>
              <a:t>Weaknesses</a:t>
            </a:r>
            <a:endParaRPr/>
          </a:p>
          <a:p>
            <a:pPr>
              <a:buSzPct val="108108"/>
            </a:pPr>
            <a:r>
              <a:rPr lang="en-US"/>
              <a:t>Data intensive, more difficult to calibrate</a:t>
            </a:r>
            <a:endParaRPr/>
          </a:p>
          <a:p>
            <a:pPr>
              <a:spcBef>
                <a:spcPts val="0"/>
              </a:spcBef>
              <a:buSzPct val="108108"/>
            </a:pPr>
            <a:r>
              <a:rPr lang="en-US"/>
              <a:t>Greater memory requirements</a:t>
            </a:r>
            <a:endParaRPr/>
          </a:p>
          <a:p>
            <a:pPr>
              <a:spcBef>
                <a:spcPts val="0"/>
              </a:spcBef>
              <a:buSzPct val="108108"/>
            </a:pPr>
            <a:r>
              <a:rPr lang="en-US"/>
              <a:t>Longer runtime</a:t>
            </a:r>
            <a:endParaRPr/>
          </a:p>
          <a:p>
            <a:pPr>
              <a:spcBef>
                <a:spcPts val="0"/>
              </a:spcBef>
              <a:buSzPct val="108108"/>
            </a:pPr>
            <a:r>
              <a:rPr lang="en-US"/>
              <a:t>Solution challenges</a:t>
            </a:r>
            <a:endParaRPr/>
          </a:p>
        </p:txBody>
      </p:sp>
      <p:pic>
        <p:nvPicPr>
          <p:cNvPr id="286" name="Google Shape;286;gce5e4cd4f2_0_14"/>
          <p:cNvPicPr preferRelativeResize="0"/>
          <p:nvPr/>
        </p:nvPicPr>
        <p:blipFill rotWithShape="1">
          <a:blip r:embed="rId3">
            <a:alphaModFix/>
          </a:blip>
          <a:srcRect t="46175" r="36768"/>
          <a:stretch/>
        </p:blipFill>
        <p:spPr>
          <a:xfrm>
            <a:off x="8837234" y="4095716"/>
            <a:ext cx="5793166" cy="4169664"/>
          </a:xfrm>
          <a:prstGeom prst="rect">
            <a:avLst/>
          </a:prstGeom>
          <a:noFill/>
          <a:ln>
            <a:noFill/>
          </a:ln>
        </p:spPr>
      </p:pic>
      <p:pic>
        <p:nvPicPr>
          <p:cNvPr id="287" name="Google Shape;287;gce5e4cd4f2_0_14" descr="Text&#10;&#10;Description automatically generated"/>
          <p:cNvPicPr preferRelativeResize="0"/>
          <p:nvPr/>
        </p:nvPicPr>
        <p:blipFill rotWithShape="1">
          <a:blip r:embed="rId4">
            <a:alphaModFix/>
          </a:blip>
          <a:srcRect t="22192" r="27271"/>
          <a:stretch/>
        </p:blipFill>
        <p:spPr>
          <a:xfrm>
            <a:off x="8837235" y="1842680"/>
            <a:ext cx="5530276" cy="4258529"/>
          </a:xfrm>
          <a:prstGeom prst="rect">
            <a:avLst/>
          </a:prstGeom>
          <a:noFill/>
          <a:ln>
            <a:noFill/>
          </a:ln>
        </p:spPr>
      </p:pic>
      <p:sp>
        <p:nvSpPr>
          <p:cNvPr id="288" name="Google Shape;288;gce5e4cd4f2_0_14"/>
          <p:cNvSpPr/>
          <p:nvPr/>
        </p:nvSpPr>
        <p:spPr>
          <a:xfrm>
            <a:off x="12522062" y="5158373"/>
            <a:ext cx="1755648" cy="313367"/>
          </a:xfrm>
          <a:prstGeom prst="rect">
            <a:avLst/>
          </a:prstGeom>
          <a:noFill/>
          <a:ln w="28575" cap="flat" cmpd="sng">
            <a:solidFill>
              <a:schemeClr val="dk1"/>
            </a:solidFill>
            <a:prstDash val="solid"/>
            <a:round/>
            <a:headEnd type="none" w="sm" len="sm"/>
            <a:tailEnd type="none" w="sm" len="sm"/>
          </a:ln>
        </p:spPr>
        <p:txBody>
          <a:bodyPr spcFirstLastPara="1" wrap="square" lIns="109710" tIns="54840" rIns="109710" bIns="54840" anchor="ctr" anchorCtr="0">
            <a:noAutofit/>
          </a:bodyPr>
          <a:lstStyle/>
          <a:p>
            <a:pPr algn="ctr">
              <a:buClr>
                <a:srgbClr val="000000"/>
              </a:buClr>
              <a:buSzPts val="1400"/>
            </a:pPr>
            <a:endParaRPr sz="1680" kern="0">
              <a:solidFill>
                <a:srgbClr val="FFFFFF"/>
              </a:solidFill>
              <a:latin typeface="Arial"/>
              <a:ea typeface="Arial"/>
              <a:cs typeface="Arial"/>
              <a:sym typeface="Arial"/>
            </a:endParaRPr>
          </a:p>
        </p:txBody>
      </p:sp>
      <p:sp>
        <p:nvSpPr>
          <p:cNvPr id="289" name="Google Shape;289;gce5e4cd4f2_0_14"/>
          <p:cNvSpPr/>
          <p:nvPr/>
        </p:nvSpPr>
        <p:spPr>
          <a:xfrm>
            <a:off x="12580039" y="6798862"/>
            <a:ext cx="1755648" cy="302812"/>
          </a:xfrm>
          <a:prstGeom prst="rect">
            <a:avLst/>
          </a:prstGeom>
          <a:noFill/>
          <a:ln w="28575" cap="flat" cmpd="sng">
            <a:solidFill>
              <a:schemeClr val="dk1"/>
            </a:solidFill>
            <a:prstDash val="solid"/>
            <a:round/>
            <a:headEnd type="none" w="sm" len="sm"/>
            <a:tailEnd type="none" w="sm" len="sm"/>
          </a:ln>
        </p:spPr>
        <p:txBody>
          <a:bodyPr spcFirstLastPara="1" wrap="square" lIns="109710" tIns="54840" rIns="109710" bIns="54840" anchor="ctr" anchorCtr="0">
            <a:noAutofit/>
          </a:bodyPr>
          <a:lstStyle/>
          <a:p>
            <a:pPr algn="ctr">
              <a:buClr>
                <a:srgbClr val="000000"/>
              </a:buClr>
              <a:buSzPts val="1400"/>
            </a:pPr>
            <a:endParaRPr sz="1680" kern="0">
              <a:solidFill>
                <a:srgbClr val="FFFFFF"/>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9"/>
          <p:cNvPicPr preferRelativeResize="0"/>
          <p:nvPr/>
        </p:nvPicPr>
        <p:blipFill rotWithShape="1">
          <a:blip r:embed="rId3">
            <a:alphaModFix/>
          </a:blip>
          <a:srcRect/>
          <a:stretch/>
        </p:blipFill>
        <p:spPr>
          <a:xfrm>
            <a:off x="9053570" y="1884469"/>
            <a:ext cx="5576830" cy="3829385"/>
          </a:xfrm>
          <a:prstGeom prst="rect">
            <a:avLst/>
          </a:prstGeom>
          <a:noFill/>
          <a:ln>
            <a:noFill/>
          </a:ln>
        </p:spPr>
      </p:pic>
      <p:sp>
        <p:nvSpPr>
          <p:cNvPr id="324" name="Google Shape;324;p9"/>
          <p:cNvSpPr txBox="1">
            <a:spLocks noGrp="1"/>
          </p:cNvSpPr>
          <p:nvPr>
            <p:ph type="title"/>
          </p:nvPr>
        </p:nvSpPr>
        <p:spPr>
          <a:xfrm>
            <a:off x="1005841" y="312419"/>
            <a:ext cx="13075920" cy="1199800"/>
          </a:xfrm>
          <a:prstGeom prst="rect">
            <a:avLst/>
          </a:prstGeom>
          <a:noFill/>
          <a:ln>
            <a:noFill/>
          </a:ln>
        </p:spPr>
        <p:txBody>
          <a:bodyPr spcFirstLastPara="1" wrap="square" lIns="109710" tIns="54840" rIns="109710" bIns="54840" anchor="ctr" anchorCtr="0">
            <a:noAutofit/>
          </a:bodyPr>
          <a:lstStyle/>
          <a:p>
            <a:r>
              <a:rPr lang="en-US"/>
              <a:t>Unique features of GCAM-China</a:t>
            </a:r>
            <a:endParaRPr/>
          </a:p>
        </p:txBody>
      </p:sp>
      <p:sp>
        <p:nvSpPr>
          <p:cNvPr id="325" name="Google Shape;325;p9"/>
          <p:cNvSpPr txBox="1">
            <a:spLocks noGrp="1"/>
          </p:cNvSpPr>
          <p:nvPr>
            <p:ph type="body" idx="1"/>
          </p:nvPr>
        </p:nvSpPr>
        <p:spPr>
          <a:xfrm>
            <a:off x="722276" y="1761180"/>
            <a:ext cx="13075920" cy="5998156"/>
          </a:xfrm>
          <a:prstGeom prst="rect">
            <a:avLst/>
          </a:prstGeom>
          <a:noFill/>
          <a:ln>
            <a:noFill/>
          </a:ln>
        </p:spPr>
        <p:txBody>
          <a:bodyPr spcFirstLastPara="1" wrap="square" lIns="109710" tIns="54840" rIns="109710" bIns="54840" anchor="t" anchorCtr="0">
            <a:normAutofit fontScale="85000" lnSpcReduction="20000"/>
          </a:bodyPr>
          <a:lstStyle/>
          <a:p>
            <a:pPr marL="213360" indent="0">
              <a:buSzPct val="117646"/>
              <a:buNone/>
            </a:pPr>
            <a:r>
              <a:rPr lang="en-US"/>
              <a:t>Socioeconomics at the provincial level</a:t>
            </a:r>
            <a:endParaRPr/>
          </a:p>
          <a:p>
            <a:pPr marL="1310640" lvl="1" indent="-548640">
              <a:buSzPct val="117646"/>
            </a:pPr>
            <a:r>
              <a:rPr lang="en-US"/>
              <a:t>Population </a:t>
            </a:r>
            <a:endParaRPr/>
          </a:p>
          <a:p>
            <a:pPr marL="1310640" lvl="1" indent="-548640">
              <a:buSzPct val="117646"/>
            </a:pPr>
            <a:r>
              <a:rPr lang="en-US"/>
              <a:t>GDP</a:t>
            </a:r>
            <a:endParaRPr/>
          </a:p>
          <a:p>
            <a:pPr marL="213360" indent="0">
              <a:buSzPct val="117646"/>
              <a:buNone/>
            </a:pPr>
            <a:r>
              <a:rPr lang="en-US"/>
              <a:t>Energy transformation at the provincial level</a:t>
            </a:r>
            <a:endParaRPr/>
          </a:p>
          <a:p>
            <a:pPr marL="1310640" lvl="1" indent="-548640">
              <a:buSzPct val="117646"/>
            </a:pPr>
            <a:r>
              <a:rPr lang="en-US"/>
              <a:t>Electricity generation and refining by province</a:t>
            </a:r>
            <a:endParaRPr/>
          </a:p>
          <a:p>
            <a:pPr marL="1310640" lvl="1" indent="-548640">
              <a:buSzPct val="117646"/>
            </a:pPr>
            <a:r>
              <a:rPr lang="en-US"/>
              <a:t>Electricity trade within 6 grid regions</a:t>
            </a:r>
            <a:endParaRPr/>
          </a:p>
          <a:p>
            <a:pPr marL="213360" indent="0">
              <a:buSzPct val="117646"/>
              <a:buNone/>
            </a:pPr>
            <a:r>
              <a:rPr lang="en-US"/>
              <a:t>Renewable and carbon storage at provincial level</a:t>
            </a:r>
            <a:endParaRPr/>
          </a:p>
          <a:p>
            <a:pPr marL="1310640" lvl="1" indent="-548640">
              <a:buSzPct val="117646"/>
            </a:pPr>
            <a:r>
              <a:rPr lang="en-US"/>
              <a:t>Wind and solar</a:t>
            </a:r>
            <a:endParaRPr/>
          </a:p>
          <a:p>
            <a:pPr marL="1310640" lvl="1" indent="-548640">
              <a:buSzPct val="117646"/>
            </a:pPr>
            <a:r>
              <a:rPr lang="en-US"/>
              <a:t>Carbon storage</a:t>
            </a:r>
            <a:endParaRPr/>
          </a:p>
          <a:p>
            <a:pPr marL="213360" indent="0">
              <a:buSzPct val="117646"/>
              <a:buNone/>
            </a:pPr>
            <a:r>
              <a:rPr lang="en-US"/>
              <a:t>Coal and nuclear power generation at the plant level</a:t>
            </a:r>
            <a:endParaRPr/>
          </a:p>
          <a:p>
            <a:pPr marL="213360" indent="0">
              <a:buSzPct val="117646"/>
              <a:buNone/>
            </a:pPr>
            <a:r>
              <a:rPr lang="en-US"/>
              <a:t>Final energy demand at the provincial level</a:t>
            </a:r>
            <a:endParaRPr/>
          </a:p>
          <a:p>
            <a:pPr marL="1310640" lvl="1" indent="-548640">
              <a:buSzPct val="117646"/>
            </a:pPr>
            <a:r>
              <a:rPr lang="en-US"/>
              <a:t>Buildings: commercial, urban residential, and rural residential </a:t>
            </a:r>
            <a:endParaRPr/>
          </a:p>
          <a:p>
            <a:pPr marL="1310640" lvl="1" indent="-548640">
              <a:buSzPct val="117646"/>
            </a:pPr>
            <a:r>
              <a:rPr lang="en-US"/>
              <a:t>Transportation: passenger  &amp; freight with detailed technologies </a:t>
            </a:r>
            <a:endParaRPr/>
          </a:p>
          <a:p>
            <a:pPr marL="1310640" lvl="1" indent="-548640">
              <a:buSzPct val="117646"/>
            </a:pPr>
            <a:r>
              <a:rPr lang="en-US"/>
              <a:t>Industry: 9 subsectors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1005841" y="312419"/>
            <a:ext cx="13075920" cy="1199800"/>
          </a:xfrm>
          <a:prstGeom prst="rect">
            <a:avLst/>
          </a:prstGeom>
          <a:noFill/>
          <a:ln>
            <a:noFill/>
          </a:ln>
        </p:spPr>
        <p:txBody>
          <a:bodyPr spcFirstLastPara="1" wrap="square" lIns="109710" tIns="54840" rIns="109710" bIns="54840" anchor="ctr" anchorCtr="0">
            <a:noAutofit/>
          </a:bodyPr>
          <a:lstStyle/>
          <a:p>
            <a:r>
              <a:rPr lang="en-US"/>
              <a:t>Policies:  Renewable deployment in China</a:t>
            </a:r>
            <a:endParaRPr/>
          </a:p>
        </p:txBody>
      </p:sp>
      <p:pic>
        <p:nvPicPr>
          <p:cNvPr id="252" name="Google Shape;252;p32"/>
          <p:cNvPicPr preferRelativeResize="0"/>
          <p:nvPr/>
        </p:nvPicPr>
        <p:blipFill rotWithShape="1">
          <a:blip r:embed="rId3">
            <a:alphaModFix/>
          </a:blip>
          <a:srcRect t="18375" b="16874"/>
          <a:stretch/>
        </p:blipFill>
        <p:spPr>
          <a:xfrm>
            <a:off x="1263710" y="1586191"/>
            <a:ext cx="11295409" cy="5959148"/>
          </a:xfrm>
          <a:prstGeom prst="rect">
            <a:avLst/>
          </a:prstGeom>
          <a:noFill/>
          <a:ln>
            <a:noFill/>
          </a:ln>
        </p:spPr>
      </p:pic>
      <p:sp>
        <p:nvSpPr>
          <p:cNvPr id="253" name="Google Shape;253;p32"/>
          <p:cNvSpPr txBox="1"/>
          <p:nvPr/>
        </p:nvSpPr>
        <p:spPr>
          <a:xfrm>
            <a:off x="9653597" y="3759026"/>
            <a:ext cx="5087762" cy="1218747"/>
          </a:xfrm>
          <a:prstGeom prst="rect">
            <a:avLst/>
          </a:prstGeom>
          <a:noFill/>
          <a:ln>
            <a:noFill/>
          </a:ln>
        </p:spPr>
        <p:txBody>
          <a:bodyPr spcFirstLastPara="1" wrap="square" lIns="109710" tIns="54840" rIns="109710" bIns="54840" anchor="t" anchorCtr="0">
            <a:spAutoFit/>
          </a:bodyPr>
          <a:lstStyle/>
          <a:p>
            <a:pPr>
              <a:buClr>
                <a:srgbClr val="000000"/>
              </a:buClr>
              <a:buSzPts val="2000"/>
            </a:pPr>
            <a:r>
              <a:rPr lang="en-US" sz="2400" b="1" kern="0">
                <a:solidFill>
                  <a:srgbClr val="000000"/>
                </a:solidFill>
                <a:latin typeface="Arial"/>
                <a:ea typeface="Arial"/>
                <a:cs typeface="Arial"/>
                <a:sym typeface="Arial"/>
              </a:rPr>
              <a:t>Minimum provincial non-hydro renewable obligation </a:t>
            </a:r>
            <a:endParaRPr sz="1680" kern="0">
              <a:solidFill>
                <a:srgbClr val="000000"/>
              </a:solidFill>
              <a:latin typeface="Arial"/>
              <a:ea typeface="Arial"/>
              <a:cs typeface="Arial"/>
              <a:sym typeface="Arial"/>
            </a:endParaRPr>
          </a:p>
          <a:p>
            <a:pPr>
              <a:buClr>
                <a:srgbClr val="000000"/>
              </a:buClr>
              <a:buSzPts val="2000"/>
            </a:pPr>
            <a:r>
              <a:rPr lang="en-US" sz="2400" b="1" kern="0">
                <a:solidFill>
                  <a:srgbClr val="000000"/>
                </a:solidFill>
                <a:latin typeface="Arial"/>
                <a:ea typeface="Arial"/>
                <a:cs typeface="Arial"/>
                <a:sym typeface="Arial"/>
              </a:rPr>
              <a:t>(% of generation)</a:t>
            </a:r>
            <a:endParaRPr sz="1680" kern="0">
              <a:solidFill>
                <a:srgbClr val="000000"/>
              </a:solidFill>
              <a:latin typeface="Arial"/>
              <a:ea typeface="Arial"/>
              <a:cs typeface="Arial"/>
              <a:sym typeface="Arial"/>
            </a:endParaRPr>
          </a:p>
        </p:txBody>
      </p:sp>
      <p:sp>
        <p:nvSpPr>
          <p:cNvPr id="254" name="Google Shape;254;p32"/>
          <p:cNvSpPr/>
          <p:nvPr/>
        </p:nvSpPr>
        <p:spPr>
          <a:xfrm>
            <a:off x="776727" y="7547956"/>
            <a:ext cx="13105714" cy="627816"/>
          </a:xfrm>
          <a:prstGeom prst="rect">
            <a:avLst/>
          </a:prstGeom>
          <a:noFill/>
          <a:ln>
            <a:noFill/>
          </a:ln>
        </p:spPr>
        <p:txBody>
          <a:bodyPr spcFirstLastPara="1" wrap="square" lIns="109710" tIns="54840" rIns="109710" bIns="54840" anchor="t" anchorCtr="0">
            <a:spAutoFit/>
          </a:bodyPr>
          <a:lstStyle/>
          <a:p>
            <a:pPr>
              <a:buClr>
                <a:srgbClr val="000000"/>
              </a:buClr>
              <a:buSzPts val="1400"/>
            </a:pPr>
            <a:r>
              <a:rPr lang="en-US" sz="1680" kern="0">
                <a:solidFill>
                  <a:srgbClr val="000000"/>
                </a:solidFill>
                <a:latin typeface="Arial"/>
                <a:ea typeface="Arial"/>
                <a:cs typeface="Arial"/>
                <a:sym typeface="Arial"/>
              </a:rPr>
              <a:t>Sources: National Energy Administration, June 2020. </a:t>
            </a:r>
            <a:endParaRPr sz="1680" kern="0">
              <a:solidFill>
                <a:srgbClr val="000000"/>
              </a:solidFill>
              <a:latin typeface="Arial"/>
              <a:ea typeface="Arial"/>
              <a:cs typeface="Arial"/>
              <a:sym typeface="Arial"/>
            </a:endParaRPr>
          </a:p>
          <a:p>
            <a:pPr>
              <a:buClr>
                <a:srgbClr val="000000"/>
              </a:buClr>
              <a:buSzPts val="1400"/>
            </a:pPr>
            <a:r>
              <a:rPr lang="en-US" sz="1680" kern="0">
                <a:solidFill>
                  <a:srgbClr val="000000"/>
                </a:solidFill>
                <a:latin typeface="Arial"/>
                <a:ea typeface="Arial"/>
                <a:cs typeface="Arial"/>
                <a:sym typeface="Arial"/>
              </a:rPr>
              <a:t>https://www.energypolicy.columbia.edu/research/commentary/trends-and-contradictions-china-s-renewable-energy-policy.</a:t>
            </a:r>
            <a:endParaRPr sz="1680" kern="0">
              <a:solidFill>
                <a:srgbClr val="000000"/>
              </a:solidFill>
              <a:latin typeface="Arial"/>
              <a:ea typeface="Arial"/>
              <a:cs typeface="Arial"/>
              <a:sym typeface="Arial"/>
            </a:endParaRPr>
          </a:p>
        </p:txBody>
      </p:sp>
      <p:sp>
        <p:nvSpPr>
          <p:cNvPr id="255" name="Google Shape;255;p32"/>
          <p:cNvSpPr txBox="1"/>
          <p:nvPr/>
        </p:nvSpPr>
        <p:spPr>
          <a:xfrm>
            <a:off x="9653597" y="1658243"/>
            <a:ext cx="4773374" cy="849415"/>
          </a:xfrm>
          <a:prstGeom prst="rect">
            <a:avLst/>
          </a:prstGeom>
          <a:noFill/>
          <a:ln>
            <a:noFill/>
          </a:ln>
        </p:spPr>
        <p:txBody>
          <a:bodyPr spcFirstLastPara="1" wrap="square" lIns="109710" tIns="54840" rIns="109710" bIns="54840" anchor="t" anchorCtr="0">
            <a:spAutoFit/>
          </a:bodyPr>
          <a:lstStyle/>
          <a:p>
            <a:pPr>
              <a:buClr>
                <a:srgbClr val="000000"/>
              </a:buClr>
              <a:buSzPts val="2000"/>
            </a:pPr>
            <a:r>
              <a:rPr lang="en-US" sz="2400" b="1" kern="0">
                <a:solidFill>
                  <a:srgbClr val="000000"/>
                </a:solidFill>
                <a:latin typeface="Arial"/>
                <a:ea typeface="Arial"/>
                <a:cs typeface="Arial"/>
                <a:sym typeface="Arial"/>
              </a:rPr>
              <a:t>NDC: 1200 GW Solar and Wind Capacity by 2030</a:t>
            </a:r>
            <a:endParaRPr sz="1680" kern="0">
              <a:solidFill>
                <a:srgbClr val="000000"/>
              </a:solidFill>
              <a:latin typeface="Arial"/>
              <a:ea typeface="Arial"/>
              <a:cs typeface="Arial"/>
              <a:sym typeface="Arial"/>
            </a:endParaRPr>
          </a:p>
        </p:txBody>
      </p:sp>
      <p:sp>
        <p:nvSpPr>
          <p:cNvPr id="256" name="Google Shape;256;p32"/>
          <p:cNvSpPr/>
          <p:nvPr/>
        </p:nvSpPr>
        <p:spPr>
          <a:xfrm>
            <a:off x="11613907" y="2811004"/>
            <a:ext cx="443843" cy="886379"/>
          </a:xfrm>
          <a:prstGeom prst="downArrow">
            <a:avLst>
              <a:gd name="adj1" fmla="val 50000"/>
              <a:gd name="adj2" fmla="val 50000"/>
            </a:avLst>
          </a:prstGeom>
          <a:solidFill>
            <a:schemeClr val="accent3"/>
          </a:solidFill>
          <a:ln w="25400" cap="flat" cmpd="sng">
            <a:solidFill>
              <a:srgbClr val="787878"/>
            </a:solidFill>
            <a:prstDash val="solid"/>
            <a:round/>
            <a:headEnd type="none" w="sm" len="sm"/>
            <a:tailEnd type="none" w="sm" len="sm"/>
          </a:ln>
        </p:spPr>
        <p:txBody>
          <a:bodyPr spcFirstLastPara="1" wrap="square" lIns="109710" tIns="54840" rIns="109710" bIns="54840" anchor="ctr" anchorCtr="0">
            <a:noAutofit/>
          </a:bodyPr>
          <a:lstStyle/>
          <a:p>
            <a:pPr algn="ctr">
              <a:buClr>
                <a:srgbClr val="000000"/>
              </a:buClr>
              <a:buSzPts val="1400"/>
            </a:pPr>
            <a:endParaRPr sz="1680" kern="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D783E1-DD62-40BA-B0C7-1C31F6E824BC}"/>
              </a:ext>
            </a:extLst>
          </p:cNvPr>
          <p:cNvPicPr>
            <a:picLocks noChangeAspect="1"/>
          </p:cNvPicPr>
          <p:nvPr/>
        </p:nvPicPr>
        <p:blipFill>
          <a:blip r:embed="rId3"/>
          <a:stretch>
            <a:fillRect/>
          </a:stretch>
        </p:blipFill>
        <p:spPr>
          <a:xfrm>
            <a:off x="1897295" y="1508760"/>
            <a:ext cx="9932670" cy="6263640"/>
          </a:xfrm>
          <a:prstGeom prst="rect">
            <a:avLst/>
          </a:prstGeom>
        </p:spPr>
      </p:pic>
      <p:sp>
        <p:nvSpPr>
          <p:cNvPr id="4" name="Slide Number Placeholder 3">
            <a:extLst>
              <a:ext uri="{FF2B5EF4-FFF2-40B4-BE49-F238E27FC236}">
                <a16:creationId xmlns:a16="http://schemas.microsoft.com/office/drawing/2014/main" id="{8819938D-978A-41B9-BA1F-5CBE86915997}"/>
              </a:ext>
            </a:extLst>
          </p:cNvPr>
          <p:cNvSpPr>
            <a:spLocks noGrp="1"/>
          </p:cNvSpPr>
          <p:nvPr>
            <p:ph type="sldNum" sz="quarter" idx="12"/>
          </p:nvPr>
        </p:nvSpPr>
        <p:spPr/>
        <p:txBody>
          <a:bodyPr/>
          <a:lstStyle/>
          <a:p>
            <a:fld id="{D8EE3BB6-7247-4B2B-948D-EA1EAFE060C4}" type="slidenum">
              <a:rPr lang="en-US" smtClean="0"/>
              <a:t>5</a:t>
            </a:fld>
            <a:endParaRPr lang="en-US"/>
          </a:p>
        </p:txBody>
      </p:sp>
      <p:sp>
        <p:nvSpPr>
          <p:cNvPr id="3" name="Title 2">
            <a:extLst>
              <a:ext uri="{FF2B5EF4-FFF2-40B4-BE49-F238E27FC236}">
                <a16:creationId xmlns:a16="http://schemas.microsoft.com/office/drawing/2014/main" id="{4B1B082C-7817-46F6-870B-3F8A1AB49EAB}"/>
              </a:ext>
            </a:extLst>
          </p:cNvPr>
          <p:cNvSpPr>
            <a:spLocks noGrp="1"/>
          </p:cNvSpPr>
          <p:nvPr>
            <p:ph type="title"/>
          </p:nvPr>
        </p:nvSpPr>
        <p:spPr>
          <a:xfrm>
            <a:off x="3200400" y="133973"/>
            <a:ext cx="10972800" cy="1310980"/>
          </a:xfrm>
        </p:spPr>
        <p:txBody>
          <a:bodyPr>
            <a:normAutofit/>
          </a:bodyPr>
          <a:lstStyle/>
          <a:p>
            <a:r>
              <a:rPr lang="en-US" dirty="0"/>
              <a:t>Global Change Analysis Model</a:t>
            </a:r>
          </a:p>
        </p:txBody>
      </p:sp>
      <p:sp>
        <p:nvSpPr>
          <p:cNvPr id="8" name="Rectangle 7">
            <a:extLst>
              <a:ext uri="{FF2B5EF4-FFF2-40B4-BE49-F238E27FC236}">
                <a16:creationId xmlns:a16="http://schemas.microsoft.com/office/drawing/2014/main" id="{AF0126C4-977F-4ADB-8220-7F40807498F0}"/>
              </a:ext>
            </a:extLst>
          </p:cNvPr>
          <p:cNvSpPr/>
          <p:nvPr/>
        </p:nvSpPr>
        <p:spPr>
          <a:xfrm>
            <a:off x="2174902" y="7680518"/>
            <a:ext cx="11043592" cy="535531"/>
          </a:xfrm>
          <a:prstGeom prst="rect">
            <a:avLst/>
          </a:prstGeom>
        </p:spPr>
        <p:txBody>
          <a:bodyPr wrap="square">
            <a:spAutoFit/>
          </a:bodyPr>
          <a:lstStyle/>
          <a:p>
            <a:r>
              <a:rPr lang="en-US" sz="1440" dirty="0"/>
              <a:t>Image source: Hejazi, M. et al. Long-term global water projections using six socioeconomic scenarios in an integrated assessment modeling framework. Technol. Forecast. Soc. Change 81, 205–226 (2014).</a:t>
            </a:r>
          </a:p>
        </p:txBody>
      </p:sp>
    </p:spTree>
    <p:extLst>
      <p:ext uri="{BB962C8B-B14F-4D97-AF65-F5344CB8AC3E}">
        <p14:creationId xmlns:p14="http://schemas.microsoft.com/office/powerpoint/2010/main" val="1566996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4"/>
          <p:cNvSpPr txBox="1">
            <a:spLocks noGrp="1"/>
          </p:cNvSpPr>
          <p:nvPr>
            <p:ph type="title"/>
          </p:nvPr>
        </p:nvSpPr>
        <p:spPr>
          <a:xfrm>
            <a:off x="1005841" y="312419"/>
            <a:ext cx="13075920" cy="1199880"/>
          </a:xfrm>
          <a:prstGeom prst="rect">
            <a:avLst/>
          </a:prstGeom>
          <a:noFill/>
          <a:ln>
            <a:noFill/>
          </a:ln>
        </p:spPr>
        <p:txBody>
          <a:bodyPr spcFirstLastPara="1" wrap="square" lIns="109710" tIns="54840" rIns="109710" bIns="54840" anchor="ctr" anchorCtr="0">
            <a:noAutofit/>
          </a:bodyPr>
          <a:lstStyle/>
          <a:p>
            <a:r>
              <a:rPr lang="en-US"/>
              <a:t>Example: Co-benefits of Air Quality and Climate Policies</a:t>
            </a:r>
            <a:endParaRPr/>
          </a:p>
        </p:txBody>
      </p:sp>
      <p:sp>
        <p:nvSpPr>
          <p:cNvPr id="429" name="Google Shape;429;p44"/>
          <p:cNvSpPr txBox="1">
            <a:spLocks noGrp="1"/>
          </p:cNvSpPr>
          <p:nvPr>
            <p:ph type="body" idx="1"/>
          </p:nvPr>
        </p:nvSpPr>
        <p:spPr>
          <a:xfrm>
            <a:off x="1005840" y="1761180"/>
            <a:ext cx="5394960" cy="5998320"/>
          </a:xfrm>
          <a:prstGeom prst="rect">
            <a:avLst/>
          </a:prstGeom>
          <a:noFill/>
          <a:ln>
            <a:noFill/>
          </a:ln>
        </p:spPr>
        <p:txBody>
          <a:bodyPr spcFirstLastPara="1" wrap="square" lIns="109710" tIns="54840" rIns="109710" bIns="54840" anchor="t" anchorCtr="0">
            <a:normAutofit fontScale="62500" lnSpcReduction="20000"/>
          </a:bodyPr>
          <a:lstStyle/>
          <a:p>
            <a:pPr marL="0" indent="0">
              <a:buSzPct val="160000"/>
              <a:buNone/>
            </a:pPr>
            <a:r>
              <a:rPr lang="en-US"/>
              <a:t>With the implementation of the Clean Air Action, PM2.5 exposure in China has been decreased by 32% during 2013-2017 (from 67 ug/m3 to 45 ug/m3), leading to a 14% reduction in premature deaths due to long-term exposure (from 1.2 million in 2013 to 1.0 million in 2017).</a:t>
            </a:r>
            <a:endParaRPr/>
          </a:p>
          <a:p>
            <a:pPr marL="0" indent="0">
              <a:buSzPct val="160000"/>
              <a:buNone/>
            </a:pPr>
            <a:endParaRPr/>
          </a:p>
          <a:p>
            <a:pPr marL="0" indent="0">
              <a:buSzPct val="160000"/>
              <a:buNone/>
            </a:pPr>
            <a:r>
              <a:rPr lang="en-US"/>
              <a:t>Pollution reductions during 2013-2017 were mainly benefited from strict end-of-pipe control measures by the implementation of the Action Plan. The roles of energy-climate policy are positive but minor.</a:t>
            </a:r>
            <a:endParaRPr/>
          </a:p>
          <a:p>
            <a:pPr marL="0" indent="0">
              <a:buSzPct val="160000"/>
              <a:buNone/>
            </a:pPr>
            <a:endParaRPr/>
          </a:p>
          <a:p>
            <a:pPr marL="0" indent="0">
              <a:buSzPct val="39285"/>
              <a:buNone/>
            </a:pPr>
            <a:r>
              <a:rPr lang="en-US"/>
              <a:t>What has worked to reduce emissions and mortality in the past may be less effective in the future.</a:t>
            </a:r>
            <a:endParaRPr/>
          </a:p>
          <a:p>
            <a:pPr marL="0" indent="0">
              <a:buSzPct val="160000"/>
              <a:buNone/>
            </a:pPr>
            <a:endParaRPr/>
          </a:p>
        </p:txBody>
      </p:sp>
      <p:pic>
        <p:nvPicPr>
          <p:cNvPr id="430" name="Google Shape;430;p44"/>
          <p:cNvPicPr preferRelativeResize="0"/>
          <p:nvPr/>
        </p:nvPicPr>
        <p:blipFill rotWithShape="1">
          <a:blip r:embed="rId3">
            <a:alphaModFix/>
          </a:blip>
          <a:srcRect/>
          <a:stretch/>
        </p:blipFill>
        <p:spPr>
          <a:xfrm>
            <a:off x="7303411" y="2255611"/>
            <a:ext cx="6778350" cy="526557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cc2d5a3ae0_0_11"/>
          <p:cNvSpPr txBox="1">
            <a:spLocks noGrp="1"/>
          </p:cNvSpPr>
          <p:nvPr>
            <p:ph type="title"/>
          </p:nvPr>
        </p:nvSpPr>
        <p:spPr>
          <a:xfrm>
            <a:off x="1005840" y="312420"/>
            <a:ext cx="13624560" cy="1199880"/>
          </a:xfrm>
          <a:prstGeom prst="rect">
            <a:avLst/>
          </a:prstGeom>
          <a:noFill/>
          <a:ln>
            <a:noFill/>
          </a:ln>
        </p:spPr>
        <p:txBody>
          <a:bodyPr spcFirstLastPara="1" wrap="square" lIns="109710" tIns="54840" rIns="109710" bIns="54840" anchor="ctr" anchorCtr="0">
            <a:noAutofit/>
          </a:bodyPr>
          <a:lstStyle/>
          <a:p>
            <a:r>
              <a:rPr lang="en-US"/>
              <a:t>Example: Model Coupling to Study Health Co-benefits</a:t>
            </a:r>
            <a:endParaRPr/>
          </a:p>
        </p:txBody>
      </p:sp>
      <p:pic>
        <p:nvPicPr>
          <p:cNvPr id="437" name="Google Shape;437;gcc2d5a3ae0_0_11"/>
          <p:cNvPicPr preferRelativeResize="0"/>
          <p:nvPr/>
        </p:nvPicPr>
        <p:blipFill rotWithShape="1">
          <a:blip r:embed="rId3">
            <a:alphaModFix/>
          </a:blip>
          <a:srcRect/>
          <a:stretch/>
        </p:blipFill>
        <p:spPr>
          <a:xfrm>
            <a:off x="411480" y="1872150"/>
            <a:ext cx="14264640" cy="4772516"/>
          </a:xfrm>
          <a:prstGeom prst="rect">
            <a:avLst/>
          </a:prstGeom>
          <a:noFill/>
          <a:ln>
            <a:noFill/>
          </a:ln>
        </p:spPr>
      </p:pic>
      <p:sp>
        <p:nvSpPr>
          <p:cNvPr id="438" name="Google Shape;438;gcc2d5a3ae0_0_11"/>
          <p:cNvSpPr txBox="1"/>
          <p:nvPr/>
        </p:nvSpPr>
        <p:spPr>
          <a:xfrm>
            <a:off x="817050" y="7580670"/>
            <a:ext cx="4336200" cy="480095"/>
          </a:xfrm>
          <a:prstGeom prst="rect">
            <a:avLst/>
          </a:prstGeom>
          <a:noFill/>
          <a:ln>
            <a:noFill/>
          </a:ln>
        </p:spPr>
        <p:txBody>
          <a:bodyPr spcFirstLastPara="1" wrap="square" lIns="109710" tIns="109710" rIns="109710" bIns="109710" anchor="t" anchorCtr="0">
            <a:spAutoFit/>
          </a:bodyPr>
          <a:lstStyle/>
          <a:p>
            <a:pPr>
              <a:buClr>
                <a:srgbClr val="000000"/>
              </a:buClr>
              <a:buSzPts val="1400"/>
            </a:pPr>
            <a:r>
              <a:rPr lang="en-US" sz="1680" kern="0">
                <a:solidFill>
                  <a:srgbClr val="000000"/>
                </a:solidFill>
                <a:latin typeface="Arial"/>
                <a:ea typeface="Arial"/>
                <a:cs typeface="Arial"/>
                <a:sym typeface="Arial"/>
              </a:rPr>
              <a:t>Source: Liu et al. Under Review </a:t>
            </a:r>
            <a:endParaRPr sz="1680" kern="0">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cc2d5a3ae0_0_4"/>
          <p:cNvSpPr txBox="1">
            <a:spLocks noGrp="1"/>
          </p:cNvSpPr>
          <p:nvPr>
            <p:ph type="title"/>
          </p:nvPr>
        </p:nvSpPr>
        <p:spPr>
          <a:xfrm>
            <a:off x="1005840" y="312420"/>
            <a:ext cx="13476960" cy="1199880"/>
          </a:xfrm>
          <a:prstGeom prst="rect">
            <a:avLst/>
          </a:prstGeom>
          <a:noFill/>
          <a:ln>
            <a:noFill/>
          </a:ln>
        </p:spPr>
        <p:txBody>
          <a:bodyPr spcFirstLastPara="1" wrap="square" lIns="109710" tIns="54840" rIns="109710" bIns="54840" anchor="ctr" anchorCtr="0">
            <a:noAutofit/>
          </a:bodyPr>
          <a:lstStyle/>
          <a:p>
            <a:r>
              <a:rPr lang="en-US"/>
              <a:t>Example: Model Coupling to Study Health Co-benefits </a:t>
            </a:r>
            <a:endParaRPr/>
          </a:p>
        </p:txBody>
      </p:sp>
      <p:pic>
        <p:nvPicPr>
          <p:cNvPr id="454" name="Google Shape;454;gcc2d5a3ae0_0_4"/>
          <p:cNvPicPr preferRelativeResize="0"/>
          <p:nvPr/>
        </p:nvPicPr>
        <p:blipFill rotWithShape="1">
          <a:blip r:embed="rId3">
            <a:alphaModFix/>
          </a:blip>
          <a:srcRect/>
          <a:stretch/>
        </p:blipFill>
        <p:spPr>
          <a:xfrm>
            <a:off x="1614901" y="1650390"/>
            <a:ext cx="9807769" cy="6351541"/>
          </a:xfrm>
          <a:prstGeom prst="rect">
            <a:avLst/>
          </a:prstGeom>
          <a:noFill/>
          <a:ln>
            <a:noFill/>
          </a:ln>
        </p:spPr>
      </p:pic>
      <p:sp>
        <p:nvSpPr>
          <p:cNvPr id="455" name="Google Shape;455;gcc2d5a3ae0_0_4"/>
          <p:cNvSpPr txBox="1"/>
          <p:nvPr/>
        </p:nvSpPr>
        <p:spPr>
          <a:xfrm>
            <a:off x="9430110" y="7521690"/>
            <a:ext cx="4336200" cy="480095"/>
          </a:xfrm>
          <a:prstGeom prst="rect">
            <a:avLst/>
          </a:prstGeom>
          <a:noFill/>
          <a:ln>
            <a:noFill/>
          </a:ln>
        </p:spPr>
        <p:txBody>
          <a:bodyPr spcFirstLastPara="1" wrap="square" lIns="109710" tIns="109710" rIns="109710" bIns="109710" anchor="t" anchorCtr="0">
            <a:spAutoFit/>
          </a:bodyPr>
          <a:lstStyle/>
          <a:p>
            <a:pPr>
              <a:buClr>
                <a:srgbClr val="000000"/>
              </a:buClr>
              <a:buSzPts val="1400"/>
            </a:pPr>
            <a:r>
              <a:rPr lang="en-US" sz="1680" kern="0">
                <a:solidFill>
                  <a:srgbClr val="000000"/>
                </a:solidFill>
                <a:latin typeface="Arial"/>
                <a:ea typeface="Arial"/>
                <a:cs typeface="Arial"/>
                <a:sym typeface="Arial"/>
              </a:rPr>
              <a:t>Source: Liu et al. Under Review </a:t>
            </a:r>
            <a:endParaRPr sz="1680" kern="0">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5"/>
          <p:cNvSpPr txBox="1">
            <a:spLocks noGrp="1"/>
          </p:cNvSpPr>
          <p:nvPr>
            <p:ph type="title"/>
          </p:nvPr>
        </p:nvSpPr>
        <p:spPr>
          <a:xfrm>
            <a:off x="1005841" y="312419"/>
            <a:ext cx="13075920" cy="1199880"/>
          </a:xfrm>
          <a:prstGeom prst="rect">
            <a:avLst/>
          </a:prstGeom>
          <a:noFill/>
          <a:ln>
            <a:noFill/>
          </a:ln>
        </p:spPr>
        <p:txBody>
          <a:bodyPr spcFirstLastPara="1" wrap="square" lIns="109710" tIns="54840" rIns="109710" bIns="54840" anchor="ctr" anchorCtr="0">
            <a:noAutofit/>
          </a:bodyPr>
          <a:lstStyle/>
          <a:p>
            <a:r>
              <a:rPr lang="en-US"/>
              <a:t>Example: Finding Feasible Coal Phaseout Pathways </a:t>
            </a:r>
            <a:endParaRPr/>
          </a:p>
        </p:txBody>
      </p:sp>
      <p:pic>
        <p:nvPicPr>
          <p:cNvPr id="470" name="Google Shape;470;p65"/>
          <p:cNvPicPr preferRelativeResize="0"/>
          <p:nvPr/>
        </p:nvPicPr>
        <p:blipFill rotWithShape="1">
          <a:blip r:embed="rId3">
            <a:alphaModFix/>
          </a:blip>
          <a:srcRect/>
          <a:stretch/>
        </p:blipFill>
        <p:spPr>
          <a:xfrm>
            <a:off x="2601661" y="1512300"/>
            <a:ext cx="9049590" cy="6294751"/>
          </a:xfrm>
          <a:prstGeom prst="rect">
            <a:avLst/>
          </a:prstGeom>
          <a:noFill/>
          <a:ln>
            <a:noFill/>
          </a:ln>
        </p:spPr>
      </p:pic>
      <p:sp>
        <p:nvSpPr>
          <p:cNvPr id="471" name="Google Shape;471;p65"/>
          <p:cNvSpPr txBox="1"/>
          <p:nvPr/>
        </p:nvSpPr>
        <p:spPr>
          <a:xfrm>
            <a:off x="699060" y="7695690"/>
            <a:ext cx="4336200" cy="480095"/>
          </a:xfrm>
          <a:prstGeom prst="rect">
            <a:avLst/>
          </a:prstGeom>
          <a:noFill/>
          <a:ln>
            <a:noFill/>
          </a:ln>
        </p:spPr>
        <p:txBody>
          <a:bodyPr spcFirstLastPara="1" wrap="square" lIns="109710" tIns="109710" rIns="109710" bIns="109710" anchor="t" anchorCtr="0">
            <a:spAutoFit/>
          </a:bodyPr>
          <a:lstStyle/>
          <a:p>
            <a:pPr>
              <a:buClr>
                <a:srgbClr val="000000"/>
              </a:buClr>
              <a:buSzPts val="1400"/>
            </a:pPr>
            <a:r>
              <a:rPr lang="en-US" sz="1680" kern="0">
                <a:solidFill>
                  <a:srgbClr val="000000"/>
                </a:solidFill>
                <a:latin typeface="Arial"/>
                <a:ea typeface="Arial"/>
                <a:cs typeface="Arial"/>
                <a:sym typeface="Arial"/>
              </a:rPr>
              <a:t>Source: Cui et al. 2021. </a:t>
            </a:r>
            <a:endParaRPr sz="1680" kern="0">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A0FFB0-4FB4-456D-812C-E46F3113F793}"/>
              </a:ext>
            </a:extLst>
          </p:cNvPr>
          <p:cNvSpPr>
            <a:spLocks noGrp="1"/>
          </p:cNvSpPr>
          <p:nvPr>
            <p:ph type="sldNum" sz="quarter" idx="12"/>
          </p:nvPr>
        </p:nvSpPr>
        <p:spPr/>
        <p:txBody>
          <a:bodyPr/>
          <a:lstStyle/>
          <a:p>
            <a:fld id="{FE7A4BB3-E848-5A44-82DF-322201952CD8}" type="slidenum">
              <a:rPr lang="en-US" smtClean="0"/>
              <a:pPr/>
              <a:t>54</a:t>
            </a:fld>
            <a:endParaRPr lang="en-US" dirty="0"/>
          </a:p>
        </p:txBody>
      </p:sp>
      <p:sp>
        <p:nvSpPr>
          <p:cNvPr id="3" name="Title 2">
            <a:extLst>
              <a:ext uri="{FF2B5EF4-FFF2-40B4-BE49-F238E27FC236}">
                <a16:creationId xmlns:a16="http://schemas.microsoft.com/office/drawing/2014/main" id="{0B491F54-D351-463E-ADD2-6ACF29040B0D}"/>
              </a:ext>
            </a:extLst>
          </p:cNvPr>
          <p:cNvSpPr>
            <a:spLocks noGrp="1"/>
          </p:cNvSpPr>
          <p:nvPr>
            <p:ph type="title"/>
          </p:nvPr>
        </p:nvSpPr>
        <p:spPr>
          <a:xfrm>
            <a:off x="830129" y="141669"/>
            <a:ext cx="10972800" cy="1310980"/>
          </a:xfrm>
        </p:spPr>
        <p:txBody>
          <a:bodyPr>
            <a:normAutofit/>
          </a:bodyPr>
          <a:lstStyle/>
          <a:p>
            <a:r>
              <a:rPr lang="en-US" sz="3840" dirty="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GCAM-USA</a:t>
            </a:r>
          </a:p>
        </p:txBody>
      </p:sp>
      <p:sp>
        <p:nvSpPr>
          <p:cNvPr id="50" name="Rectangle 3">
            <a:extLst>
              <a:ext uri="{FF2B5EF4-FFF2-40B4-BE49-F238E27FC236}">
                <a16:creationId xmlns:a16="http://schemas.microsoft.com/office/drawing/2014/main" id="{2636CDDB-5272-4029-A325-B1E216386BD0}"/>
              </a:ext>
            </a:extLst>
          </p:cNvPr>
          <p:cNvSpPr txBox="1">
            <a:spLocks noChangeArrowheads="1"/>
          </p:cNvSpPr>
          <p:nvPr/>
        </p:nvSpPr>
        <p:spPr bwMode="auto">
          <a:xfrm>
            <a:off x="8930472" y="5957056"/>
            <a:ext cx="3749040" cy="1815344"/>
          </a:xfrm>
          <a:prstGeom prst="rect">
            <a:avLst/>
          </a:prstGeom>
          <a:noFill/>
          <a:ln>
            <a:noFill/>
          </a:ln>
        </p:spPr>
        <p:txBody>
          <a:bodyPr vert="horz" wrap="square" lIns="0" tIns="0" rIns="0" bIns="0" numCol="1" anchor="t" anchorCtr="0" compatLnSpc="1">
            <a:prstTxWarp prst="textNoShape">
              <a:avLst/>
            </a:prstTxWarp>
            <a:noAutofit/>
          </a:bodyPr>
          <a:lstStyle>
            <a:lvl1pPr marL="342900" indent="-342900" algn="l" rtl="0" eaLnBrk="0" fontAlgn="base" hangingPunct="0">
              <a:spcBef>
                <a:spcPct val="30000"/>
              </a:spcBef>
              <a:spcAft>
                <a:spcPct val="0"/>
              </a:spcAft>
              <a:buClr>
                <a:schemeClr val="folHlink"/>
              </a:buClr>
              <a:buBlip>
                <a:blip r:embed="rId3"/>
              </a:buBlip>
              <a:defRPr sz="2400">
                <a:solidFill>
                  <a:schemeClr val="tx1"/>
                </a:solidFill>
                <a:latin typeface="+mn-lt"/>
                <a:ea typeface="+mn-ea"/>
                <a:cs typeface="+mn-cs"/>
              </a:defRPr>
            </a:lvl1pPr>
            <a:lvl2pPr marL="742950" indent="-285750" algn="l" rtl="0" eaLnBrk="0" fontAlgn="base" hangingPunct="0">
              <a:spcBef>
                <a:spcPct val="30000"/>
              </a:spcBef>
              <a:spcAft>
                <a:spcPct val="0"/>
              </a:spcAft>
              <a:buClr>
                <a:schemeClr val="tx2"/>
              </a:buClr>
              <a:buSzPct val="80000"/>
              <a:buBlip>
                <a:blip r:embed="rId4"/>
              </a:buBlip>
              <a:defRPr sz="2200">
                <a:solidFill>
                  <a:schemeClr val="tx1"/>
                </a:solidFill>
                <a:latin typeface="+mn-lt"/>
                <a:ea typeface="+mn-ea"/>
              </a:defRPr>
            </a:lvl2pPr>
            <a:lvl3pPr marL="1143000" indent="-228600" algn="l" rtl="0" eaLnBrk="0" fontAlgn="base" hangingPunct="0">
              <a:spcBef>
                <a:spcPct val="30000"/>
              </a:spcBef>
              <a:spcAft>
                <a:spcPct val="0"/>
              </a:spcAft>
              <a:buClr>
                <a:srgbClr val="737373"/>
              </a:buClr>
              <a:buSzPct val="60000"/>
              <a:buBlip>
                <a:blip r:embed="rId5"/>
              </a:buBlip>
              <a:defRPr sz="2000">
                <a:solidFill>
                  <a:schemeClr val="tx1"/>
                </a:solidFill>
                <a:latin typeface="+mn-lt"/>
                <a:ea typeface="+mn-ea"/>
              </a:defRPr>
            </a:lvl3pPr>
            <a:lvl4pPr marL="1600200" indent="-228600" algn="l" rtl="0" eaLnBrk="0" fontAlgn="base" hangingPunct="0">
              <a:spcBef>
                <a:spcPct val="30000"/>
              </a:spcBef>
              <a:spcAft>
                <a:spcPct val="0"/>
              </a:spcAft>
              <a:buBlip>
                <a:blip r:embed="rId6"/>
              </a:buBlip>
              <a:defRPr>
                <a:solidFill>
                  <a:schemeClr val="tx1"/>
                </a:solidFill>
                <a:latin typeface="+mn-lt"/>
                <a:ea typeface="+mn-ea"/>
              </a:defRPr>
            </a:lvl4pPr>
            <a:lvl5pPr marL="2057400" indent="-228600" algn="l" rtl="0" eaLnBrk="0" fontAlgn="base" hangingPunct="0">
              <a:spcBef>
                <a:spcPct val="20000"/>
              </a:spcBef>
              <a:spcAft>
                <a:spcPct val="0"/>
              </a:spcAft>
              <a:buBlip>
                <a:blip r:embed="rId3"/>
              </a:buBlip>
              <a:defRPr sz="1600">
                <a:solidFill>
                  <a:schemeClr val="tx1"/>
                </a:solidFill>
                <a:latin typeface="+mn-lt"/>
                <a:ea typeface="+mn-ea"/>
              </a:defRPr>
            </a:lvl5pPr>
            <a:lvl6pPr marL="2514600" indent="-228600" algn="l" rtl="0" eaLnBrk="0" fontAlgn="base" hangingPunct="0">
              <a:spcBef>
                <a:spcPct val="20000"/>
              </a:spcBef>
              <a:spcAft>
                <a:spcPct val="0"/>
              </a:spcAft>
              <a:buBlip>
                <a:blip r:embed="rId3"/>
              </a:buBlip>
              <a:defRPr sz="1600">
                <a:solidFill>
                  <a:schemeClr val="tx1"/>
                </a:solidFill>
                <a:latin typeface="+mn-lt"/>
                <a:ea typeface="+mn-ea"/>
              </a:defRPr>
            </a:lvl6pPr>
            <a:lvl7pPr marL="2971800" indent="-228600" algn="l" rtl="0" eaLnBrk="0" fontAlgn="base" hangingPunct="0">
              <a:spcBef>
                <a:spcPct val="20000"/>
              </a:spcBef>
              <a:spcAft>
                <a:spcPct val="0"/>
              </a:spcAft>
              <a:buBlip>
                <a:blip r:embed="rId3"/>
              </a:buBlip>
              <a:defRPr sz="1600">
                <a:solidFill>
                  <a:schemeClr val="tx1"/>
                </a:solidFill>
                <a:latin typeface="+mn-lt"/>
                <a:ea typeface="+mn-ea"/>
              </a:defRPr>
            </a:lvl7pPr>
            <a:lvl8pPr marL="3429000" indent="-228600" algn="l" rtl="0" eaLnBrk="0" fontAlgn="base" hangingPunct="0">
              <a:spcBef>
                <a:spcPct val="20000"/>
              </a:spcBef>
              <a:spcAft>
                <a:spcPct val="0"/>
              </a:spcAft>
              <a:buBlip>
                <a:blip r:embed="rId3"/>
              </a:buBlip>
              <a:defRPr sz="1600">
                <a:solidFill>
                  <a:schemeClr val="tx1"/>
                </a:solidFill>
                <a:latin typeface="+mn-lt"/>
                <a:ea typeface="+mn-ea"/>
              </a:defRPr>
            </a:lvl8pPr>
            <a:lvl9pPr marL="3886200" indent="-228600" algn="l" rtl="0" eaLnBrk="0" fontAlgn="base" hangingPunct="0">
              <a:spcBef>
                <a:spcPct val="20000"/>
              </a:spcBef>
              <a:spcAft>
                <a:spcPct val="0"/>
              </a:spcAft>
              <a:buBlip>
                <a:blip r:embed="rId3"/>
              </a:buBlip>
              <a:defRPr sz="1600">
                <a:solidFill>
                  <a:schemeClr val="tx1"/>
                </a:solidFill>
                <a:latin typeface="+mn-lt"/>
                <a:ea typeface="+mn-ea"/>
              </a:defRPr>
            </a:lvl9pPr>
          </a:lstStyle>
          <a:p>
            <a:pPr defTabSz="548605">
              <a:spcBef>
                <a:spcPts val="360"/>
              </a:spcBef>
              <a:buClr>
                <a:srgbClr val="800080"/>
              </a:buClr>
            </a:pPr>
            <a:endParaRPr lang="en-US" dirty="0">
              <a:solidFill>
                <a:srgbClr val="000000"/>
              </a:solidFill>
            </a:endParaRPr>
          </a:p>
        </p:txBody>
      </p:sp>
      <p:sp>
        <p:nvSpPr>
          <p:cNvPr id="52" name="Rectangle 3">
            <a:extLst>
              <a:ext uri="{FF2B5EF4-FFF2-40B4-BE49-F238E27FC236}">
                <a16:creationId xmlns:a16="http://schemas.microsoft.com/office/drawing/2014/main" id="{A35A9CA2-DEBB-4670-B3BD-CF5F1B4B5892}"/>
              </a:ext>
            </a:extLst>
          </p:cNvPr>
          <p:cNvSpPr txBox="1">
            <a:spLocks noChangeArrowheads="1"/>
          </p:cNvSpPr>
          <p:nvPr/>
        </p:nvSpPr>
        <p:spPr bwMode="auto">
          <a:xfrm>
            <a:off x="803587" y="1680412"/>
            <a:ext cx="7583190" cy="5887820"/>
          </a:xfrm>
          <a:prstGeom prst="rect">
            <a:avLst/>
          </a:prstGeom>
          <a:noFill/>
          <a:ln>
            <a:noFill/>
          </a:ln>
        </p:spPr>
        <p:txBody>
          <a:bodyPr vert="horz" wrap="square" lIns="0" tIns="0" rIns="0" bIns="0" numCol="1" anchor="t" anchorCtr="0" compatLnSpc="1">
            <a:prstTxWarp prst="textNoShape">
              <a:avLst/>
            </a:prstTxWarp>
            <a:noAutofit/>
          </a:bodyPr>
          <a:lstStyle>
            <a:lvl1pPr marL="342900" indent="-342900" algn="l" rtl="0" eaLnBrk="0" fontAlgn="base" hangingPunct="0">
              <a:spcBef>
                <a:spcPct val="30000"/>
              </a:spcBef>
              <a:spcAft>
                <a:spcPct val="0"/>
              </a:spcAft>
              <a:buClr>
                <a:schemeClr val="folHlink"/>
              </a:buClr>
              <a:buBlip>
                <a:blip r:embed="rId3"/>
              </a:buBlip>
              <a:defRPr sz="2400">
                <a:solidFill>
                  <a:schemeClr val="tx1"/>
                </a:solidFill>
                <a:latin typeface="+mn-lt"/>
                <a:ea typeface="+mn-ea"/>
                <a:cs typeface="+mn-cs"/>
              </a:defRPr>
            </a:lvl1pPr>
            <a:lvl2pPr marL="742950" indent="-285750" algn="l" rtl="0" eaLnBrk="0" fontAlgn="base" hangingPunct="0">
              <a:spcBef>
                <a:spcPct val="30000"/>
              </a:spcBef>
              <a:spcAft>
                <a:spcPct val="0"/>
              </a:spcAft>
              <a:buClr>
                <a:schemeClr val="tx2"/>
              </a:buClr>
              <a:buSzPct val="80000"/>
              <a:buBlip>
                <a:blip r:embed="rId4"/>
              </a:buBlip>
              <a:defRPr sz="2200">
                <a:solidFill>
                  <a:schemeClr val="tx1"/>
                </a:solidFill>
                <a:latin typeface="+mn-lt"/>
                <a:ea typeface="+mn-ea"/>
              </a:defRPr>
            </a:lvl2pPr>
            <a:lvl3pPr marL="1143000" indent="-228600" algn="l" rtl="0" eaLnBrk="0" fontAlgn="base" hangingPunct="0">
              <a:spcBef>
                <a:spcPct val="30000"/>
              </a:spcBef>
              <a:spcAft>
                <a:spcPct val="0"/>
              </a:spcAft>
              <a:buClr>
                <a:srgbClr val="737373"/>
              </a:buClr>
              <a:buSzPct val="60000"/>
              <a:buBlip>
                <a:blip r:embed="rId5"/>
              </a:buBlip>
              <a:defRPr sz="2000">
                <a:solidFill>
                  <a:schemeClr val="tx1"/>
                </a:solidFill>
                <a:latin typeface="+mn-lt"/>
                <a:ea typeface="+mn-ea"/>
              </a:defRPr>
            </a:lvl3pPr>
            <a:lvl4pPr marL="1600200" indent="-228600" algn="l" rtl="0" eaLnBrk="0" fontAlgn="base" hangingPunct="0">
              <a:spcBef>
                <a:spcPct val="30000"/>
              </a:spcBef>
              <a:spcAft>
                <a:spcPct val="0"/>
              </a:spcAft>
              <a:buBlip>
                <a:blip r:embed="rId6"/>
              </a:buBlip>
              <a:defRPr>
                <a:solidFill>
                  <a:schemeClr val="tx1"/>
                </a:solidFill>
                <a:latin typeface="+mn-lt"/>
                <a:ea typeface="+mn-ea"/>
              </a:defRPr>
            </a:lvl4pPr>
            <a:lvl5pPr marL="2057400" indent="-228600" algn="l" rtl="0" eaLnBrk="0" fontAlgn="base" hangingPunct="0">
              <a:spcBef>
                <a:spcPct val="20000"/>
              </a:spcBef>
              <a:spcAft>
                <a:spcPct val="0"/>
              </a:spcAft>
              <a:buBlip>
                <a:blip r:embed="rId3"/>
              </a:buBlip>
              <a:defRPr sz="1600">
                <a:solidFill>
                  <a:schemeClr val="tx1"/>
                </a:solidFill>
                <a:latin typeface="+mn-lt"/>
                <a:ea typeface="+mn-ea"/>
              </a:defRPr>
            </a:lvl5pPr>
            <a:lvl6pPr marL="2514600" indent="-228600" algn="l" rtl="0" eaLnBrk="0" fontAlgn="base" hangingPunct="0">
              <a:spcBef>
                <a:spcPct val="20000"/>
              </a:spcBef>
              <a:spcAft>
                <a:spcPct val="0"/>
              </a:spcAft>
              <a:buBlip>
                <a:blip r:embed="rId3"/>
              </a:buBlip>
              <a:defRPr sz="1600">
                <a:solidFill>
                  <a:schemeClr val="tx1"/>
                </a:solidFill>
                <a:latin typeface="+mn-lt"/>
                <a:ea typeface="+mn-ea"/>
              </a:defRPr>
            </a:lvl6pPr>
            <a:lvl7pPr marL="2971800" indent="-228600" algn="l" rtl="0" eaLnBrk="0" fontAlgn="base" hangingPunct="0">
              <a:spcBef>
                <a:spcPct val="20000"/>
              </a:spcBef>
              <a:spcAft>
                <a:spcPct val="0"/>
              </a:spcAft>
              <a:buBlip>
                <a:blip r:embed="rId3"/>
              </a:buBlip>
              <a:defRPr sz="1600">
                <a:solidFill>
                  <a:schemeClr val="tx1"/>
                </a:solidFill>
                <a:latin typeface="+mn-lt"/>
                <a:ea typeface="+mn-ea"/>
              </a:defRPr>
            </a:lvl7pPr>
            <a:lvl8pPr marL="3429000" indent="-228600" algn="l" rtl="0" eaLnBrk="0" fontAlgn="base" hangingPunct="0">
              <a:spcBef>
                <a:spcPct val="20000"/>
              </a:spcBef>
              <a:spcAft>
                <a:spcPct val="0"/>
              </a:spcAft>
              <a:buBlip>
                <a:blip r:embed="rId3"/>
              </a:buBlip>
              <a:defRPr sz="1600">
                <a:solidFill>
                  <a:schemeClr val="tx1"/>
                </a:solidFill>
                <a:latin typeface="+mn-lt"/>
                <a:ea typeface="+mn-ea"/>
              </a:defRPr>
            </a:lvl8pPr>
            <a:lvl9pPr marL="3886200" indent="-228600" algn="l" rtl="0" eaLnBrk="0" fontAlgn="base" hangingPunct="0">
              <a:spcBef>
                <a:spcPct val="20000"/>
              </a:spcBef>
              <a:spcAft>
                <a:spcPct val="0"/>
              </a:spcAft>
              <a:buBlip>
                <a:blip r:embed="rId3"/>
              </a:buBlip>
              <a:defRPr sz="1600">
                <a:solidFill>
                  <a:schemeClr val="tx1"/>
                </a:solidFill>
                <a:latin typeface="+mn-lt"/>
                <a:ea typeface="+mn-ea"/>
              </a:defRPr>
            </a:lvl9pPr>
          </a:lstStyle>
          <a:p>
            <a:pPr defTabSz="548605">
              <a:lnSpc>
                <a:spcPct val="120000"/>
              </a:lnSpc>
              <a:spcBef>
                <a:spcPts val="360"/>
              </a:spcBef>
              <a:buClr>
                <a:srgbClr val="800080"/>
              </a:buClr>
            </a:pPr>
            <a:r>
              <a:rPr lang="en-US"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GCAM: Global Change Assessment Model</a:t>
            </a:r>
          </a:p>
          <a:p>
            <a:pPr lvl="1" defTabSz="548605">
              <a:lnSpc>
                <a:spcPct val="120000"/>
              </a:lnSpc>
              <a:spcBef>
                <a:spcPts val="360"/>
              </a:spcBef>
              <a:buClr>
                <a:srgbClr val="800080"/>
              </a:buClr>
            </a:pPr>
            <a:r>
              <a:rPr lang="en-US" sz="216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Integrated Assessment Model of </a:t>
            </a:r>
            <a:r>
              <a:rPr lang="en-US" sz="2160" b="1" dirty="0">
                <a:latin typeface="Open Sans Light" panose="020B0306030504020204" pitchFamily="34" charset="0"/>
                <a:ea typeface="Open Sans Light" panose="020B0306030504020204" pitchFamily="34" charset="0"/>
                <a:cs typeface="Open Sans Light" panose="020B0306030504020204" pitchFamily="34" charset="0"/>
              </a:rPr>
              <a:t>Economic, Energy, Land-use, Water, Emissions </a:t>
            </a:r>
            <a:r>
              <a:rPr lang="en-US" sz="2160" dirty="0">
                <a:latin typeface="Open Sans Light" panose="020B0306030504020204" pitchFamily="34" charset="0"/>
                <a:ea typeface="Open Sans Light" panose="020B0306030504020204" pitchFamily="34" charset="0"/>
                <a:cs typeface="Open Sans Light" panose="020B0306030504020204" pitchFamily="34" charset="0"/>
              </a:rPr>
              <a:t>and</a:t>
            </a:r>
            <a:r>
              <a:rPr lang="en-US" sz="2160" b="1" dirty="0">
                <a:latin typeface="Open Sans Light" panose="020B0306030504020204" pitchFamily="34" charset="0"/>
                <a:ea typeface="Open Sans Light" panose="020B0306030504020204" pitchFamily="34" charset="0"/>
                <a:cs typeface="Open Sans Light" panose="020B0306030504020204" pitchFamily="34" charset="0"/>
              </a:rPr>
              <a:t> Climate </a:t>
            </a:r>
            <a:r>
              <a:rPr lang="en-US" sz="2160" dirty="0">
                <a:latin typeface="Open Sans Light" panose="020B0306030504020204" pitchFamily="34" charset="0"/>
                <a:ea typeface="Open Sans Light" panose="020B0306030504020204" pitchFamily="34" charset="0"/>
                <a:cs typeface="Open Sans Light" panose="020B0306030504020204" pitchFamily="34" charset="0"/>
              </a:rPr>
              <a:t>systems</a:t>
            </a:r>
            <a:endParaRPr lang="en-US" sz="216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endParaRPr>
          </a:p>
          <a:p>
            <a:pPr lvl="1">
              <a:lnSpc>
                <a:spcPct val="120000"/>
              </a:lnSpc>
              <a:spcBef>
                <a:spcPts val="360"/>
              </a:spcBef>
              <a:buClr>
                <a:srgbClr val="800080"/>
              </a:buClr>
            </a:pPr>
            <a:r>
              <a:rPr lang="en-US" sz="216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Modeling of future emissions scenarios to </a:t>
            </a:r>
            <a:r>
              <a:rPr lang="en-US" sz="216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2100</a:t>
            </a:r>
          </a:p>
          <a:p>
            <a:pPr lvl="1" defTabSz="548605">
              <a:lnSpc>
                <a:spcPct val="120000"/>
              </a:lnSpc>
              <a:spcBef>
                <a:spcPts val="360"/>
              </a:spcBef>
              <a:buClr>
                <a:srgbClr val="800080"/>
              </a:buClr>
            </a:pPr>
            <a:r>
              <a:rPr lang="en-US" sz="216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Emissions of 16 greenhouse gases and short-lived species</a:t>
            </a:r>
          </a:p>
          <a:p>
            <a:pPr lvl="1" defTabSz="548605">
              <a:lnSpc>
                <a:spcPct val="120000"/>
              </a:lnSpc>
              <a:spcBef>
                <a:spcPts val="360"/>
              </a:spcBef>
              <a:buClr>
                <a:srgbClr val="800080"/>
              </a:buClr>
            </a:pPr>
            <a:r>
              <a:rPr lang="en-US" sz="216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GCAM is an open-source community model</a:t>
            </a:r>
          </a:p>
          <a:p>
            <a:pPr defTabSz="548605">
              <a:lnSpc>
                <a:spcPct val="120000"/>
              </a:lnSpc>
              <a:spcBef>
                <a:spcPts val="360"/>
              </a:spcBef>
              <a:buClr>
                <a:srgbClr val="800080"/>
              </a:buClr>
            </a:pPr>
            <a:r>
              <a:rPr lang="en-US"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GCAM-USA is a version of GCAM with state-level detail in the United States.</a:t>
            </a:r>
          </a:p>
          <a:p>
            <a:pPr defTabSz="548605">
              <a:lnSpc>
                <a:spcPct val="120000"/>
              </a:lnSpc>
              <a:spcBef>
                <a:spcPts val="360"/>
              </a:spcBef>
              <a:buClr>
                <a:srgbClr val="800080"/>
              </a:buClr>
            </a:pPr>
            <a:r>
              <a:rPr lang="en-US"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The 50-state version is embedded within the global version of GCAM.</a:t>
            </a:r>
          </a:p>
          <a:p>
            <a:pPr defTabSz="548605">
              <a:lnSpc>
                <a:spcPct val="120000"/>
              </a:lnSpc>
              <a:spcBef>
                <a:spcPts val="360"/>
              </a:spcBef>
              <a:buClr>
                <a:srgbClr val="800080"/>
              </a:buClr>
            </a:pPr>
            <a:r>
              <a:rPr lang="en-US"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rPr>
              <a:t>It is actively being used to explore energy-water-land interactions and conduct policy analysis</a:t>
            </a:r>
          </a:p>
          <a:p>
            <a:pPr defTabSz="548605">
              <a:lnSpc>
                <a:spcPct val="120000"/>
              </a:lnSpc>
              <a:spcBef>
                <a:spcPts val="360"/>
              </a:spcBef>
              <a:buClr>
                <a:srgbClr val="800080"/>
              </a:buClr>
            </a:pPr>
            <a:endParaRPr lang="en-US" dirty="0">
              <a:solidFill>
                <a:srgbClr val="000000"/>
              </a:solidFill>
            </a:endParaRPr>
          </a:p>
          <a:p>
            <a:pPr defTabSz="548605">
              <a:lnSpc>
                <a:spcPct val="120000"/>
              </a:lnSpc>
              <a:spcBef>
                <a:spcPts val="360"/>
              </a:spcBef>
              <a:buClr>
                <a:srgbClr val="800080"/>
              </a:buClr>
            </a:pPr>
            <a:endParaRPr lang="en-US" dirty="0">
              <a:solidFill>
                <a:srgbClr val="000000"/>
              </a:solidFill>
            </a:endParaRPr>
          </a:p>
          <a:p>
            <a:pPr defTabSz="548605">
              <a:lnSpc>
                <a:spcPct val="120000"/>
              </a:lnSpc>
              <a:spcBef>
                <a:spcPts val="360"/>
              </a:spcBef>
              <a:buClr>
                <a:srgbClr val="800080"/>
              </a:buClr>
            </a:pPr>
            <a:endParaRPr lang="en-US" dirty="0">
              <a:solidFill>
                <a:srgbClr val="000000"/>
              </a:solidFill>
            </a:endParaRPr>
          </a:p>
          <a:p>
            <a:pPr defTabSz="548605">
              <a:lnSpc>
                <a:spcPct val="120000"/>
              </a:lnSpc>
              <a:spcBef>
                <a:spcPts val="360"/>
              </a:spcBef>
              <a:buClr>
                <a:srgbClr val="800080"/>
              </a:buClr>
            </a:pPr>
            <a:endParaRPr lang="en-US" dirty="0">
              <a:solidFill>
                <a:srgbClr val="000000"/>
              </a:solidFill>
            </a:endParaRPr>
          </a:p>
          <a:p>
            <a:pPr defTabSz="548605">
              <a:lnSpc>
                <a:spcPct val="120000"/>
              </a:lnSpc>
              <a:spcBef>
                <a:spcPts val="360"/>
              </a:spcBef>
              <a:buClr>
                <a:srgbClr val="800080"/>
              </a:buClr>
            </a:pPr>
            <a:endParaRPr lang="en-US" dirty="0">
              <a:solidFill>
                <a:srgbClr val="000000"/>
              </a:solidFill>
            </a:endParaRPr>
          </a:p>
          <a:p>
            <a:pPr defTabSz="548605">
              <a:lnSpc>
                <a:spcPct val="120000"/>
              </a:lnSpc>
              <a:spcBef>
                <a:spcPts val="360"/>
              </a:spcBef>
              <a:buClr>
                <a:srgbClr val="800080"/>
              </a:buClr>
            </a:pPr>
            <a:endParaRPr lang="en-US" dirty="0">
              <a:solidFill>
                <a:srgbClr val="000000"/>
              </a:solidFill>
            </a:endParaRPr>
          </a:p>
          <a:p>
            <a:pPr defTabSz="548605">
              <a:lnSpc>
                <a:spcPct val="120000"/>
              </a:lnSpc>
              <a:spcBef>
                <a:spcPts val="360"/>
              </a:spcBef>
              <a:buClr>
                <a:srgbClr val="800080"/>
              </a:buClr>
            </a:pPr>
            <a:endParaRPr lang="en-US" dirty="0">
              <a:solidFill>
                <a:srgbClr val="000000"/>
              </a:solidFill>
            </a:endParaRPr>
          </a:p>
        </p:txBody>
      </p:sp>
      <p:sp>
        <p:nvSpPr>
          <p:cNvPr id="53" name="Rectangle 3">
            <a:extLst>
              <a:ext uri="{FF2B5EF4-FFF2-40B4-BE49-F238E27FC236}">
                <a16:creationId xmlns:a16="http://schemas.microsoft.com/office/drawing/2014/main" id="{8823B93E-45A9-4767-BAAA-A6ECCCCE2D7F}"/>
              </a:ext>
            </a:extLst>
          </p:cNvPr>
          <p:cNvSpPr txBox="1">
            <a:spLocks noChangeArrowheads="1"/>
          </p:cNvSpPr>
          <p:nvPr/>
        </p:nvSpPr>
        <p:spPr bwMode="auto">
          <a:xfrm>
            <a:off x="8019349" y="4023361"/>
            <a:ext cx="4754880" cy="716280"/>
          </a:xfrm>
          <a:prstGeom prst="rect">
            <a:avLst/>
          </a:prstGeom>
          <a:noFill/>
          <a:ln>
            <a:noFill/>
          </a:ln>
        </p:spPr>
        <p:txBody>
          <a:bodyPr vert="horz" wrap="square" lIns="0" tIns="0" rIns="0" bIns="0" numCol="1" anchor="t" anchorCtr="0" compatLnSpc="1">
            <a:prstTxWarp prst="textNoShape">
              <a:avLst/>
            </a:prstTxWarp>
            <a:noAutofit/>
          </a:bodyPr>
          <a:lstStyle>
            <a:lvl1pPr marL="342900" indent="-342900" algn="l" rtl="0" eaLnBrk="0" fontAlgn="base" hangingPunct="0">
              <a:spcBef>
                <a:spcPct val="30000"/>
              </a:spcBef>
              <a:spcAft>
                <a:spcPct val="0"/>
              </a:spcAft>
              <a:buClr>
                <a:schemeClr val="folHlink"/>
              </a:buClr>
              <a:buBlip>
                <a:blip r:embed="rId3"/>
              </a:buBlip>
              <a:defRPr sz="2400">
                <a:solidFill>
                  <a:schemeClr val="tx1"/>
                </a:solidFill>
                <a:latin typeface="+mn-lt"/>
                <a:ea typeface="+mn-ea"/>
                <a:cs typeface="+mn-cs"/>
              </a:defRPr>
            </a:lvl1pPr>
            <a:lvl2pPr marL="742950" indent="-285750" algn="l" rtl="0" eaLnBrk="0" fontAlgn="base" hangingPunct="0">
              <a:spcBef>
                <a:spcPct val="30000"/>
              </a:spcBef>
              <a:spcAft>
                <a:spcPct val="0"/>
              </a:spcAft>
              <a:buClr>
                <a:schemeClr val="tx2"/>
              </a:buClr>
              <a:buSzPct val="80000"/>
              <a:buBlip>
                <a:blip r:embed="rId4"/>
              </a:buBlip>
              <a:defRPr sz="2200">
                <a:solidFill>
                  <a:schemeClr val="tx1"/>
                </a:solidFill>
                <a:latin typeface="+mn-lt"/>
                <a:ea typeface="+mn-ea"/>
              </a:defRPr>
            </a:lvl2pPr>
            <a:lvl3pPr marL="1143000" indent="-228600" algn="l" rtl="0" eaLnBrk="0" fontAlgn="base" hangingPunct="0">
              <a:spcBef>
                <a:spcPct val="30000"/>
              </a:spcBef>
              <a:spcAft>
                <a:spcPct val="0"/>
              </a:spcAft>
              <a:buClr>
                <a:srgbClr val="737373"/>
              </a:buClr>
              <a:buSzPct val="60000"/>
              <a:buBlip>
                <a:blip r:embed="rId5"/>
              </a:buBlip>
              <a:defRPr sz="2000">
                <a:solidFill>
                  <a:schemeClr val="tx1"/>
                </a:solidFill>
                <a:latin typeface="+mn-lt"/>
                <a:ea typeface="+mn-ea"/>
              </a:defRPr>
            </a:lvl3pPr>
            <a:lvl4pPr marL="1600200" indent="-228600" algn="l" rtl="0" eaLnBrk="0" fontAlgn="base" hangingPunct="0">
              <a:spcBef>
                <a:spcPct val="30000"/>
              </a:spcBef>
              <a:spcAft>
                <a:spcPct val="0"/>
              </a:spcAft>
              <a:buBlip>
                <a:blip r:embed="rId6"/>
              </a:buBlip>
              <a:defRPr>
                <a:solidFill>
                  <a:schemeClr val="tx1"/>
                </a:solidFill>
                <a:latin typeface="+mn-lt"/>
                <a:ea typeface="+mn-ea"/>
              </a:defRPr>
            </a:lvl4pPr>
            <a:lvl5pPr marL="2057400" indent="-228600" algn="l" rtl="0" eaLnBrk="0" fontAlgn="base" hangingPunct="0">
              <a:spcBef>
                <a:spcPct val="20000"/>
              </a:spcBef>
              <a:spcAft>
                <a:spcPct val="0"/>
              </a:spcAft>
              <a:buBlip>
                <a:blip r:embed="rId3"/>
              </a:buBlip>
              <a:defRPr sz="1600">
                <a:solidFill>
                  <a:schemeClr val="tx1"/>
                </a:solidFill>
                <a:latin typeface="+mn-lt"/>
                <a:ea typeface="+mn-ea"/>
              </a:defRPr>
            </a:lvl5pPr>
            <a:lvl6pPr marL="2514600" indent="-228600" algn="l" rtl="0" eaLnBrk="0" fontAlgn="base" hangingPunct="0">
              <a:spcBef>
                <a:spcPct val="20000"/>
              </a:spcBef>
              <a:spcAft>
                <a:spcPct val="0"/>
              </a:spcAft>
              <a:buBlip>
                <a:blip r:embed="rId3"/>
              </a:buBlip>
              <a:defRPr sz="1600">
                <a:solidFill>
                  <a:schemeClr val="tx1"/>
                </a:solidFill>
                <a:latin typeface="+mn-lt"/>
                <a:ea typeface="+mn-ea"/>
              </a:defRPr>
            </a:lvl6pPr>
            <a:lvl7pPr marL="2971800" indent="-228600" algn="l" rtl="0" eaLnBrk="0" fontAlgn="base" hangingPunct="0">
              <a:spcBef>
                <a:spcPct val="20000"/>
              </a:spcBef>
              <a:spcAft>
                <a:spcPct val="0"/>
              </a:spcAft>
              <a:buBlip>
                <a:blip r:embed="rId3"/>
              </a:buBlip>
              <a:defRPr sz="1600">
                <a:solidFill>
                  <a:schemeClr val="tx1"/>
                </a:solidFill>
                <a:latin typeface="+mn-lt"/>
                <a:ea typeface="+mn-ea"/>
              </a:defRPr>
            </a:lvl7pPr>
            <a:lvl8pPr marL="3429000" indent="-228600" algn="l" rtl="0" eaLnBrk="0" fontAlgn="base" hangingPunct="0">
              <a:spcBef>
                <a:spcPct val="20000"/>
              </a:spcBef>
              <a:spcAft>
                <a:spcPct val="0"/>
              </a:spcAft>
              <a:buBlip>
                <a:blip r:embed="rId3"/>
              </a:buBlip>
              <a:defRPr sz="1600">
                <a:solidFill>
                  <a:schemeClr val="tx1"/>
                </a:solidFill>
                <a:latin typeface="+mn-lt"/>
                <a:ea typeface="+mn-ea"/>
              </a:defRPr>
            </a:lvl8pPr>
            <a:lvl9pPr marL="3886200" indent="-228600" algn="l" rtl="0" eaLnBrk="0" fontAlgn="base" hangingPunct="0">
              <a:spcBef>
                <a:spcPct val="20000"/>
              </a:spcBef>
              <a:spcAft>
                <a:spcPct val="0"/>
              </a:spcAft>
              <a:buBlip>
                <a:blip r:embed="rId3"/>
              </a:buBlip>
              <a:defRPr sz="1600">
                <a:solidFill>
                  <a:schemeClr val="tx1"/>
                </a:solidFill>
                <a:latin typeface="+mn-lt"/>
                <a:ea typeface="+mn-ea"/>
              </a:defRPr>
            </a:lvl9pPr>
          </a:lstStyle>
          <a:p>
            <a:pPr>
              <a:buClr>
                <a:srgbClr val="800080"/>
              </a:buClr>
            </a:pPr>
            <a:endParaRPr lang="en-US" dirty="0">
              <a:solidFill>
                <a:srgbClr val="000000"/>
              </a:solidFill>
            </a:endParaRPr>
          </a:p>
        </p:txBody>
      </p:sp>
      <p:pic>
        <p:nvPicPr>
          <p:cNvPr id="5" name="Picture 4">
            <a:extLst>
              <a:ext uri="{FF2B5EF4-FFF2-40B4-BE49-F238E27FC236}">
                <a16:creationId xmlns:a16="http://schemas.microsoft.com/office/drawing/2014/main" id="{BED588F3-5A83-43A5-9F2A-17ED3087C51D}"/>
              </a:ext>
            </a:extLst>
          </p:cNvPr>
          <p:cNvPicPr>
            <a:picLocks noChangeAspect="1"/>
          </p:cNvPicPr>
          <p:nvPr/>
        </p:nvPicPr>
        <p:blipFill>
          <a:blip r:embed="rId7"/>
          <a:stretch>
            <a:fillRect/>
          </a:stretch>
        </p:blipFill>
        <p:spPr>
          <a:xfrm>
            <a:off x="9459076" y="4148613"/>
            <a:ext cx="5184576" cy="4166087"/>
          </a:xfrm>
          <a:prstGeom prst="rect">
            <a:avLst/>
          </a:prstGeom>
        </p:spPr>
      </p:pic>
      <p:pic>
        <p:nvPicPr>
          <p:cNvPr id="10" name="Picture 9">
            <a:extLst>
              <a:ext uri="{FF2B5EF4-FFF2-40B4-BE49-F238E27FC236}">
                <a16:creationId xmlns:a16="http://schemas.microsoft.com/office/drawing/2014/main" id="{7FDC517C-B181-4F57-9E47-B5C393873EFC}"/>
              </a:ext>
            </a:extLst>
          </p:cNvPr>
          <p:cNvPicPr>
            <a:picLocks noChangeAspect="1"/>
          </p:cNvPicPr>
          <p:nvPr/>
        </p:nvPicPr>
        <p:blipFill>
          <a:blip r:embed="rId8">
            <a:extLst>
              <a:ext uri="{BEBA8EAE-BF5A-486C-A8C5-ECC9F3942E4B}">
                <a14:imgProps xmlns:a14="http://schemas.microsoft.com/office/drawing/2010/main">
                  <a14:imgLayer r:embed="rId9">
                    <a14:imgEffect>
                      <a14:saturation sat="400000"/>
                    </a14:imgEffect>
                  </a14:imgLayer>
                </a14:imgProps>
              </a:ext>
            </a:extLst>
          </a:blip>
          <a:stretch>
            <a:fillRect/>
          </a:stretch>
        </p:blipFill>
        <p:spPr>
          <a:xfrm>
            <a:off x="8846113" y="408416"/>
            <a:ext cx="5753808" cy="3348197"/>
          </a:xfrm>
          <a:prstGeom prst="rect">
            <a:avLst/>
          </a:prstGeom>
        </p:spPr>
      </p:pic>
      <p:sp>
        <p:nvSpPr>
          <p:cNvPr id="12" name="Arrow: Up 11">
            <a:extLst>
              <a:ext uri="{FF2B5EF4-FFF2-40B4-BE49-F238E27FC236}">
                <a16:creationId xmlns:a16="http://schemas.microsoft.com/office/drawing/2014/main" id="{0271AF40-C403-4C78-8313-D3F1D51A7425}"/>
              </a:ext>
            </a:extLst>
          </p:cNvPr>
          <p:cNvSpPr/>
          <p:nvPr/>
        </p:nvSpPr>
        <p:spPr>
          <a:xfrm rot="2914880">
            <a:off x="12348141" y="3338056"/>
            <a:ext cx="104327" cy="15011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
        <p:nvSpPr>
          <p:cNvPr id="15" name="Arrow: Up 14">
            <a:extLst>
              <a:ext uri="{FF2B5EF4-FFF2-40B4-BE49-F238E27FC236}">
                <a16:creationId xmlns:a16="http://schemas.microsoft.com/office/drawing/2014/main" id="{ACA4AECC-4D29-48CC-AB75-7FC7A59F6726}"/>
              </a:ext>
            </a:extLst>
          </p:cNvPr>
          <p:cNvSpPr/>
          <p:nvPr/>
        </p:nvSpPr>
        <p:spPr>
          <a:xfrm rot="18699955">
            <a:off x="10492795" y="3459355"/>
            <a:ext cx="103160" cy="154365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Tree>
    <p:extLst>
      <p:ext uri="{BB962C8B-B14F-4D97-AF65-F5344CB8AC3E}">
        <p14:creationId xmlns:p14="http://schemas.microsoft.com/office/powerpoint/2010/main" val="3837805870"/>
      </p:ext>
    </p:extLst>
  </p:cSld>
  <p:clrMapOvr>
    <a:masterClrMapping/>
  </p:clrMapOvr>
  <mc:AlternateContent xmlns:mc="http://schemas.openxmlformats.org/markup-compatibility/2006" xmlns:p14="http://schemas.microsoft.com/office/powerpoint/2010/main">
    <mc:Choice Requires="p14">
      <p:transition p14:dur="0" advTm="23199"/>
    </mc:Choice>
    <mc:Fallback xmlns="">
      <p:transition advTm="23199"/>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0"/>
          <p:cNvSpPr txBox="1">
            <a:spLocks noGrp="1"/>
          </p:cNvSpPr>
          <p:nvPr>
            <p:ph type="title"/>
          </p:nvPr>
        </p:nvSpPr>
        <p:spPr>
          <a:xfrm>
            <a:off x="1005841" y="312419"/>
            <a:ext cx="13075920" cy="1199800"/>
          </a:xfrm>
          <a:prstGeom prst="rect">
            <a:avLst/>
          </a:prstGeom>
          <a:noFill/>
          <a:ln>
            <a:noFill/>
          </a:ln>
        </p:spPr>
        <p:txBody>
          <a:bodyPr spcFirstLastPara="1" wrap="square" lIns="109710" tIns="54840" rIns="109710" bIns="54840" anchor="ctr" anchorCtr="0">
            <a:noAutofit/>
          </a:bodyPr>
          <a:lstStyle/>
          <a:p>
            <a:pPr>
              <a:spcBef>
                <a:spcPts val="1200"/>
              </a:spcBef>
              <a:buSzPts val="2800"/>
            </a:pPr>
            <a:r>
              <a:rPr lang="en-US"/>
              <a:t>Subnational actors in climate mitigation</a:t>
            </a:r>
            <a:br>
              <a:rPr lang="en-US"/>
            </a:br>
            <a:endParaRPr/>
          </a:p>
        </p:txBody>
      </p:sp>
      <p:sp>
        <p:nvSpPr>
          <p:cNvPr id="277" name="Google Shape;277;p20"/>
          <p:cNvSpPr txBox="1"/>
          <p:nvPr/>
        </p:nvSpPr>
        <p:spPr>
          <a:xfrm>
            <a:off x="777240" y="7277040"/>
            <a:ext cx="13075920" cy="952560"/>
          </a:xfrm>
          <a:prstGeom prst="rect">
            <a:avLst/>
          </a:prstGeom>
          <a:noFill/>
          <a:ln>
            <a:noFill/>
          </a:ln>
        </p:spPr>
        <p:txBody>
          <a:bodyPr spcFirstLastPara="1" wrap="square" lIns="109710" tIns="54840" rIns="109710" bIns="54840" anchor="t" anchorCtr="0">
            <a:normAutofit fontScale="62500" lnSpcReduction="20000"/>
          </a:bodyPr>
          <a:lstStyle/>
          <a:p>
            <a:pPr algn="ctr">
              <a:buClr>
                <a:srgbClr val="000000"/>
              </a:buClr>
              <a:buSzPct val="160000"/>
            </a:pPr>
            <a:r>
              <a:rPr lang="en-US" sz="3360" kern="0">
                <a:solidFill>
                  <a:srgbClr val="000000"/>
                </a:solidFill>
                <a:latin typeface="Arial"/>
                <a:ea typeface="Arial"/>
                <a:cs typeface="Arial"/>
                <a:sym typeface="Arial"/>
              </a:rPr>
              <a:t>Hultman, N.E., Clarke, L., Frisch, C. </a:t>
            </a:r>
            <a:r>
              <a:rPr lang="en-US" sz="3360" i="1" kern="0">
                <a:solidFill>
                  <a:srgbClr val="000000"/>
                </a:solidFill>
                <a:latin typeface="Arial"/>
                <a:ea typeface="Arial"/>
                <a:cs typeface="Arial"/>
                <a:sym typeface="Arial"/>
              </a:rPr>
              <a:t>et al.</a:t>
            </a:r>
            <a:r>
              <a:rPr lang="en-US" sz="3360" kern="0">
                <a:solidFill>
                  <a:srgbClr val="000000"/>
                </a:solidFill>
                <a:latin typeface="Arial"/>
                <a:ea typeface="Arial"/>
                <a:cs typeface="Arial"/>
                <a:sym typeface="Arial"/>
              </a:rPr>
              <a:t> Fusing subnational with national climate action is central to decarbonization: the case of the United States. </a:t>
            </a:r>
            <a:r>
              <a:rPr lang="en-US" sz="3360" i="1" kern="0">
                <a:solidFill>
                  <a:srgbClr val="000000"/>
                </a:solidFill>
                <a:latin typeface="Arial"/>
                <a:ea typeface="Arial"/>
                <a:cs typeface="Arial"/>
                <a:sym typeface="Arial"/>
              </a:rPr>
              <a:t>Nat Commun</a:t>
            </a:r>
            <a:r>
              <a:rPr lang="en-US" sz="3360" kern="0">
                <a:solidFill>
                  <a:srgbClr val="000000"/>
                </a:solidFill>
                <a:latin typeface="Arial"/>
                <a:ea typeface="Arial"/>
                <a:cs typeface="Arial"/>
                <a:sym typeface="Arial"/>
              </a:rPr>
              <a:t> </a:t>
            </a:r>
            <a:r>
              <a:rPr lang="en-US" sz="3360" b="1" kern="0">
                <a:solidFill>
                  <a:srgbClr val="000000"/>
                </a:solidFill>
                <a:latin typeface="Arial"/>
                <a:ea typeface="Arial"/>
                <a:cs typeface="Arial"/>
                <a:sym typeface="Arial"/>
              </a:rPr>
              <a:t>11, </a:t>
            </a:r>
            <a:r>
              <a:rPr lang="en-US" sz="3360" kern="0">
                <a:solidFill>
                  <a:srgbClr val="000000"/>
                </a:solidFill>
                <a:latin typeface="Arial"/>
                <a:ea typeface="Arial"/>
                <a:cs typeface="Arial"/>
                <a:sym typeface="Arial"/>
              </a:rPr>
              <a:t>5255 (2020). </a:t>
            </a:r>
            <a:r>
              <a:rPr lang="en-US" sz="3360" u="sng" kern="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https://doi.org/10.1038/s41467-020-18903-w</a:t>
            </a:r>
            <a:r>
              <a:rPr lang="en-US" sz="3360" kern="0">
                <a:solidFill>
                  <a:srgbClr val="000000"/>
                </a:solidFill>
                <a:latin typeface="Arial"/>
                <a:ea typeface="Arial"/>
                <a:cs typeface="Arial"/>
                <a:sym typeface="Arial"/>
              </a:rPr>
              <a:t>. Fig. 1.</a:t>
            </a:r>
            <a:endParaRPr sz="1680" kern="0">
              <a:solidFill>
                <a:srgbClr val="000000"/>
              </a:solidFill>
              <a:latin typeface="Arial"/>
              <a:ea typeface="Arial"/>
              <a:cs typeface="Arial"/>
              <a:sym typeface="Arial"/>
            </a:endParaRPr>
          </a:p>
        </p:txBody>
      </p:sp>
      <p:pic>
        <p:nvPicPr>
          <p:cNvPr id="278" name="Google Shape;278;p20" descr="Chart&#10;&#10;Description automatically generated"/>
          <p:cNvPicPr preferRelativeResize="0"/>
          <p:nvPr/>
        </p:nvPicPr>
        <p:blipFill rotWithShape="1">
          <a:blip r:embed="rId4">
            <a:alphaModFix/>
          </a:blip>
          <a:srcRect/>
          <a:stretch/>
        </p:blipFill>
        <p:spPr>
          <a:xfrm>
            <a:off x="2926080" y="1111718"/>
            <a:ext cx="8778240" cy="600616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B9C50D-8567-C227-5B88-CF7A1C3A75FD}"/>
              </a:ext>
            </a:extLst>
          </p:cNvPr>
          <p:cNvSpPr/>
          <p:nvPr/>
        </p:nvSpPr>
        <p:spPr>
          <a:xfrm>
            <a:off x="7181698" y="1576273"/>
            <a:ext cx="6750101" cy="56801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
        <p:nvSpPr>
          <p:cNvPr id="5" name="Rectangle 4">
            <a:extLst>
              <a:ext uri="{FF2B5EF4-FFF2-40B4-BE49-F238E27FC236}">
                <a16:creationId xmlns:a16="http://schemas.microsoft.com/office/drawing/2014/main" id="{2318CBDF-6624-95A4-0700-2CD6342E8973}"/>
              </a:ext>
            </a:extLst>
          </p:cNvPr>
          <p:cNvSpPr/>
          <p:nvPr/>
        </p:nvSpPr>
        <p:spPr>
          <a:xfrm>
            <a:off x="460858" y="1576273"/>
            <a:ext cx="6561734" cy="56801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p>
        </p:txBody>
      </p:sp>
      <p:sp>
        <p:nvSpPr>
          <p:cNvPr id="2" name="Title 1">
            <a:extLst>
              <a:ext uri="{FF2B5EF4-FFF2-40B4-BE49-F238E27FC236}">
                <a16:creationId xmlns:a16="http://schemas.microsoft.com/office/drawing/2014/main" id="{4F77D574-01C5-7E05-F7BD-BA3498345189}"/>
              </a:ext>
            </a:extLst>
          </p:cNvPr>
          <p:cNvSpPr>
            <a:spLocks noGrp="1"/>
          </p:cNvSpPr>
          <p:nvPr>
            <p:ph type="title"/>
          </p:nvPr>
        </p:nvSpPr>
        <p:spPr>
          <a:xfrm>
            <a:off x="698602" y="227000"/>
            <a:ext cx="12618720" cy="1590676"/>
          </a:xfrm>
        </p:spPr>
        <p:txBody>
          <a:bodyPr>
            <a:normAutofit/>
          </a:bodyPr>
          <a:lstStyle/>
          <a:p>
            <a:r>
              <a:rPr lang="en-US" sz="4320" dirty="0">
                <a:latin typeface="Open Sans ExtraBold" panose="020B0906030804020204" pitchFamily="34" charset="0"/>
                <a:ea typeface="Open Sans ExtraBold" panose="020B0906030804020204" pitchFamily="34" charset="0"/>
                <a:cs typeface="Open Sans ExtraBold" panose="020B0906030804020204" pitchFamily="34" charset="0"/>
              </a:rPr>
              <a:t>Modeled Scenarios</a:t>
            </a:r>
          </a:p>
        </p:txBody>
      </p:sp>
      <p:sp>
        <p:nvSpPr>
          <p:cNvPr id="3" name="Content Placeholder 2">
            <a:extLst>
              <a:ext uri="{FF2B5EF4-FFF2-40B4-BE49-F238E27FC236}">
                <a16:creationId xmlns:a16="http://schemas.microsoft.com/office/drawing/2014/main" id="{7D962E91-B37F-AF53-440E-D6F7E1434B2B}"/>
              </a:ext>
            </a:extLst>
          </p:cNvPr>
          <p:cNvSpPr>
            <a:spLocks noGrp="1"/>
          </p:cNvSpPr>
          <p:nvPr>
            <p:ph idx="1"/>
          </p:nvPr>
        </p:nvSpPr>
        <p:spPr>
          <a:xfrm>
            <a:off x="698602" y="1817675"/>
            <a:ext cx="6444691" cy="5117135"/>
          </a:xfrm>
        </p:spPr>
        <p:txBody>
          <a:bodyPr/>
          <a:lstStyle/>
          <a:p>
            <a:pPr marL="0" indent="0" algn="ctr">
              <a:buNone/>
            </a:pPr>
            <a:r>
              <a:rPr lang="en-US" sz="2880" b="1" dirty="0">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rPr>
              <a:t>Existing Policies</a:t>
            </a:r>
          </a:p>
          <a:p>
            <a:pPr marL="0" indent="0">
              <a:buNone/>
            </a:pPr>
            <a:r>
              <a:rPr lang="en-US" sz="2160" dirty="0">
                <a:latin typeface="Open Sans Light" panose="020B0306030504020204" pitchFamily="34" charset="0"/>
                <a:ea typeface="Open Sans Light" panose="020B0306030504020204" pitchFamily="34" charset="0"/>
                <a:cs typeface="Open Sans Light" panose="020B0306030504020204" pitchFamily="34" charset="0"/>
              </a:rPr>
              <a:t>Includes current subnational measures (below) and major climate provisions from IIJA and IRA</a:t>
            </a:r>
          </a:p>
          <a:p>
            <a:r>
              <a:rPr lang="en-US" sz="2160" dirty="0">
                <a:latin typeface="Open Sans Light" panose="020B0306030504020204" pitchFamily="34" charset="0"/>
                <a:ea typeface="Open Sans Light" panose="020B0306030504020204" pitchFamily="34" charset="0"/>
                <a:cs typeface="Open Sans Light" panose="020B0306030504020204" pitchFamily="34" charset="0"/>
              </a:rPr>
              <a:t>IIJA investments in transportation infrastructure</a:t>
            </a:r>
          </a:p>
          <a:p>
            <a:r>
              <a:rPr lang="en-US" sz="2160" dirty="0">
                <a:latin typeface="Open Sans Light" panose="020B0306030504020204" pitchFamily="34" charset="0"/>
                <a:ea typeface="Open Sans Light" panose="020B0306030504020204" pitchFamily="34" charset="0"/>
                <a:cs typeface="Open Sans Light" panose="020B0306030504020204" pitchFamily="34" charset="0"/>
              </a:rPr>
              <a:t>IRA investments in clean energy, energy efficiency, methane fee in oil and gas sector.</a:t>
            </a:r>
          </a:p>
          <a:p>
            <a:r>
              <a:rPr lang="en-US" sz="2160" dirty="0">
                <a:latin typeface="Open Sans Light" panose="020B0306030504020204" pitchFamily="34" charset="0"/>
                <a:ea typeface="Open Sans Light" panose="020B0306030504020204" pitchFamily="34" charset="0"/>
                <a:cs typeface="Open Sans Light" panose="020B0306030504020204" pitchFamily="34" charset="0"/>
              </a:rPr>
              <a:t>State and local-level renewable portfolio standards and RE targets, building efficiency targets, transportation sales targets </a:t>
            </a:r>
          </a:p>
          <a:p>
            <a:r>
              <a:rPr lang="en-US" sz="2160" dirty="0">
                <a:latin typeface="Open Sans Light" panose="020B0306030504020204" pitchFamily="34" charset="0"/>
                <a:ea typeface="Open Sans Light" panose="020B0306030504020204" pitchFamily="34" charset="0"/>
                <a:cs typeface="Open Sans Light" panose="020B0306030504020204" pitchFamily="34" charset="0"/>
              </a:rPr>
              <a:t>Projected market forces and other existing policies a cross all sectors (i.e. Corporate Average Fuel Economy standards)</a:t>
            </a:r>
          </a:p>
        </p:txBody>
      </p:sp>
      <p:sp>
        <p:nvSpPr>
          <p:cNvPr id="4" name="Content Placeholder 2">
            <a:extLst>
              <a:ext uri="{FF2B5EF4-FFF2-40B4-BE49-F238E27FC236}">
                <a16:creationId xmlns:a16="http://schemas.microsoft.com/office/drawing/2014/main" id="{5CFEFED7-8EF6-90F2-53AD-23B67F04D4E4}"/>
              </a:ext>
            </a:extLst>
          </p:cNvPr>
          <p:cNvSpPr txBox="1">
            <a:spLocks/>
          </p:cNvSpPr>
          <p:nvPr/>
        </p:nvSpPr>
        <p:spPr>
          <a:xfrm>
            <a:off x="7242048" y="1857757"/>
            <a:ext cx="6561734" cy="5117135"/>
          </a:xfrm>
          <a:prstGeom prst="rect">
            <a:avLst/>
          </a:prstGeom>
        </p:spPr>
        <p:txBody>
          <a:bodyPr vert="horz" lIns="109728" tIns="54864" rIns="109728" bIns="54864"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120" b="1" dirty="0">
                <a:solidFill>
                  <a:schemeClr val="accent1"/>
                </a:solidFill>
                <a:latin typeface="Open Sans SemiBold" panose="020B0706030804020204" pitchFamily="34" charset="0"/>
                <a:ea typeface="Open Sans SemiBold" panose="020B0706030804020204" pitchFamily="34" charset="0"/>
                <a:cs typeface="Open Sans SemiBold" panose="020B0706030804020204" pitchFamily="34" charset="0"/>
              </a:rPr>
              <a:t>Beyond 50</a:t>
            </a:r>
          </a:p>
          <a:p>
            <a:pPr marL="0" indent="0">
              <a:buNone/>
            </a:pPr>
            <a:r>
              <a:rPr lang="en-US" sz="2280" dirty="0">
                <a:latin typeface="Open Sans Light" panose="020B0306030504020204" pitchFamily="34" charset="0"/>
                <a:ea typeface="Open Sans Light" panose="020B0306030504020204" pitchFamily="34" charset="0"/>
                <a:cs typeface="Open Sans Light" panose="020B0306030504020204" pitchFamily="34" charset="0"/>
              </a:rPr>
              <a:t>Layers on federal and non-federal policies across all sectors that achieve the 50-52% reductions needed to meet the NDC</a:t>
            </a:r>
          </a:p>
          <a:p>
            <a:r>
              <a:rPr lang="en-US" sz="2280" dirty="0">
                <a:latin typeface="Open Sans Light" panose="020B0306030504020204" pitchFamily="34" charset="0"/>
                <a:ea typeface="Open Sans Light" panose="020B0306030504020204" pitchFamily="34" charset="0"/>
                <a:cs typeface="Open Sans Light" panose="020B0306030504020204" pitchFamily="34" charset="0"/>
              </a:rPr>
              <a:t>Existing policies</a:t>
            </a:r>
          </a:p>
          <a:p>
            <a:r>
              <a:rPr lang="en-US" sz="2280" dirty="0">
                <a:latin typeface="Open Sans Light" panose="020B0306030504020204" pitchFamily="34" charset="0"/>
                <a:ea typeface="Open Sans Light" panose="020B0306030504020204" pitchFamily="34" charset="0"/>
                <a:cs typeface="Open Sans Light" panose="020B0306030504020204" pitchFamily="34" charset="0"/>
              </a:rPr>
              <a:t>Enhanced fuel efficiency standards</a:t>
            </a:r>
          </a:p>
          <a:p>
            <a:r>
              <a:rPr lang="en-US" sz="2280" dirty="0">
                <a:latin typeface="Open Sans Light" panose="020B0306030504020204" pitchFamily="34" charset="0"/>
                <a:ea typeface="Open Sans Light" panose="020B0306030504020204" pitchFamily="34" charset="0"/>
                <a:cs typeface="Open Sans Light" panose="020B0306030504020204" pitchFamily="34" charset="0"/>
              </a:rPr>
              <a:t>Methane fee across all sectors </a:t>
            </a:r>
          </a:p>
          <a:p>
            <a:r>
              <a:rPr lang="en-US" sz="2280" dirty="0">
                <a:latin typeface="Open Sans Light" panose="020B0306030504020204" pitchFamily="34" charset="0"/>
                <a:ea typeface="Open Sans Light" panose="020B0306030504020204" pitchFamily="34" charset="0"/>
                <a:cs typeface="Open Sans Light" panose="020B0306030504020204" pitchFamily="34" charset="0"/>
              </a:rPr>
              <a:t>Coal phaseout</a:t>
            </a:r>
          </a:p>
          <a:p>
            <a:r>
              <a:rPr lang="en-US" sz="2280" dirty="0">
                <a:latin typeface="Open Sans Light" panose="020B0306030504020204" pitchFamily="34" charset="0"/>
                <a:ea typeface="Open Sans Light" panose="020B0306030504020204" pitchFamily="34" charset="0"/>
                <a:cs typeface="Open Sans Light" panose="020B0306030504020204" pitchFamily="34" charset="0"/>
              </a:rPr>
              <a:t>CCS requirement for new gas</a:t>
            </a:r>
          </a:p>
          <a:p>
            <a:r>
              <a:rPr lang="en-US" sz="2280" dirty="0">
                <a:latin typeface="Open Sans Light" panose="020B0306030504020204" pitchFamily="34" charset="0"/>
                <a:ea typeface="Open Sans Light" panose="020B0306030504020204" pitchFamily="34" charset="0"/>
                <a:cs typeface="Open Sans Light" panose="020B0306030504020204" pitchFamily="34" charset="0"/>
              </a:rPr>
              <a:t>Heightened renewable portfolio standards and RE targets, building efficiency targets, transportation sales targets </a:t>
            </a:r>
          </a:p>
          <a:p>
            <a:r>
              <a:rPr lang="en-US" sz="2280" dirty="0">
                <a:latin typeface="Open Sans Light" panose="020B0306030504020204" pitchFamily="34" charset="0"/>
                <a:ea typeface="Open Sans Light" panose="020B0306030504020204" pitchFamily="34" charset="0"/>
                <a:cs typeface="Open Sans Light" panose="020B0306030504020204" pitchFamily="34" charset="0"/>
              </a:rPr>
              <a:t>Enhanced electrification for buildings and industry sectors through gas bans and buy clean policies</a:t>
            </a:r>
          </a:p>
        </p:txBody>
      </p:sp>
    </p:spTree>
    <p:extLst>
      <p:ext uri="{BB962C8B-B14F-4D97-AF65-F5344CB8AC3E}">
        <p14:creationId xmlns:p14="http://schemas.microsoft.com/office/powerpoint/2010/main" val="3231700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43"/>
          <p:cNvPicPr preferRelativeResize="0"/>
          <p:nvPr/>
        </p:nvPicPr>
        <p:blipFill rotWithShape="1">
          <a:blip r:embed="rId3">
            <a:alphaModFix/>
          </a:blip>
          <a:srcRect l="6544" t="13674" r="7574" b="2587"/>
          <a:stretch/>
        </p:blipFill>
        <p:spPr>
          <a:xfrm>
            <a:off x="4373286" y="1348079"/>
            <a:ext cx="9653117" cy="6790598"/>
          </a:xfrm>
          <a:prstGeom prst="rect">
            <a:avLst/>
          </a:prstGeom>
          <a:noFill/>
          <a:ln>
            <a:noFill/>
          </a:ln>
        </p:spPr>
      </p:pic>
      <p:sp>
        <p:nvSpPr>
          <p:cNvPr id="231" name="Google Shape;231;p43"/>
          <p:cNvSpPr txBox="1">
            <a:spLocks noGrp="1"/>
          </p:cNvSpPr>
          <p:nvPr>
            <p:ph type="body" idx="4294967295"/>
          </p:nvPr>
        </p:nvSpPr>
        <p:spPr>
          <a:xfrm>
            <a:off x="346729" y="502453"/>
            <a:ext cx="13437120" cy="943200"/>
          </a:xfrm>
          <a:prstGeom prst="rect">
            <a:avLst/>
          </a:prstGeom>
          <a:noFill/>
          <a:ln>
            <a:noFill/>
          </a:ln>
        </p:spPr>
        <p:txBody>
          <a:bodyPr spcFirstLastPara="1" vert="horz" wrap="square" lIns="0" tIns="54840" rIns="109720" bIns="54840" numCol="1" rtlCol="0" anchor="b" anchorCtr="0" compatLnSpc="1">
            <a:prstTxWarp prst="textNoShape">
              <a:avLst/>
            </a:prstTxWarp>
            <a:normAutofit fontScale="77500" lnSpcReduction="20000"/>
          </a:bodyPr>
          <a:lstStyle/>
          <a:p>
            <a:pPr marL="0" indent="0">
              <a:spcBef>
                <a:spcPts val="0"/>
              </a:spcBef>
              <a:buClr>
                <a:schemeClr val="dk1"/>
              </a:buClr>
              <a:buSzPct val="100000"/>
              <a:buNone/>
            </a:pPr>
            <a:r>
              <a:rPr lang="en" sz="4320" dirty="0">
                <a:latin typeface="Open Sans ExtraBold" panose="020B0906030804020204" pitchFamily="34" charset="0"/>
                <a:ea typeface="Open Sans ExtraBold" panose="020B0906030804020204" pitchFamily="34" charset="0"/>
                <a:cs typeface="Open Sans ExtraBold" panose="020B0906030804020204" pitchFamily="34" charset="0"/>
                <a:sym typeface="Open Sans Light"/>
              </a:rPr>
              <a:t>Emissions reductions under an “all-in” climate pathway to achieve the U.S. climate target by 2030</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2" name="Google Shape;232;p43"/>
          <p:cNvSpPr txBox="1"/>
          <p:nvPr/>
        </p:nvSpPr>
        <p:spPr>
          <a:xfrm>
            <a:off x="269920" y="1280760"/>
            <a:ext cx="4345920" cy="6758725"/>
          </a:xfrm>
          <a:prstGeom prst="rect">
            <a:avLst/>
          </a:prstGeom>
          <a:noFill/>
          <a:ln>
            <a:noFill/>
          </a:ln>
        </p:spPr>
        <p:txBody>
          <a:bodyPr spcFirstLastPara="1" wrap="square" lIns="146280" tIns="146280" rIns="146280" bIns="146280" anchor="t" anchorCtr="0">
            <a:spAutoFit/>
          </a:bodyPr>
          <a:lstStyle/>
          <a:p>
            <a:r>
              <a:rPr lang="en" sz="2000" b="1" dirty="0">
                <a:solidFill>
                  <a:srgbClr val="312626"/>
                </a:solidFill>
                <a:latin typeface="Open Sans"/>
                <a:ea typeface="Open Sans"/>
                <a:cs typeface="Open Sans"/>
                <a:sym typeface="Open Sans"/>
              </a:rPr>
              <a:t>The existing policies scenario</a:t>
            </a:r>
            <a:r>
              <a:rPr lang="en" sz="2000" dirty="0">
                <a:solidFill>
                  <a:srgbClr val="312626"/>
                </a:solidFill>
                <a:latin typeface="Open Sans"/>
                <a:ea typeface="Open Sans"/>
                <a:cs typeface="Open Sans"/>
                <a:sym typeface="Open Sans"/>
              </a:rPr>
              <a:t> </a:t>
            </a:r>
            <a:r>
              <a:rPr lang="en" sz="2000" dirty="0">
                <a:solidFill>
                  <a:srgbClr val="312626"/>
                </a:solidFill>
                <a:latin typeface="Open Sans Light"/>
                <a:ea typeface="Open Sans Light"/>
                <a:cs typeface="Open Sans Light"/>
                <a:sym typeface="Open Sans Light"/>
              </a:rPr>
              <a:t>shows a majority of reductions from the energy and transportation sectors, with significant additional reductions from methane, largely driven by IRA, </a:t>
            </a:r>
            <a:r>
              <a:rPr lang="en" sz="2000" b="1" dirty="0">
                <a:solidFill>
                  <a:srgbClr val="312626"/>
                </a:solidFill>
                <a:latin typeface="Open Sans"/>
                <a:ea typeface="Open Sans"/>
                <a:cs typeface="Open Sans"/>
                <a:sym typeface="Open Sans"/>
              </a:rPr>
              <a:t>can achieve 39% reductions by 2030 </a:t>
            </a:r>
            <a:r>
              <a:rPr lang="en" sz="2000" dirty="0">
                <a:solidFill>
                  <a:srgbClr val="312626"/>
                </a:solidFill>
                <a:latin typeface="Open Sans Light"/>
                <a:ea typeface="Open Sans Light"/>
                <a:cs typeface="Open Sans Light"/>
                <a:sym typeface="Open Sans Light"/>
              </a:rPr>
              <a:t>from 2005 levels with potential for 42% reductions with accelerated implementation.</a:t>
            </a:r>
            <a:endParaRPr sz="2000" dirty="0">
              <a:solidFill>
                <a:srgbClr val="312626"/>
              </a:solidFill>
              <a:latin typeface="Open Sans Light"/>
              <a:ea typeface="Open Sans Light"/>
              <a:cs typeface="Open Sans Light"/>
              <a:sym typeface="Open Sans Light"/>
            </a:endParaRPr>
          </a:p>
          <a:p>
            <a:endParaRPr sz="2000" dirty="0">
              <a:solidFill>
                <a:srgbClr val="312626"/>
              </a:solidFill>
              <a:latin typeface="Open Sans Light"/>
              <a:ea typeface="Open Sans Light"/>
              <a:cs typeface="Open Sans Light"/>
              <a:sym typeface="Open Sans Light"/>
            </a:endParaRPr>
          </a:p>
          <a:p>
            <a:pPr>
              <a:buClr>
                <a:srgbClr val="312626"/>
              </a:buClr>
              <a:buSzPts val="1400"/>
            </a:pPr>
            <a:r>
              <a:rPr lang="en" sz="2000" b="1" dirty="0">
                <a:solidFill>
                  <a:srgbClr val="312626"/>
                </a:solidFill>
                <a:latin typeface="Open Sans"/>
                <a:ea typeface="Open Sans"/>
                <a:cs typeface="Open Sans"/>
                <a:sym typeface="Open Sans"/>
              </a:rPr>
              <a:t>The Beyond 50 scenario </a:t>
            </a:r>
            <a:r>
              <a:rPr lang="en" sz="2000" dirty="0">
                <a:solidFill>
                  <a:srgbClr val="312626"/>
                </a:solidFill>
                <a:latin typeface="Open Sans Light"/>
                <a:ea typeface="Open Sans Light"/>
                <a:cs typeface="Open Sans Light"/>
                <a:sym typeface="Open Sans Light"/>
              </a:rPr>
              <a:t>incorporates the climate-smart application of IRA from primarily states, with an all-of-society, accelerated approach to a national climate strategy and </a:t>
            </a:r>
            <a:r>
              <a:rPr lang="en" sz="2000" b="1" dirty="0">
                <a:solidFill>
                  <a:srgbClr val="312626"/>
                </a:solidFill>
                <a:latin typeface="Open Sans"/>
                <a:ea typeface="Open Sans"/>
                <a:cs typeface="Open Sans"/>
                <a:sym typeface="Open Sans"/>
              </a:rPr>
              <a:t>shows a pathway for the United States to achieve 52% emissions reductions from 2005 levels by 2030. </a:t>
            </a:r>
            <a:endParaRPr sz="2000" b="1" dirty="0">
              <a:solidFill>
                <a:srgbClr val="312626"/>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3BB0-AD27-5B02-28E7-4F611BB0EA72}"/>
              </a:ext>
            </a:extLst>
          </p:cNvPr>
          <p:cNvSpPr>
            <a:spLocks noGrp="1"/>
          </p:cNvSpPr>
          <p:nvPr>
            <p:ph type="title"/>
          </p:nvPr>
        </p:nvSpPr>
        <p:spPr>
          <a:xfrm>
            <a:off x="1005840" y="305636"/>
            <a:ext cx="12618720" cy="1590676"/>
          </a:xfrm>
        </p:spPr>
        <p:txBody>
          <a:bodyPr/>
          <a:lstStyle/>
          <a:p>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Transport sector results</a:t>
            </a:r>
            <a:endParaRPr lang="en-US" dirty="0"/>
          </a:p>
        </p:txBody>
      </p:sp>
      <p:sp>
        <p:nvSpPr>
          <p:cNvPr id="11" name="TextBox 10">
            <a:extLst>
              <a:ext uri="{FF2B5EF4-FFF2-40B4-BE49-F238E27FC236}">
                <a16:creationId xmlns:a16="http://schemas.microsoft.com/office/drawing/2014/main" id="{7CD4F16D-7AB2-12E8-BA43-FE020108F482}"/>
              </a:ext>
            </a:extLst>
          </p:cNvPr>
          <p:cNvSpPr txBox="1"/>
          <p:nvPr/>
        </p:nvSpPr>
        <p:spPr>
          <a:xfrm>
            <a:off x="1195494" y="2001011"/>
            <a:ext cx="5423392" cy="7671267"/>
          </a:xfrm>
          <a:prstGeom prst="rect">
            <a:avLst/>
          </a:prstGeom>
          <a:noFill/>
        </p:spPr>
        <p:txBody>
          <a:bodyPr wrap="square">
            <a:spAutoFit/>
          </a:bodyPr>
          <a:lstStyle/>
          <a:p>
            <a:r>
              <a:rPr lang="en-US" sz="2592" dirty="0">
                <a:latin typeface="Open Sans SemiBold" panose="020B0706030804020204" pitchFamily="34" charset="0"/>
                <a:ea typeface="Open Sans SemiBold" panose="020B0706030804020204" pitchFamily="34" charset="0"/>
                <a:cs typeface="Open Sans SemiBold" panose="020B0706030804020204" pitchFamily="34" charset="0"/>
              </a:rPr>
              <a:t>Existing policies achieves significant electrification for passenger cars</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IIJA investment in transport infrastructure and bus electrification</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IRA EV tax credits</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Corporate Average Fuel Economy (CAFE) standards </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State-level ZEV sales targets</a:t>
            </a:r>
          </a:p>
          <a:p>
            <a:r>
              <a:rPr lang="en-US" sz="2592" b="1" dirty="0">
                <a:latin typeface="Open Sans SemiBold" panose="020B0706030804020204" pitchFamily="34" charset="0"/>
                <a:ea typeface="Open Sans SemiBold" panose="020B0706030804020204" pitchFamily="34" charset="0"/>
                <a:cs typeface="Open Sans SemiBold" panose="020B0706030804020204" pitchFamily="34" charset="0"/>
              </a:rPr>
              <a:t>Beyond 50 </a:t>
            </a:r>
            <a:r>
              <a:rPr lang="en-US" sz="2592" dirty="0">
                <a:latin typeface="Open Sans SemiBold" panose="020B0706030804020204" pitchFamily="34" charset="0"/>
                <a:ea typeface="Open Sans SemiBold" panose="020B0706030804020204" pitchFamily="34" charset="0"/>
                <a:cs typeface="Open Sans SemiBold" panose="020B0706030804020204" pitchFamily="34" charset="0"/>
              </a:rPr>
              <a:t>strengthens electrification for buses and freight trucks</a:t>
            </a:r>
            <a:endParaRPr lang="en-US" sz="2592" dirty="0">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Heightened state-level ZEV sales targets </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100% bus electrification </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Vehicle miles traveled reduction policies </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Improved CAFE standards</a:t>
            </a:r>
            <a:endParaRPr lang="en-US" sz="2592" dirty="0"/>
          </a:p>
        </p:txBody>
      </p:sp>
      <p:pic>
        <p:nvPicPr>
          <p:cNvPr id="7" name="Content Placeholder 6" descr="Table&#10;&#10;Description automatically generated">
            <a:extLst>
              <a:ext uri="{FF2B5EF4-FFF2-40B4-BE49-F238E27FC236}">
                <a16:creationId xmlns:a16="http://schemas.microsoft.com/office/drawing/2014/main" id="{D1E47491-1BBD-8D01-7B19-76424EE7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22521" y="3584434"/>
            <a:ext cx="7400154" cy="3171494"/>
          </a:xfrm>
        </p:spPr>
      </p:pic>
    </p:spTree>
    <p:extLst>
      <p:ext uri="{BB962C8B-B14F-4D97-AF65-F5344CB8AC3E}">
        <p14:creationId xmlns:p14="http://schemas.microsoft.com/office/powerpoint/2010/main" val="798886484"/>
      </p:ext>
    </p:extLst>
  </p:cSld>
  <p:clrMapOvr>
    <a:masterClrMapping/>
  </p:clrMapOvr>
  <p:extLst>
    <p:ext uri="{6950BFC3-D8DA-4A85-94F7-54DA5524770B}">
      <p188:commentRel xmlns:p188="http://schemas.microsoft.com/office/powerpoint/2018/8/main" r:id="rId2"/>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82;gf3ec0581fb_1_13" descr="Chart, waterfall chart&#10;&#10;Description automatically generated">
            <a:extLst>
              <a:ext uri="{FF2B5EF4-FFF2-40B4-BE49-F238E27FC236}">
                <a16:creationId xmlns:a16="http://schemas.microsoft.com/office/drawing/2014/main" id="{4683C91F-E398-86D1-E792-CC62B997F073}"/>
              </a:ext>
            </a:extLst>
          </p:cNvPr>
          <p:cNvPicPr preferRelativeResize="0"/>
          <p:nvPr/>
        </p:nvPicPr>
        <p:blipFill rotWithShape="1">
          <a:blip r:embed="rId2">
            <a:alphaModFix/>
          </a:blip>
          <a:srcRect/>
          <a:stretch/>
        </p:blipFill>
        <p:spPr>
          <a:xfrm>
            <a:off x="648588" y="2028826"/>
            <a:ext cx="7223760" cy="4831346"/>
          </a:xfrm>
          <a:prstGeom prst="rect">
            <a:avLst/>
          </a:prstGeom>
          <a:noFill/>
          <a:ln>
            <a:noFill/>
          </a:ln>
        </p:spPr>
      </p:pic>
      <p:sp>
        <p:nvSpPr>
          <p:cNvPr id="7" name="Google Shape;181;gf3ec0581fb_1_13">
            <a:extLst>
              <a:ext uri="{FF2B5EF4-FFF2-40B4-BE49-F238E27FC236}">
                <a16:creationId xmlns:a16="http://schemas.microsoft.com/office/drawing/2014/main" id="{93825B56-C560-656D-D998-8D61C6E2B734}"/>
              </a:ext>
            </a:extLst>
          </p:cNvPr>
          <p:cNvSpPr txBox="1"/>
          <p:nvPr/>
        </p:nvSpPr>
        <p:spPr>
          <a:xfrm>
            <a:off x="8280492" y="1881614"/>
            <a:ext cx="5701320" cy="6048864"/>
          </a:xfrm>
          <a:prstGeom prst="rect">
            <a:avLst/>
          </a:prstGeom>
          <a:noFill/>
          <a:ln>
            <a:noFill/>
          </a:ln>
        </p:spPr>
        <p:txBody>
          <a:bodyPr spcFirstLastPara="1" wrap="square" lIns="109710" tIns="109710" rIns="109710" bIns="109710" anchor="t" anchorCtr="0">
            <a:spAutoFit/>
          </a:bodyPr>
          <a:lstStyle/>
          <a:p>
            <a:pPr marL="548640" indent="-396240">
              <a:lnSpc>
                <a:spcPct val="115000"/>
              </a:lnSpc>
              <a:buClr>
                <a:srgbClr val="000000"/>
              </a:buClr>
              <a:buSzPts val="1600"/>
              <a:buFont typeface="Lato"/>
              <a:buChar char="●"/>
            </a:pPr>
            <a:r>
              <a:rPr lang="en-US"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Transportation emissions need to decrease by 34% to meet the NDC</a:t>
            </a:r>
            <a:endParaRPr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endParaRPr>
          </a:p>
          <a:p>
            <a:pPr marL="548640" indent="-396240">
              <a:lnSpc>
                <a:spcPct val="115000"/>
              </a:lnSpc>
              <a:buClr>
                <a:srgbClr val="000000"/>
              </a:buClr>
              <a:buSzPts val="1600"/>
              <a:buFont typeface="Lato"/>
              <a:buChar char="●"/>
            </a:pPr>
            <a:r>
              <a:rPr lang="en-US"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Current Measures reduce emissions by 350 </a:t>
            </a:r>
            <a:r>
              <a:rPr lang="en-US" sz="2592"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MtCO</a:t>
            </a:r>
            <a:r>
              <a:rPr lang="en-US"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₂  (</a:t>
            </a:r>
            <a:r>
              <a:rPr lang="en-US" sz="2592"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19%</a:t>
            </a:r>
            <a:r>
              <a:rPr lang="en-US"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a:t>
            </a:r>
          </a:p>
          <a:p>
            <a:pPr marL="548640" indent="-396240">
              <a:lnSpc>
                <a:spcPct val="115000"/>
              </a:lnSpc>
              <a:buClr>
                <a:srgbClr val="000000"/>
              </a:buClr>
              <a:buSzPts val="1600"/>
              <a:buFont typeface="Lato"/>
              <a:buChar char="●"/>
            </a:pPr>
            <a:r>
              <a:rPr lang="en-US"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Remaining 15% must come from non-federal and federal actors</a:t>
            </a:r>
            <a:endParaRPr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endParaRPr>
          </a:p>
          <a:p>
            <a:pPr marL="1097280" lvl="1" indent="-396240">
              <a:lnSpc>
                <a:spcPct val="115000"/>
              </a:lnSpc>
              <a:buClr>
                <a:srgbClr val="000000"/>
              </a:buClr>
              <a:buSzPts val="1600"/>
              <a:buFont typeface="Lato"/>
              <a:buChar char="○"/>
            </a:pPr>
            <a:r>
              <a:rPr lang="en-US" sz="1920" u="sng"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Non-federal action</a:t>
            </a:r>
            <a:r>
              <a:rPr lang="en-US"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 92 </a:t>
            </a:r>
            <a:r>
              <a:rPr lang="en-US" sz="192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MtCO</a:t>
            </a:r>
            <a:r>
              <a:rPr lang="en-US"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₂ (</a:t>
            </a:r>
            <a:r>
              <a:rPr lang="en-US" sz="192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5%</a:t>
            </a:r>
            <a:r>
              <a:rPr lang="en-US"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a:t>
            </a:r>
            <a:endParaRPr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endParaRPr>
          </a:p>
          <a:p>
            <a:pPr marL="1097280" lvl="1" indent="-396240">
              <a:lnSpc>
                <a:spcPct val="115000"/>
              </a:lnSpc>
              <a:buClr>
                <a:srgbClr val="000000"/>
              </a:buClr>
              <a:buSzPts val="1600"/>
              <a:buFont typeface="Lato"/>
              <a:buChar char="○"/>
            </a:pPr>
            <a:r>
              <a:rPr lang="en-US" sz="1920" u="sng"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Congressional EV tax credit</a:t>
            </a:r>
            <a:r>
              <a:rPr lang="en-US"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 55 </a:t>
            </a:r>
            <a:r>
              <a:rPr lang="en-US" sz="192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MtCO</a:t>
            </a:r>
            <a:r>
              <a:rPr lang="en-US"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₂ (</a:t>
            </a:r>
            <a:r>
              <a:rPr lang="en-US" sz="192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3%</a:t>
            </a:r>
            <a:r>
              <a:rPr lang="en-US"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a:t>
            </a:r>
            <a:endParaRPr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endParaRPr>
          </a:p>
          <a:p>
            <a:pPr marL="1097280" lvl="1" indent="-396240">
              <a:lnSpc>
                <a:spcPct val="115000"/>
              </a:lnSpc>
              <a:buClr>
                <a:srgbClr val="000000"/>
              </a:buClr>
              <a:buSzPts val="1600"/>
              <a:buFont typeface="Lato"/>
              <a:buChar char="○"/>
            </a:pPr>
            <a:r>
              <a:rPr lang="en-US" sz="1920" u="sng"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Additional federal actions:</a:t>
            </a:r>
            <a:r>
              <a:rPr lang="en-US"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 120 </a:t>
            </a:r>
            <a:r>
              <a:rPr lang="en-US" sz="1920" dirty="0" err="1">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MtCO</a:t>
            </a:r>
            <a:r>
              <a:rPr lang="en-US"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₂  (</a:t>
            </a:r>
            <a:r>
              <a:rPr lang="en-US" sz="1920" b="1"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7%</a:t>
            </a:r>
            <a:r>
              <a:rPr lang="en-US"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a:t>
            </a:r>
            <a:endParaRPr sz="1920"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endParaRPr>
          </a:p>
          <a:p>
            <a:pPr marL="548640" indent="-396240">
              <a:lnSpc>
                <a:spcPct val="115000"/>
              </a:lnSpc>
              <a:buClr>
                <a:srgbClr val="000000"/>
              </a:buClr>
              <a:buSzPts val="1600"/>
              <a:buFont typeface="Lato"/>
              <a:buChar char="●"/>
            </a:pPr>
            <a:r>
              <a:rPr lang="en-US"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97% of reductions occur in light-duty and heavy-duty vehicles</a:t>
            </a:r>
            <a:endParaRPr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endParaRPr>
          </a:p>
        </p:txBody>
      </p:sp>
      <p:sp>
        <p:nvSpPr>
          <p:cNvPr id="10" name="Google Shape;181;gf3ec0581fb_1_13">
            <a:extLst>
              <a:ext uri="{FF2B5EF4-FFF2-40B4-BE49-F238E27FC236}">
                <a16:creationId xmlns:a16="http://schemas.microsoft.com/office/drawing/2014/main" id="{3B11EF7D-D61B-816B-9A67-69A9D402C1F1}"/>
              </a:ext>
            </a:extLst>
          </p:cNvPr>
          <p:cNvSpPr txBox="1"/>
          <p:nvPr/>
        </p:nvSpPr>
        <p:spPr>
          <a:xfrm>
            <a:off x="203200" y="7477456"/>
            <a:ext cx="14224000" cy="646294"/>
          </a:xfrm>
          <a:prstGeom prst="rect">
            <a:avLst/>
          </a:prstGeom>
          <a:noFill/>
          <a:ln>
            <a:noFill/>
          </a:ln>
        </p:spPr>
        <p:txBody>
          <a:bodyPr spcFirstLastPara="1" wrap="square" lIns="109710" tIns="109710" rIns="109710" bIns="109710" anchor="t" anchorCtr="0">
            <a:spAutoFit/>
          </a:bodyPr>
          <a:lstStyle/>
          <a:p>
            <a:pPr marL="152400">
              <a:lnSpc>
                <a:spcPct val="115000"/>
              </a:lnSpc>
              <a:buClr>
                <a:srgbClr val="000000"/>
              </a:buClr>
              <a:buSzPts val="1600"/>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Zhao, A.,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McJeon</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H., Cui, R.,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Cyrs</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T., Feldmann, J.,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Iyer</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G., Kathleen Kennedy, Kevin Kennedy, S. Kennedy, O’Keefe, K.,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Rajpurohit</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S., Rowland, L., &amp;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Hultman</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N.</a:t>
            </a:r>
            <a:r>
              <a:rPr lang="en-US" sz="1200" b="1" dirty="0">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(2022). </a:t>
            </a:r>
            <a:r>
              <a:rPr lang="en-US" sz="1200" i="1" dirty="0">
                <a:latin typeface="Open Sans Light" panose="020B0306030504020204" pitchFamily="34" charset="0"/>
                <a:ea typeface="Open Sans Light" panose="020B0306030504020204" pitchFamily="34" charset="0"/>
                <a:cs typeface="Open Sans Light" panose="020B0306030504020204" pitchFamily="34" charset="0"/>
              </a:rPr>
              <a:t>An “All-In” pathway to 2030: Transportation sector emissions reduction potential</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Center for Global Sustainability, University of Maryland and America Is All In. Available at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www.AmericaIsAllIn.com</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8pp.</a:t>
            </a:r>
            <a:endParaRPr sz="1200" dirty="0">
              <a:latin typeface="Open Sans Light" panose="020B0306030504020204" pitchFamily="34" charset="0"/>
              <a:ea typeface="Open Sans Light" panose="020B0306030504020204" pitchFamily="34" charset="0"/>
              <a:cs typeface="Open Sans Light" panose="020B0306030504020204" pitchFamily="34" charset="0"/>
              <a:sym typeface="Lato"/>
            </a:endParaRPr>
          </a:p>
        </p:txBody>
      </p:sp>
      <p:sp>
        <p:nvSpPr>
          <p:cNvPr id="11" name="Google Shape;180;gf3ec0581fb_1_13">
            <a:extLst>
              <a:ext uri="{FF2B5EF4-FFF2-40B4-BE49-F238E27FC236}">
                <a16:creationId xmlns:a16="http://schemas.microsoft.com/office/drawing/2014/main" id="{18787C20-26B8-469D-1EDD-E6C2853B7CEE}"/>
              </a:ext>
            </a:extLst>
          </p:cNvPr>
          <p:cNvSpPr txBox="1">
            <a:spLocks noGrp="1"/>
          </p:cNvSpPr>
          <p:nvPr>
            <p:ph type="title"/>
          </p:nvPr>
        </p:nvSpPr>
        <p:spPr>
          <a:xfrm>
            <a:off x="648588" y="468993"/>
            <a:ext cx="12743078" cy="1590676"/>
          </a:xfrm>
          <a:prstGeom prst="rect">
            <a:avLst/>
          </a:prstGeom>
          <a:noFill/>
          <a:ln>
            <a:noFill/>
          </a:ln>
        </p:spPr>
        <p:txBody>
          <a:bodyPr spcFirstLastPara="1" vert="horz" wrap="square" lIns="109710" tIns="109710" rIns="109710" bIns="109710" numCol="1" anchor="t" anchorCtr="0" compatLnSpc="1">
            <a:prstTxWarp prst="textNoShape">
              <a:avLst/>
            </a:prstTxWarp>
            <a:noAutofit/>
          </a:bodyPr>
          <a:lstStyle/>
          <a:p>
            <a:pPr>
              <a:spcBef>
                <a:spcPts val="0"/>
              </a:spcBef>
              <a:spcAft>
                <a:spcPts val="0"/>
              </a:spcAft>
              <a:buSzPts val="2600"/>
            </a:pPr>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Transport report shows contribution of federal and non-federal actors to achieve NDC</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23758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C4CC87-9576-436D-A512-7FB2A19F593E}"/>
              </a:ext>
            </a:extLst>
          </p:cNvPr>
          <p:cNvPicPr>
            <a:picLocks noChangeAspect="1"/>
          </p:cNvPicPr>
          <p:nvPr/>
        </p:nvPicPr>
        <p:blipFill>
          <a:blip r:embed="rId3"/>
          <a:stretch>
            <a:fillRect/>
          </a:stretch>
        </p:blipFill>
        <p:spPr>
          <a:xfrm>
            <a:off x="297180" y="3342766"/>
            <a:ext cx="5806440" cy="4645152"/>
          </a:xfrm>
          <a:prstGeom prst="rect">
            <a:avLst/>
          </a:prstGeom>
        </p:spPr>
      </p:pic>
      <p:sp>
        <p:nvSpPr>
          <p:cNvPr id="2" name="Slide Number Placeholder 1">
            <a:extLst>
              <a:ext uri="{FF2B5EF4-FFF2-40B4-BE49-F238E27FC236}">
                <a16:creationId xmlns:a16="http://schemas.microsoft.com/office/drawing/2014/main" id="{28C785DC-7167-40F8-80F0-56A2CB1C437A}"/>
              </a:ext>
            </a:extLst>
          </p:cNvPr>
          <p:cNvSpPr>
            <a:spLocks noGrp="1"/>
          </p:cNvSpPr>
          <p:nvPr>
            <p:ph type="sldNum" sz="quarter" idx="12"/>
          </p:nvPr>
        </p:nvSpPr>
        <p:spPr/>
        <p:txBody>
          <a:bodyPr/>
          <a:lstStyle/>
          <a:p>
            <a:fld id="{FE7A4BB3-E848-5A44-82DF-322201952CD8}" type="slidenum">
              <a:rPr lang="en-US" smtClean="0"/>
              <a:pPr/>
              <a:t>6</a:t>
            </a:fld>
            <a:endParaRPr lang="en-US" dirty="0"/>
          </a:p>
        </p:txBody>
      </p:sp>
      <p:sp>
        <p:nvSpPr>
          <p:cNvPr id="15" name="Title 14">
            <a:extLst>
              <a:ext uri="{FF2B5EF4-FFF2-40B4-BE49-F238E27FC236}">
                <a16:creationId xmlns:a16="http://schemas.microsoft.com/office/drawing/2014/main" id="{77A9BDF7-F378-4F41-955C-069C95190F0A}"/>
              </a:ext>
            </a:extLst>
          </p:cNvPr>
          <p:cNvSpPr>
            <a:spLocks noGrp="1"/>
          </p:cNvSpPr>
          <p:nvPr>
            <p:ph type="title"/>
          </p:nvPr>
        </p:nvSpPr>
        <p:spPr/>
        <p:txBody>
          <a:bodyPr/>
          <a:lstStyle/>
          <a:p>
            <a:r>
              <a:rPr lang="en-US" dirty="0"/>
              <a:t>GHG Emissions</a:t>
            </a:r>
          </a:p>
        </p:txBody>
      </p:sp>
      <p:sp>
        <p:nvSpPr>
          <p:cNvPr id="8" name="Star: 5 Points 7">
            <a:extLst>
              <a:ext uri="{FF2B5EF4-FFF2-40B4-BE49-F238E27FC236}">
                <a16:creationId xmlns:a16="http://schemas.microsoft.com/office/drawing/2014/main" id="{7943FB4C-80F8-44D7-99C8-3DE2B31CB89E}"/>
              </a:ext>
            </a:extLst>
          </p:cNvPr>
          <p:cNvSpPr/>
          <p:nvPr/>
        </p:nvSpPr>
        <p:spPr>
          <a:xfrm>
            <a:off x="-1579418" y="270933"/>
            <a:ext cx="1021278" cy="8690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DFF0E85A-E9D0-4007-8AE8-C63E11C93C0C}"/>
              </a:ext>
            </a:extLst>
          </p:cNvPr>
          <p:cNvSpPr txBox="1">
            <a:spLocks/>
          </p:cNvSpPr>
          <p:nvPr/>
        </p:nvSpPr>
        <p:spPr>
          <a:xfrm>
            <a:off x="1580191" y="2412349"/>
            <a:ext cx="1276572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Low CDR	    		Med CDR              High CDR </a:t>
            </a:r>
          </a:p>
          <a:p>
            <a:r>
              <a:rPr lang="en-US" dirty="0"/>
              <a:t>                                                            </a:t>
            </a:r>
            <a:r>
              <a:rPr lang="en-US" sz="2400" dirty="0"/>
              <a:t>+ High Energy Demand</a:t>
            </a:r>
            <a:endParaRPr lang="en-US" dirty="0"/>
          </a:p>
        </p:txBody>
      </p:sp>
      <p:pic>
        <p:nvPicPr>
          <p:cNvPr id="5" name="Picture 4">
            <a:extLst>
              <a:ext uri="{FF2B5EF4-FFF2-40B4-BE49-F238E27FC236}">
                <a16:creationId xmlns:a16="http://schemas.microsoft.com/office/drawing/2014/main" id="{2A3554FA-A4CF-47DD-B9BA-FC075F0A1DBB}"/>
              </a:ext>
            </a:extLst>
          </p:cNvPr>
          <p:cNvPicPr>
            <a:picLocks noChangeAspect="1"/>
          </p:cNvPicPr>
          <p:nvPr/>
        </p:nvPicPr>
        <p:blipFill>
          <a:blip r:embed="rId4"/>
          <a:stretch>
            <a:fillRect/>
          </a:stretch>
        </p:blipFill>
        <p:spPr>
          <a:xfrm>
            <a:off x="4560560" y="3342766"/>
            <a:ext cx="5806440" cy="4645152"/>
          </a:xfrm>
          <a:prstGeom prst="rect">
            <a:avLst/>
          </a:prstGeom>
        </p:spPr>
      </p:pic>
      <p:pic>
        <p:nvPicPr>
          <p:cNvPr id="16" name="Picture 15">
            <a:extLst>
              <a:ext uri="{FF2B5EF4-FFF2-40B4-BE49-F238E27FC236}">
                <a16:creationId xmlns:a16="http://schemas.microsoft.com/office/drawing/2014/main" id="{65CBBA16-313F-4BDB-B006-F56761C4C09D}"/>
              </a:ext>
            </a:extLst>
          </p:cNvPr>
          <p:cNvPicPr>
            <a:picLocks noChangeAspect="1"/>
          </p:cNvPicPr>
          <p:nvPr/>
        </p:nvPicPr>
        <p:blipFill>
          <a:blip r:embed="rId5"/>
          <a:stretch>
            <a:fillRect/>
          </a:stretch>
        </p:blipFill>
        <p:spPr>
          <a:xfrm>
            <a:off x="8823940" y="3342766"/>
            <a:ext cx="5806440" cy="4645152"/>
          </a:xfrm>
          <a:prstGeom prst="rect">
            <a:avLst/>
          </a:prstGeom>
        </p:spPr>
      </p:pic>
    </p:spTree>
    <p:extLst>
      <p:ext uri="{BB962C8B-B14F-4D97-AF65-F5344CB8AC3E}">
        <p14:creationId xmlns:p14="http://schemas.microsoft.com/office/powerpoint/2010/main" val="1055972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3BB0-AD27-5B02-28E7-4F611BB0EA72}"/>
              </a:ext>
            </a:extLst>
          </p:cNvPr>
          <p:cNvSpPr>
            <a:spLocks noGrp="1"/>
          </p:cNvSpPr>
          <p:nvPr>
            <p:ph type="title"/>
          </p:nvPr>
        </p:nvSpPr>
        <p:spPr/>
        <p:txBody>
          <a:bodyPr/>
          <a:lstStyle/>
          <a:p>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Power sector results</a:t>
            </a:r>
            <a:endParaRPr lang="en-US" dirty="0"/>
          </a:p>
        </p:txBody>
      </p:sp>
      <p:pic>
        <p:nvPicPr>
          <p:cNvPr id="5" name="Content Placeholder 4" descr="Chart, bar chart&#10;&#10;Description automatically generated">
            <a:extLst>
              <a:ext uri="{FF2B5EF4-FFF2-40B4-BE49-F238E27FC236}">
                <a16:creationId xmlns:a16="http://schemas.microsoft.com/office/drawing/2014/main" id="{EFBBFE77-DE92-D0FC-45AA-C365DBEDE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9596" y="1665057"/>
            <a:ext cx="8284834" cy="5620882"/>
          </a:xfrm>
        </p:spPr>
      </p:pic>
      <p:sp>
        <p:nvSpPr>
          <p:cNvPr id="11" name="TextBox 10">
            <a:extLst>
              <a:ext uri="{FF2B5EF4-FFF2-40B4-BE49-F238E27FC236}">
                <a16:creationId xmlns:a16="http://schemas.microsoft.com/office/drawing/2014/main" id="{7CD4F16D-7AB2-12E8-BA43-FE020108F482}"/>
              </a:ext>
            </a:extLst>
          </p:cNvPr>
          <p:cNvSpPr txBox="1"/>
          <p:nvPr/>
        </p:nvSpPr>
        <p:spPr>
          <a:xfrm>
            <a:off x="9290511" y="2028826"/>
            <a:ext cx="4477969" cy="8070158"/>
          </a:xfrm>
          <a:prstGeom prst="rect">
            <a:avLst/>
          </a:prstGeom>
          <a:noFill/>
        </p:spPr>
        <p:txBody>
          <a:bodyPr wrap="square">
            <a:spAutoFit/>
          </a:bodyPr>
          <a:lstStyle/>
          <a:p>
            <a:r>
              <a:rPr lang="en-US" sz="2592" dirty="0">
                <a:latin typeface="Open Sans SemiBold" panose="020B0706030804020204" pitchFamily="34" charset="0"/>
                <a:ea typeface="Open Sans SemiBold" panose="020B0706030804020204" pitchFamily="34" charset="0"/>
                <a:cs typeface="Open Sans SemiBold" panose="020B0706030804020204" pitchFamily="34" charset="0"/>
              </a:rPr>
              <a:t>Existing policies reaches 71% clean electricity by 2030.</a:t>
            </a:r>
          </a:p>
          <a:p>
            <a:pPr marL="891540" lvl="1"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IRA tax credits for renewables, CCS, hydrogen </a:t>
            </a:r>
          </a:p>
          <a:p>
            <a:pPr marL="891540" lvl="1"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Energy Investment Refinancing program</a:t>
            </a:r>
          </a:p>
          <a:p>
            <a:pPr marL="891540" lvl="1"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State- and city-level renewable energy targets</a:t>
            </a:r>
          </a:p>
          <a:p>
            <a:r>
              <a:rPr lang="en-US" sz="2592" b="1" dirty="0">
                <a:latin typeface="Open Sans SemiBold" panose="020B0706030804020204" pitchFamily="34" charset="0"/>
                <a:ea typeface="Open Sans SemiBold" panose="020B0706030804020204" pitchFamily="34" charset="0"/>
                <a:cs typeface="Open Sans SemiBold" panose="020B0706030804020204" pitchFamily="34" charset="0"/>
              </a:rPr>
              <a:t>Beyond 50 </a:t>
            </a:r>
            <a:r>
              <a:rPr lang="en-US" sz="2592" dirty="0">
                <a:latin typeface="Open Sans SemiBold" panose="020B0706030804020204" pitchFamily="34" charset="0"/>
                <a:ea typeface="Open Sans SemiBold" panose="020B0706030804020204" pitchFamily="34" charset="0"/>
                <a:cs typeface="Open Sans SemiBold" panose="020B0706030804020204" pitchFamily="34" charset="0"/>
              </a:rPr>
              <a:t>reaches 80% clean electricity by 2030</a:t>
            </a:r>
          </a:p>
          <a:p>
            <a:pPr marL="891540" lvl="1"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Coal phaseout</a:t>
            </a:r>
          </a:p>
          <a:p>
            <a:pPr marL="891540" lvl="1"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More ambitious state- and city-level renewable energy targets</a:t>
            </a:r>
          </a:p>
          <a:p>
            <a:r>
              <a:rPr lang="en-US" sz="2592" dirty="0">
                <a:latin typeface="Open Sans Light" panose="020B0306030504020204" pitchFamily="34" charset="0"/>
                <a:ea typeface="Open Sans Light" panose="020B0306030504020204" pitchFamily="34" charset="0"/>
                <a:cs typeface="Open Sans Light" panose="020B0306030504020204" pitchFamily="34" charset="0"/>
              </a:rPr>
              <a:t> </a:t>
            </a:r>
          </a:p>
          <a:p>
            <a:r>
              <a:rPr lang="en-US" sz="2592" dirty="0">
                <a:latin typeface="Open Sans Light" panose="020B0306030504020204" pitchFamily="34" charset="0"/>
                <a:ea typeface="Open Sans Light" panose="020B0306030504020204" pitchFamily="34" charset="0"/>
                <a:cs typeface="Open Sans Light" panose="020B0306030504020204" pitchFamily="34" charset="0"/>
              </a:rPr>
              <a:t>  </a:t>
            </a:r>
            <a:endParaRPr lang="en-US" sz="2592" dirty="0"/>
          </a:p>
        </p:txBody>
      </p:sp>
    </p:spTree>
    <p:extLst>
      <p:ext uri="{BB962C8B-B14F-4D97-AF65-F5344CB8AC3E}">
        <p14:creationId xmlns:p14="http://schemas.microsoft.com/office/powerpoint/2010/main" val="3419524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bar chart&#10;&#10;Description automatically generated">
            <a:extLst>
              <a:ext uri="{FF2B5EF4-FFF2-40B4-BE49-F238E27FC236}">
                <a16:creationId xmlns:a16="http://schemas.microsoft.com/office/drawing/2014/main" id="{43866819-6611-FB37-F7DF-56179B566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0283" y="2179638"/>
            <a:ext cx="8930118" cy="4473136"/>
          </a:xfrm>
        </p:spPr>
      </p:pic>
      <p:sp>
        <p:nvSpPr>
          <p:cNvPr id="2" name="Title 1">
            <a:extLst>
              <a:ext uri="{FF2B5EF4-FFF2-40B4-BE49-F238E27FC236}">
                <a16:creationId xmlns:a16="http://schemas.microsoft.com/office/drawing/2014/main" id="{81D03BB0-AD27-5B02-28E7-4F611BB0EA72}"/>
              </a:ext>
            </a:extLst>
          </p:cNvPr>
          <p:cNvSpPr>
            <a:spLocks noGrp="1"/>
          </p:cNvSpPr>
          <p:nvPr>
            <p:ph type="title"/>
          </p:nvPr>
        </p:nvSpPr>
        <p:spPr>
          <a:xfrm>
            <a:off x="1005840" y="305636"/>
            <a:ext cx="12618720" cy="1590676"/>
          </a:xfrm>
        </p:spPr>
        <p:txBody>
          <a:bodyPr/>
          <a:lstStyle/>
          <a:p>
            <a:r>
              <a:rPr lang="en-US" dirty="0">
                <a:latin typeface="Open Sans ExtraBold" panose="020B0906030804020204" pitchFamily="34" charset="0"/>
                <a:ea typeface="Open Sans ExtraBold" panose="020B0906030804020204" pitchFamily="34" charset="0"/>
                <a:cs typeface="Open Sans ExtraBold" panose="020B0906030804020204" pitchFamily="34" charset="0"/>
              </a:rPr>
              <a:t>Methane sector results</a:t>
            </a:r>
            <a:endParaRPr lang="en-US" dirty="0"/>
          </a:p>
        </p:txBody>
      </p:sp>
      <p:sp>
        <p:nvSpPr>
          <p:cNvPr id="11" name="TextBox 10">
            <a:extLst>
              <a:ext uri="{FF2B5EF4-FFF2-40B4-BE49-F238E27FC236}">
                <a16:creationId xmlns:a16="http://schemas.microsoft.com/office/drawing/2014/main" id="{7CD4F16D-7AB2-12E8-BA43-FE020108F482}"/>
              </a:ext>
            </a:extLst>
          </p:cNvPr>
          <p:cNvSpPr txBox="1"/>
          <p:nvPr/>
        </p:nvSpPr>
        <p:spPr>
          <a:xfrm>
            <a:off x="825481" y="1758588"/>
            <a:ext cx="5286114" cy="7272375"/>
          </a:xfrm>
          <a:prstGeom prst="rect">
            <a:avLst/>
          </a:prstGeom>
          <a:noFill/>
        </p:spPr>
        <p:txBody>
          <a:bodyPr wrap="square">
            <a:spAutoFit/>
          </a:bodyPr>
          <a:lstStyle/>
          <a:p>
            <a:r>
              <a:rPr lang="en-US" sz="2592" dirty="0">
                <a:latin typeface="Open Sans SemiBold" panose="020B0706030804020204" pitchFamily="34" charset="0"/>
                <a:ea typeface="Open Sans SemiBold" panose="020B0706030804020204" pitchFamily="34" charset="0"/>
                <a:cs typeface="Open Sans SemiBold" panose="020B0706030804020204" pitchFamily="34" charset="0"/>
              </a:rPr>
              <a:t>Existing policies achieves 10% reductions in methane emissions from 2020 levels</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IRA oil and gas methane fee </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IRA methane-specific agriculture provisions</a:t>
            </a:r>
          </a:p>
          <a:p>
            <a:r>
              <a:rPr lang="en-US" sz="2592" b="1" dirty="0">
                <a:latin typeface="Open Sans SemiBold" panose="020B0706030804020204" pitchFamily="34" charset="0"/>
                <a:ea typeface="Open Sans SemiBold" panose="020B0706030804020204" pitchFamily="34" charset="0"/>
                <a:cs typeface="Open Sans SemiBold" panose="020B0706030804020204" pitchFamily="34" charset="0"/>
              </a:rPr>
              <a:t>Beyond 50 achieves over 30% reductions</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Methane fee across all sectors</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Strengthened EPA regulations on oil and gas methane</a:t>
            </a:r>
          </a:p>
          <a:p>
            <a:pPr marL="342900" indent="-342900">
              <a:buFont typeface="Arial" panose="020B0604020202020204" pitchFamily="34" charset="0"/>
              <a:buChar char="•"/>
            </a:pPr>
            <a:r>
              <a:rPr lang="en-US" sz="2592" dirty="0">
                <a:latin typeface="Open Sans Light" panose="020B0306030504020204" pitchFamily="34" charset="0"/>
                <a:ea typeface="Open Sans Light" panose="020B0306030504020204" pitchFamily="34" charset="0"/>
                <a:cs typeface="Open Sans Light" panose="020B0306030504020204" pitchFamily="34" charset="0"/>
              </a:rPr>
              <a:t>State-level standards on existing and new oil and gas sources, emissions standards in the agriculture sector and implementation of agricultural mitigation strategies , waste- reduction policies </a:t>
            </a:r>
          </a:p>
        </p:txBody>
      </p:sp>
    </p:spTree>
    <p:extLst>
      <p:ext uri="{BB962C8B-B14F-4D97-AF65-F5344CB8AC3E}">
        <p14:creationId xmlns:p14="http://schemas.microsoft.com/office/powerpoint/2010/main" val="348828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3DDB83B7-7984-7ABC-4773-6FE513996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355" y="1966213"/>
            <a:ext cx="9455437" cy="5244108"/>
          </a:xfrm>
        </p:spPr>
      </p:pic>
      <p:sp>
        <p:nvSpPr>
          <p:cNvPr id="9" name="TextBox 8">
            <a:extLst>
              <a:ext uri="{FF2B5EF4-FFF2-40B4-BE49-F238E27FC236}">
                <a16:creationId xmlns:a16="http://schemas.microsoft.com/office/drawing/2014/main" id="{4C9C3026-2216-C52C-DB6F-9A8750309A13}"/>
              </a:ext>
            </a:extLst>
          </p:cNvPr>
          <p:cNvSpPr txBox="1"/>
          <p:nvPr/>
        </p:nvSpPr>
        <p:spPr>
          <a:xfrm>
            <a:off x="546354" y="402244"/>
            <a:ext cx="13318236" cy="1421928"/>
          </a:xfrm>
          <a:prstGeom prst="rect">
            <a:avLst/>
          </a:prstGeom>
          <a:noFill/>
        </p:spPr>
        <p:txBody>
          <a:bodyPr wrap="square">
            <a:spAutoFit/>
          </a:bodyPr>
          <a:lstStyle/>
          <a:p>
            <a:r>
              <a:rPr lang="en-US" sz="4320" dirty="0">
                <a:latin typeface="Open Sans ExtraBold" panose="020B0906030804020204" pitchFamily="34" charset="0"/>
                <a:ea typeface="Open Sans ExtraBold" panose="020B0906030804020204" pitchFamily="34" charset="0"/>
                <a:cs typeface="Open Sans ExtraBold" panose="020B0906030804020204" pitchFamily="34" charset="0"/>
              </a:rPr>
              <a:t>Methane report shows contribution of federal and non-federal actors to achieve NDC</a:t>
            </a:r>
            <a:endParaRPr lang="en-US" sz="4320" dirty="0"/>
          </a:p>
        </p:txBody>
      </p:sp>
      <p:sp>
        <p:nvSpPr>
          <p:cNvPr id="10" name="Google Shape;181;gf3ec0581fb_1_13">
            <a:extLst>
              <a:ext uri="{FF2B5EF4-FFF2-40B4-BE49-F238E27FC236}">
                <a16:creationId xmlns:a16="http://schemas.microsoft.com/office/drawing/2014/main" id="{353F7DC8-4F6E-431C-1E5D-B93412D68F5A}"/>
              </a:ext>
            </a:extLst>
          </p:cNvPr>
          <p:cNvSpPr txBox="1"/>
          <p:nvPr/>
        </p:nvSpPr>
        <p:spPr>
          <a:xfrm>
            <a:off x="10001791" y="3176405"/>
            <a:ext cx="4325748" cy="3432570"/>
          </a:xfrm>
          <a:prstGeom prst="rect">
            <a:avLst/>
          </a:prstGeom>
          <a:noFill/>
          <a:ln>
            <a:noFill/>
          </a:ln>
        </p:spPr>
        <p:txBody>
          <a:bodyPr spcFirstLastPara="1" wrap="square" lIns="109710" tIns="109710" rIns="109710" bIns="109710" anchor="t" anchorCtr="0">
            <a:spAutoFit/>
          </a:bodyPr>
          <a:lstStyle/>
          <a:p>
            <a:pPr marL="548640" indent="-396240">
              <a:lnSpc>
                <a:spcPct val="115000"/>
              </a:lnSpc>
              <a:buClr>
                <a:srgbClr val="000000"/>
              </a:buClr>
              <a:buSzPts val="1600"/>
              <a:buFont typeface="Lato"/>
              <a:buChar char="●"/>
            </a:pPr>
            <a:r>
              <a:rPr lang="en-US"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Non-federal action achieves nearly 16% methane emissions reductions below 2020 levels by 2030</a:t>
            </a:r>
          </a:p>
          <a:p>
            <a:pPr marL="548640" indent="-396240">
              <a:lnSpc>
                <a:spcPct val="115000"/>
              </a:lnSpc>
              <a:buClr>
                <a:srgbClr val="000000"/>
              </a:buClr>
              <a:buSzPts val="1600"/>
              <a:buFont typeface="Lato"/>
              <a:buChar char="●"/>
            </a:pPr>
            <a:r>
              <a:rPr lang="en-US"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rPr>
              <a:t>With federal action, we can achieve over 30% </a:t>
            </a:r>
            <a:endParaRPr sz="2592" dirty="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sym typeface="Lato"/>
            </a:endParaRPr>
          </a:p>
        </p:txBody>
      </p:sp>
      <p:sp>
        <p:nvSpPr>
          <p:cNvPr id="11" name="TextBox 10">
            <a:extLst>
              <a:ext uri="{FF2B5EF4-FFF2-40B4-BE49-F238E27FC236}">
                <a16:creationId xmlns:a16="http://schemas.microsoft.com/office/drawing/2014/main" id="{194FD734-4DE7-A536-595A-8245433B5310}"/>
              </a:ext>
            </a:extLst>
          </p:cNvPr>
          <p:cNvSpPr txBox="1"/>
          <p:nvPr/>
        </p:nvSpPr>
        <p:spPr>
          <a:xfrm>
            <a:off x="416967" y="7593178"/>
            <a:ext cx="13540435" cy="461665"/>
          </a:xfrm>
          <a:prstGeom prst="rect">
            <a:avLst/>
          </a:prstGeom>
          <a:noFill/>
        </p:spPr>
        <p:txBody>
          <a:bodyPr wrap="squar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Zhao, A., K. O’Keefe, H.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McJeon</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K. Clark-Sutton, R. Cui, J. Feldmann, Kathleen Kennedy, Kevin Kennedy, S. Kennedy, J. Meisel, D.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Nilov</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S.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Rajpurohit</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N. </a:t>
            </a:r>
            <a:r>
              <a:rPr lang="en-US" sz="1200" dirty="0" err="1">
                <a:latin typeface="Open Sans Light" panose="020B0306030504020204" pitchFamily="34" charset="0"/>
                <a:ea typeface="Open Sans Light" panose="020B0306030504020204" pitchFamily="34" charset="0"/>
                <a:cs typeface="Open Sans Light" panose="020B0306030504020204" pitchFamily="34" charset="0"/>
              </a:rPr>
              <a:t>Hultman</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(2022). “An ‘All-In’ Pathway To 2030: U.S. Methane Sector Emissions Reduction Potential.” Center for Global Sustainability, University of Maryland and America Is All In. 16 pp.</a:t>
            </a:r>
          </a:p>
        </p:txBody>
      </p:sp>
    </p:spTree>
    <p:extLst>
      <p:ext uri="{BB962C8B-B14F-4D97-AF65-F5344CB8AC3E}">
        <p14:creationId xmlns:p14="http://schemas.microsoft.com/office/powerpoint/2010/main" val="357954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F254-267A-7A20-5F2C-A99E0A3EE68D}"/>
              </a:ext>
            </a:extLst>
          </p:cNvPr>
          <p:cNvSpPr>
            <a:spLocks noGrp="1"/>
          </p:cNvSpPr>
          <p:nvPr>
            <p:ph type="title"/>
          </p:nvPr>
        </p:nvSpPr>
        <p:spPr>
          <a:xfrm>
            <a:off x="125009" y="597890"/>
            <a:ext cx="2576597" cy="1796221"/>
          </a:xfrm>
        </p:spPr>
        <p:txBody>
          <a:bodyPr>
            <a:normAutofit/>
          </a:bodyPr>
          <a:lstStyle/>
          <a:p>
            <a:br>
              <a:rPr lang="en-US"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4320" dirty="0">
                <a:latin typeface="Open Sans ExtraBold" panose="020B0906030804020204" pitchFamily="34" charset="0"/>
                <a:ea typeface="Open Sans ExtraBold" panose="020B0906030804020204" pitchFamily="34" charset="0"/>
                <a:cs typeface="Open Sans ExtraBold" panose="020B0906030804020204" pitchFamily="34" charset="0"/>
              </a:rPr>
              <a:t>Power</a:t>
            </a:r>
          </a:p>
        </p:txBody>
      </p:sp>
      <p:pic>
        <p:nvPicPr>
          <p:cNvPr id="4" name="Picture 3" descr="Graphical user interface&#10;&#10;Description automatically generated">
            <a:extLst>
              <a:ext uri="{FF2B5EF4-FFF2-40B4-BE49-F238E27FC236}">
                <a16:creationId xmlns:a16="http://schemas.microsoft.com/office/drawing/2014/main" id="{FF17A40B-23D9-4387-DE70-3F96C772D8B9}"/>
              </a:ext>
            </a:extLst>
          </p:cNvPr>
          <p:cNvPicPr>
            <a:picLocks noChangeAspect="1"/>
          </p:cNvPicPr>
          <p:nvPr/>
        </p:nvPicPr>
        <p:blipFill rotWithShape="1">
          <a:blip r:embed="rId2">
            <a:extLst>
              <a:ext uri="{28A0092B-C50C-407E-A947-70E740481C1C}">
                <a14:useLocalDpi xmlns:a14="http://schemas.microsoft.com/office/drawing/2010/main" val="0"/>
              </a:ext>
            </a:extLst>
          </a:blip>
          <a:srcRect t="6076" r="1229"/>
          <a:stretch/>
        </p:blipFill>
        <p:spPr>
          <a:xfrm>
            <a:off x="2523202" y="132100"/>
            <a:ext cx="11751504" cy="2951293"/>
          </a:xfrm>
          <a:prstGeom prst="rect">
            <a:avLst/>
          </a:prstGeom>
        </p:spPr>
      </p:pic>
      <p:pic>
        <p:nvPicPr>
          <p:cNvPr id="5" name="Content Placeholder 4" descr="A picture containing graphical user interface&#10;&#10;Description automatically generated">
            <a:extLst>
              <a:ext uri="{FF2B5EF4-FFF2-40B4-BE49-F238E27FC236}">
                <a16:creationId xmlns:a16="http://schemas.microsoft.com/office/drawing/2014/main" id="{879B9652-A809-9E65-5FB1-95E0967DDA3A}"/>
              </a:ext>
            </a:extLst>
          </p:cNvPr>
          <p:cNvPicPr>
            <a:picLocks noChangeAspect="1"/>
          </p:cNvPicPr>
          <p:nvPr/>
        </p:nvPicPr>
        <p:blipFill rotWithShape="1">
          <a:blip r:embed="rId3">
            <a:extLst>
              <a:ext uri="{28A0092B-C50C-407E-A947-70E740481C1C}">
                <a14:useLocalDpi xmlns:a14="http://schemas.microsoft.com/office/drawing/2010/main" val="0"/>
              </a:ext>
            </a:extLst>
          </a:blip>
          <a:srcRect t="21182" r="1266"/>
          <a:stretch/>
        </p:blipFill>
        <p:spPr>
          <a:xfrm>
            <a:off x="2437482" y="3095164"/>
            <a:ext cx="11837224" cy="2480693"/>
          </a:xfrm>
          <a:prstGeom prst="rect">
            <a:avLst/>
          </a:prstGeom>
        </p:spPr>
      </p:pic>
      <p:sp>
        <p:nvSpPr>
          <p:cNvPr id="6" name="Title 1">
            <a:extLst>
              <a:ext uri="{FF2B5EF4-FFF2-40B4-BE49-F238E27FC236}">
                <a16:creationId xmlns:a16="http://schemas.microsoft.com/office/drawing/2014/main" id="{EE6C06BD-8D31-BBF4-1A5A-BCA9DC11C3CF}"/>
              </a:ext>
            </a:extLst>
          </p:cNvPr>
          <p:cNvSpPr txBox="1">
            <a:spLocks/>
          </p:cNvSpPr>
          <p:nvPr/>
        </p:nvSpPr>
        <p:spPr>
          <a:xfrm>
            <a:off x="-76809" y="2992000"/>
            <a:ext cx="2806196" cy="1796221"/>
          </a:xfrm>
          <a:prstGeom prst="rect">
            <a:avLst/>
          </a:prstGeom>
        </p:spPr>
        <p:txBody>
          <a:bodyPr vert="horz" lIns="109728" tIns="54864" rIns="109728" bIns="5486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528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3840" dirty="0">
                <a:latin typeface="Open Sans ExtraBold" panose="020B0906030804020204" pitchFamily="34" charset="0"/>
                <a:ea typeface="Open Sans ExtraBold" panose="020B0906030804020204" pitchFamily="34" charset="0"/>
                <a:cs typeface="Open Sans ExtraBold" panose="020B0906030804020204" pitchFamily="34" charset="0"/>
              </a:rPr>
              <a:t>Transport</a:t>
            </a:r>
          </a:p>
        </p:txBody>
      </p:sp>
      <p:sp>
        <p:nvSpPr>
          <p:cNvPr id="7" name="Title 1">
            <a:extLst>
              <a:ext uri="{FF2B5EF4-FFF2-40B4-BE49-F238E27FC236}">
                <a16:creationId xmlns:a16="http://schemas.microsoft.com/office/drawing/2014/main" id="{F1C091A8-9AD4-E89E-E06D-FABC09F227D4}"/>
              </a:ext>
            </a:extLst>
          </p:cNvPr>
          <p:cNvSpPr txBox="1">
            <a:spLocks/>
          </p:cNvSpPr>
          <p:nvPr/>
        </p:nvSpPr>
        <p:spPr>
          <a:xfrm>
            <a:off x="1" y="5665706"/>
            <a:ext cx="2806196" cy="1796221"/>
          </a:xfrm>
          <a:prstGeom prst="rect">
            <a:avLst/>
          </a:prstGeom>
        </p:spPr>
        <p:txBody>
          <a:bodyPr vert="horz" lIns="109728" tIns="54864" rIns="109728" bIns="54864"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5280" dirty="0">
                <a:latin typeface="Open Sans ExtraBold" panose="020B0906030804020204" pitchFamily="34" charset="0"/>
                <a:ea typeface="Open Sans ExtraBold" panose="020B0906030804020204" pitchFamily="34" charset="0"/>
                <a:cs typeface="Open Sans ExtraBold" panose="020B0906030804020204" pitchFamily="34" charset="0"/>
              </a:rPr>
            </a:br>
            <a:r>
              <a:rPr lang="en-US" sz="3840" dirty="0">
                <a:latin typeface="Open Sans ExtraBold" panose="020B0906030804020204" pitchFamily="34" charset="0"/>
                <a:ea typeface="Open Sans ExtraBold" panose="020B0906030804020204" pitchFamily="34" charset="0"/>
                <a:cs typeface="Open Sans ExtraBold" panose="020B0906030804020204" pitchFamily="34" charset="0"/>
              </a:rPr>
              <a:t>Methane</a:t>
            </a:r>
          </a:p>
        </p:txBody>
      </p:sp>
      <p:pic>
        <p:nvPicPr>
          <p:cNvPr id="8" name="Content Placeholder 4" descr="Text&#10;&#10;Description automatically generated with medium confidence">
            <a:extLst>
              <a:ext uri="{FF2B5EF4-FFF2-40B4-BE49-F238E27FC236}">
                <a16:creationId xmlns:a16="http://schemas.microsoft.com/office/drawing/2014/main" id="{620C3010-B633-C21D-9231-D6C52BCBB8AB}"/>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059" t="19765" r="2059"/>
          <a:stretch/>
        </p:blipFill>
        <p:spPr>
          <a:xfrm>
            <a:off x="2295287" y="5575857"/>
            <a:ext cx="12057136" cy="2599189"/>
          </a:xfrm>
        </p:spPr>
      </p:pic>
    </p:spTree>
    <p:extLst>
      <p:ext uri="{BB962C8B-B14F-4D97-AF65-F5344CB8AC3E}">
        <p14:creationId xmlns:p14="http://schemas.microsoft.com/office/powerpoint/2010/main" val="1007698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2" name="Google Shape;242;p44"/>
          <p:cNvSpPr txBox="1">
            <a:spLocks noGrp="1"/>
          </p:cNvSpPr>
          <p:nvPr>
            <p:ph type="body" idx="4294967295"/>
          </p:nvPr>
        </p:nvSpPr>
        <p:spPr>
          <a:xfrm>
            <a:off x="445223" y="217160"/>
            <a:ext cx="13437120" cy="943200"/>
          </a:xfrm>
          <a:prstGeom prst="rect">
            <a:avLst/>
          </a:prstGeom>
          <a:noFill/>
          <a:ln>
            <a:noFill/>
          </a:ln>
        </p:spPr>
        <p:txBody>
          <a:bodyPr spcFirstLastPara="1" vert="horz" wrap="square" lIns="0" tIns="54840" rIns="109720" bIns="54840" numCol="1" rtlCol="0" anchor="b" anchorCtr="0" compatLnSpc="1">
            <a:prstTxWarp prst="textNoShape">
              <a:avLst/>
            </a:prstTxWarp>
            <a:normAutofit/>
          </a:bodyPr>
          <a:lstStyle/>
          <a:p>
            <a:pPr marL="0" indent="0">
              <a:spcBef>
                <a:spcPts val="0"/>
              </a:spcBef>
              <a:buClr>
                <a:schemeClr val="dk1"/>
              </a:buClr>
              <a:buSzPts val="2700"/>
              <a:buNone/>
            </a:pPr>
            <a:r>
              <a:rPr lang="en" sz="4320" b="1" dirty="0">
                <a:latin typeface="Open Sans ExtraBold" panose="020B0604020202020204" pitchFamily="34" charset="0"/>
                <a:ea typeface="Open Sans ExtraBold" panose="020B0604020202020204" pitchFamily="34" charset="0"/>
                <a:cs typeface="Open Sans ExtraBold" panose="020B0604020202020204" pitchFamily="34" charset="0"/>
                <a:sym typeface="Open Sans Light"/>
              </a:rPr>
              <a:t>Sectoral reductions to get to 52%</a:t>
            </a:r>
            <a:endParaRPr b="1" dirty="0">
              <a:latin typeface="Open Sans ExtraBold" panose="020B0604020202020204" pitchFamily="34" charset="0"/>
              <a:ea typeface="Open Sans ExtraBold" panose="020B0604020202020204" pitchFamily="34" charset="0"/>
              <a:cs typeface="Open Sans ExtraBold" panose="020B0604020202020204" pitchFamily="34" charset="0"/>
            </a:endParaRPr>
          </a:p>
        </p:txBody>
      </p:sp>
      <p:sp>
        <p:nvSpPr>
          <p:cNvPr id="243" name="Google Shape;243;p44"/>
          <p:cNvSpPr txBox="1"/>
          <p:nvPr/>
        </p:nvSpPr>
        <p:spPr>
          <a:xfrm>
            <a:off x="269920" y="1160361"/>
            <a:ext cx="13967520" cy="1575768"/>
          </a:xfrm>
          <a:prstGeom prst="rect">
            <a:avLst/>
          </a:prstGeom>
          <a:noFill/>
          <a:ln>
            <a:noFill/>
          </a:ln>
        </p:spPr>
        <p:txBody>
          <a:bodyPr spcFirstLastPara="1" wrap="square" lIns="146280" tIns="146280" rIns="146280" bIns="146280" anchor="t" anchorCtr="0">
            <a:spAutoFit/>
          </a:bodyPr>
          <a:lstStyle/>
          <a:p>
            <a:pPr marL="342900" indent="-342900">
              <a:buFont typeface="Arial" panose="020B0604020202020204" pitchFamily="34" charset="0"/>
              <a:buChar char="•"/>
            </a:pPr>
            <a:r>
              <a:rPr lang="en" sz="2080" dirty="0">
                <a:latin typeface="Open Sans"/>
                <a:ea typeface="Open Sans"/>
                <a:cs typeface="Open Sans"/>
                <a:sym typeface="Open Sans"/>
              </a:rPr>
              <a:t>As of today, the U.S. has ach</a:t>
            </a:r>
            <a:r>
              <a:rPr lang="en-US" sz="2080" dirty="0" err="1">
                <a:latin typeface="Open Sans"/>
                <a:ea typeface="Open Sans"/>
                <a:cs typeface="Open Sans"/>
                <a:sym typeface="Open Sans"/>
              </a:rPr>
              <a:t>ie</a:t>
            </a:r>
            <a:r>
              <a:rPr lang="en" sz="2080" dirty="0">
                <a:latin typeface="Open Sans"/>
                <a:ea typeface="Open Sans"/>
                <a:cs typeface="Open Sans"/>
                <a:sym typeface="Open Sans"/>
              </a:rPr>
              <a:t>ved 21% in reductions</a:t>
            </a:r>
          </a:p>
          <a:p>
            <a:pPr marL="342900" indent="-342900">
              <a:buFont typeface="Arial" panose="020B0604020202020204" pitchFamily="34" charset="0"/>
              <a:buChar char="•"/>
            </a:pPr>
            <a:r>
              <a:rPr lang="en" sz="2080" dirty="0">
                <a:latin typeface="Open Sans"/>
                <a:ea typeface="Open Sans"/>
                <a:cs typeface="Open Sans"/>
                <a:sym typeface="Open Sans"/>
              </a:rPr>
              <a:t>From today’s levels, power sector contributes an additional 16%, transport sector contributes 5%, and methane sector contributes 3%. </a:t>
            </a:r>
          </a:p>
          <a:p>
            <a:pPr marL="342900" indent="-342900">
              <a:buFont typeface="Arial" panose="020B0604020202020204" pitchFamily="34" charset="0"/>
              <a:buChar char="•"/>
            </a:pPr>
            <a:r>
              <a:rPr lang="en" sz="2080" dirty="0">
                <a:latin typeface="Open Sans"/>
                <a:ea typeface="Open Sans"/>
                <a:cs typeface="Open Sans"/>
                <a:sym typeface="Open Sans"/>
              </a:rPr>
              <a:t>Industry, buildings, lands, and other sectors contribute the remaining 5% </a:t>
            </a:r>
            <a:endParaRPr sz="2080" dirty="0">
              <a:latin typeface="Open Sans"/>
              <a:ea typeface="Open Sans"/>
              <a:cs typeface="Open Sans"/>
              <a:sym typeface="Open Sans"/>
            </a:endParaRPr>
          </a:p>
        </p:txBody>
      </p:sp>
      <p:pic>
        <p:nvPicPr>
          <p:cNvPr id="3" name="Picture 2" descr="Chart, waterfall chart&#10;&#10;Description automatically generated">
            <a:extLst>
              <a:ext uri="{FF2B5EF4-FFF2-40B4-BE49-F238E27FC236}">
                <a16:creationId xmlns:a16="http://schemas.microsoft.com/office/drawing/2014/main" id="{6A58CF68-B7C9-2226-98CB-8B7137FC9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74" y="2587388"/>
            <a:ext cx="12272449" cy="5425052"/>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F1A023-4B10-43BB-9398-23FDE4AB41EC}"/>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0627DB60-50A2-4182-B58B-786EA52F8387}"/>
              </a:ext>
            </a:extLst>
          </p:cNvPr>
          <p:cNvSpPr>
            <a:spLocks noGrp="1"/>
          </p:cNvSpPr>
          <p:nvPr>
            <p:ph type="ctrTitle"/>
          </p:nvPr>
        </p:nvSpPr>
        <p:spPr/>
        <p:txBody>
          <a:bodyPr/>
          <a:lstStyle/>
          <a:p>
            <a:r>
              <a:rPr lang="en-US" sz="3600" dirty="0"/>
              <a:t>US Model Comparison Study</a:t>
            </a:r>
          </a:p>
        </p:txBody>
      </p:sp>
      <p:sp>
        <p:nvSpPr>
          <p:cNvPr id="3" name="Text Placeholder 2">
            <a:extLst>
              <a:ext uri="{FF2B5EF4-FFF2-40B4-BE49-F238E27FC236}">
                <a16:creationId xmlns:a16="http://schemas.microsoft.com/office/drawing/2014/main" id="{DA43BF0A-2894-405E-878C-14305A0DDF96}"/>
              </a:ext>
            </a:extLst>
          </p:cNvPr>
          <p:cNvSpPr>
            <a:spLocks noGrp="1"/>
          </p:cNvSpPr>
          <p:nvPr>
            <p:ph type="body" sz="quarter" idx="10"/>
          </p:nvPr>
        </p:nvSpPr>
        <p:spPr/>
        <p:txBody>
          <a:bodyPr/>
          <a:lstStyle/>
          <a:p>
            <a:r>
              <a:rPr lang="en-US" dirty="0"/>
              <a:t>Presented by Haewon McJeon</a:t>
            </a:r>
          </a:p>
        </p:txBody>
      </p:sp>
      <p:pic>
        <p:nvPicPr>
          <p:cNvPr id="5" name="Picture 4" descr="Text&#10;&#10;Description automatically generated">
            <a:extLst>
              <a:ext uri="{FF2B5EF4-FFF2-40B4-BE49-F238E27FC236}">
                <a16:creationId xmlns:a16="http://schemas.microsoft.com/office/drawing/2014/main" id="{2FBC5125-C61B-474D-9A9C-27D13B9C2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3158" y="2531387"/>
            <a:ext cx="7225073" cy="3275053"/>
          </a:xfrm>
          <a:prstGeom prst="rect">
            <a:avLst/>
          </a:prstGeom>
        </p:spPr>
      </p:pic>
    </p:spTree>
    <p:extLst>
      <p:ext uri="{BB962C8B-B14F-4D97-AF65-F5344CB8AC3E}">
        <p14:creationId xmlns:p14="http://schemas.microsoft.com/office/powerpoint/2010/main" val="20859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33CA-105F-402B-B6AB-5445FE58ECA1}"/>
              </a:ext>
            </a:extLst>
          </p:cNvPr>
          <p:cNvSpPr>
            <a:spLocks noGrp="1"/>
          </p:cNvSpPr>
          <p:nvPr>
            <p:ph type="title"/>
          </p:nvPr>
        </p:nvSpPr>
        <p:spPr/>
        <p:txBody>
          <a:bodyPr/>
          <a:lstStyle/>
          <a:p>
            <a:r>
              <a:rPr lang="en-US" dirty="0"/>
              <a:t>Comparison of Participating Energy Systems Models</a:t>
            </a:r>
          </a:p>
        </p:txBody>
      </p:sp>
      <p:graphicFrame>
        <p:nvGraphicFramePr>
          <p:cNvPr id="4" name="Table 3">
            <a:extLst>
              <a:ext uri="{FF2B5EF4-FFF2-40B4-BE49-F238E27FC236}">
                <a16:creationId xmlns:a16="http://schemas.microsoft.com/office/drawing/2014/main" id="{FBB1CE53-A0DB-4B1D-B120-A74278AD93AD}"/>
              </a:ext>
            </a:extLst>
          </p:cNvPr>
          <p:cNvGraphicFramePr>
            <a:graphicFrameLocks noGrp="1"/>
          </p:cNvGraphicFramePr>
          <p:nvPr/>
        </p:nvGraphicFramePr>
        <p:xfrm>
          <a:off x="1768279" y="1184953"/>
          <a:ext cx="12597960" cy="4982723"/>
        </p:xfrm>
        <a:graphic>
          <a:graphicData uri="http://schemas.openxmlformats.org/drawingml/2006/table">
            <a:tbl>
              <a:tblPr firstRow="1" bandRow="1">
                <a:tableStyleId>{6E25E649-3F16-4E02-A733-19D2CDBF48F0}</a:tableStyleId>
              </a:tblPr>
              <a:tblGrid>
                <a:gridCol w="2092522">
                  <a:extLst>
                    <a:ext uri="{9D8B030D-6E8A-4147-A177-3AD203B41FA5}">
                      <a16:colId xmlns:a16="http://schemas.microsoft.com/office/drawing/2014/main" val="1108518740"/>
                    </a:ext>
                  </a:extLst>
                </a:gridCol>
                <a:gridCol w="1842347">
                  <a:extLst>
                    <a:ext uri="{9D8B030D-6E8A-4147-A177-3AD203B41FA5}">
                      <a16:colId xmlns:a16="http://schemas.microsoft.com/office/drawing/2014/main" val="4186157014"/>
                    </a:ext>
                  </a:extLst>
                </a:gridCol>
                <a:gridCol w="1591734">
                  <a:extLst>
                    <a:ext uri="{9D8B030D-6E8A-4147-A177-3AD203B41FA5}">
                      <a16:colId xmlns:a16="http://schemas.microsoft.com/office/drawing/2014/main" val="432428423"/>
                    </a:ext>
                  </a:extLst>
                </a:gridCol>
                <a:gridCol w="1964267">
                  <a:extLst>
                    <a:ext uri="{9D8B030D-6E8A-4147-A177-3AD203B41FA5}">
                      <a16:colId xmlns:a16="http://schemas.microsoft.com/office/drawing/2014/main" val="3303251382"/>
                    </a:ext>
                  </a:extLst>
                </a:gridCol>
                <a:gridCol w="4138504">
                  <a:extLst>
                    <a:ext uri="{9D8B030D-6E8A-4147-A177-3AD203B41FA5}">
                      <a16:colId xmlns:a16="http://schemas.microsoft.com/office/drawing/2014/main" val="4010912541"/>
                    </a:ext>
                  </a:extLst>
                </a:gridCol>
                <a:gridCol w="968586">
                  <a:extLst>
                    <a:ext uri="{9D8B030D-6E8A-4147-A177-3AD203B41FA5}">
                      <a16:colId xmlns:a16="http://schemas.microsoft.com/office/drawing/2014/main" val="774124256"/>
                    </a:ext>
                  </a:extLst>
                </a:gridCol>
              </a:tblGrid>
              <a:tr h="514975">
                <a:tc>
                  <a:txBody>
                    <a:bodyPr/>
                    <a:lstStyle/>
                    <a:p>
                      <a:pPr algn="ctr"/>
                      <a:r>
                        <a:rPr lang="en-US" sz="1900" dirty="0">
                          <a:latin typeface="+mj-lt"/>
                        </a:rPr>
                        <a:t>Abbr.</a:t>
                      </a:r>
                    </a:p>
                  </a:txBody>
                  <a:tcPr marL="109728" marR="109728" marT="54864" marB="54864" anchor="ctr">
                    <a:solidFill>
                      <a:srgbClr val="000099"/>
                    </a:solidFill>
                  </a:tcPr>
                </a:tc>
                <a:tc>
                  <a:txBody>
                    <a:bodyPr/>
                    <a:lstStyle/>
                    <a:p>
                      <a:pPr algn="ctr"/>
                      <a:r>
                        <a:rPr lang="en-US" sz="1900" dirty="0">
                          <a:latin typeface="+mj-lt"/>
                        </a:rPr>
                        <a:t>Model(s)</a:t>
                      </a:r>
                    </a:p>
                  </a:txBody>
                  <a:tcPr marL="109728" marR="109728" marT="54864" marB="54864" anchor="ctr">
                    <a:solidFill>
                      <a:srgbClr val="000099"/>
                    </a:solidFill>
                  </a:tcPr>
                </a:tc>
                <a:tc>
                  <a:txBody>
                    <a:bodyPr/>
                    <a:lstStyle/>
                    <a:p>
                      <a:pPr algn="ctr"/>
                      <a:r>
                        <a:rPr lang="en-US" sz="1900" dirty="0">
                          <a:latin typeface="+mj-lt"/>
                        </a:rPr>
                        <a:t>Institution</a:t>
                      </a:r>
                    </a:p>
                  </a:txBody>
                  <a:tcPr marL="109728" marR="109728" marT="54864" marB="54864" anchor="ctr">
                    <a:solidFill>
                      <a:srgbClr val="000099"/>
                    </a:solidFill>
                  </a:tcPr>
                </a:tc>
                <a:tc>
                  <a:txBody>
                    <a:bodyPr/>
                    <a:lstStyle/>
                    <a:p>
                      <a:pPr algn="ctr"/>
                      <a:r>
                        <a:rPr lang="en-US" sz="1900" dirty="0">
                          <a:latin typeface="+mj-lt"/>
                        </a:rPr>
                        <a:t>2030 Emissions</a:t>
                      </a:r>
                    </a:p>
                  </a:txBody>
                  <a:tcPr marL="109728" marR="109728" marT="54864" marB="54864" anchor="ctr">
                    <a:solidFill>
                      <a:srgbClr val="000099"/>
                    </a:solidFill>
                  </a:tcPr>
                </a:tc>
                <a:tc>
                  <a:txBody>
                    <a:bodyPr/>
                    <a:lstStyle/>
                    <a:p>
                      <a:pPr algn="ctr"/>
                      <a:r>
                        <a:rPr lang="en-US" sz="1900" dirty="0">
                          <a:latin typeface="+mj-lt"/>
                        </a:rPr>
                        <a:t>Policies Assumed</a:t>
                      </a:r>
                    </a:p>
                  </a:txBody>
                  <a:tcPr marL="109728" marR="109728" marT="54864" marB="54864" anchor="ctr">
                    <a:solidFill>
                      <a:srgbClr val="000099"/>
                    </a:solidFill>
                  </a:tcPr>
                </a:tc>
                <a:tc>
                  <a:txBody>
                    <a:bodyPr/>
                    <a:lstStyle/>
                    <a:p>
                      <a:pPr algn="ctr"/>
                      <a:r>
                        <a:rPr lang="en-US" sz="1900" dirty="0">
                          <a:latin typeface="+mj-lt"/>
                        </a:rPr>
                        <a:t>Study</a:t>
                      </a:r>
                    </a:p>
                  </a:txBody>
                  <a:tcPr marL="109728" marR="109728" marT="54864" marB="54864" anchor="ctr">
                    <a:solidFill>
                      <a:srgbClr val="000099"/>
                    </a:solidFill>
                  </a:tcPr>
                </a:tc>
                <a:extLst>
                  <a:ext uri="{0D108BD9-81ED-4DB2-BD59-A6C34878D82A}">
                    <a16:rowId xmlns:a16="http://schemas.microsoft.com/office/drawing/2014/main" val="2775905653"/>
                  </a:ext>
                </a:extLst>
              </a:tr>
              <a:tr h="642818">
                <a:tc>
                  <a:txBody>
                    <a:bodyPr/>
                    <a:lstStyle/>
                    <a:p>
                      <a:r>
                        <a:rPr lang="en-US" sz="1900" b="1" dirty="0">
                          <a:latin typeface="+mj-lt"/>
                        </a:rPr>
                        <a:t>EDF-NEMS</a:t>
                      </a:r>
                    </a:p>
                  </a:txBody>
                  <a:tcPr marL="109728" marR="109728" marT="54864" marB="54864" anchor="ctr"/>
                </a:tc>
                <a:tc>
                  <a:txBody>
                    <a:bodyPr/>
                    <a:lstStyle/>
                    <a:p>
                      <a:pPr marL="0" marR="0">
                        <a:spcBef>
                          <a:spcPts val="0"/>
                        </a:spcBef>
                        <a:spcAft>
                          <a:spcPts val="0"/>
                        </a:spcAft>
                      </a:pPr>
                      <a:r>
                        <a:rPr lang="en-US" sz="1400" b="0" dirty="0">
                          <a:effectLst/>
                          <a:latin typeface="+mj-lt"/>
                          <a:ea typeface="Calibri" panose="020F0502020204030204" pitchFamily="34" charset="0"/>
                          <a:cs typeface="Times New Roman" panose="02020603050405020304" pitchFamily="18" charset="0"/>
                        </a:rPr>
                        <a:t>RHG</a:t>
                      </a:r>
                      <a:r>
                        <a:rPr lang="en-US" sz="1400" b="0" dirty="0">
                          <a:solidFill>
                            <a:srgbClr val="000000"/>
                          </a:solidFill>
                          <a:effectLst/>
                          <a:latin typeface="+mj-lt"/>
                          <a:ea typeface="Calibri" panose="020F0502020204030204" pitchFamily="34" charset="0"/>
                          <a:cs typeface="Times New Roman" panose="02020603050405020304" pitchFamily="18" charset="0"/>
                        </a:rPr>
                        <a:t>-NEMS</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dirty="0">
                          <a:solidFill>
                            <a:srgbClr val="000000"/>
                          </a:solidFill>
                          <a:effectLst/>
                          <a:latin typeface="+mj-lt"/>
                          <a:ea typeface="Calibri" panose="020F0502020204030204" pitchFamily="34" charset="0"/>
                          <a:cs typeface="Times New Roman" panose="02020603050405020304" pitchFamily="18" charset="0"/>
                        </a:rPr>
                        <a:t>EDF</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a:effectLst/>
                          <a:latin typeface="+mj-lt"/>
                          <a:ea typeface="Calibri" panose="020F0502020204030204" pitchFamily="34" charset="0"/>
                          <a:cs typeface="Times New Roman" panose="02020603050405020304" pitchFamily="18" charset="0"/>
                        </a:rPr>
                        <a:t>5</a:t>
                      </a:r>
                      <a:r>
                        <a:rPr lang="en-US" sz="1400" b="0">
                          <a:solidFill>
                            <a:srgbClr val="000000"/>
                          </a:solidFill>
                          <a:effectLst/>
                          <a:latin typeface="+mj-lt"/>
                          <a:ea typeface="Calibri" panose="020F0502020204030204" pitchFamily="34" charset="0"/>
                          <a:cs typeface="Times New Roman" panose="02020603050405020304" pitchFamily="18" charset="0"/>
                        </a:rPr>
                        <a:t>1% net GHG reduction from 2005</a:t>
                      </a:r>
                      <a:endParaRPr lang="en-US" sz="1400" b="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dirty="0">
                          <a:effectLst/>
                          <a:latin typeface="+mj-lt"/>
                          <a:ea typeface="Calibri" panose="020F0502020204030204" pitchFamily="34" charset="0"/>
                          <a:cs typeface="Times New Roman" panose="02020603050405020304" pitchFamily="18" charset="0"/>
                        </a:rPr>
                        <a:t>Suite of sector-specific policies </a:t>
                      </a:r>
                      <a:r>
                        <a:rPr lang="en-US" sz="1400" b="0" dirty="0">
                          <a:solidFill>
                            <a:srgbClr val="000000"/>
                          </a:solidFill>
                          <a:effectLst/>
                          <a:latin typeface="+mj-lt"/>
                          <a:ea typeface="Calibri" panose="020F0502020204030204" pitchFamily="34" charset="0"/>
                          <a:cs typeface="Times New Roman" panose="02020603050405020304" pitchFamily="18" charset="0"/>
                        </a:rPr>
                        <a:t>and economy-wide limit on energy CO</a:t>
                      </a:r>
                      <a:r>
                        <a:rPr lang="en-US" sz="1400" b="0" baseline="-25000" dirty="0">
                          <a:solidFill>
                            <a:srgbClr val="000000"/>
                          </a:solidFill>
                          <a:effectLst/>
                          <a:latin typeface="+mj-lt"/>
                          <a:ea typeface="Calibri" panose="020F0502020204030204" pitchFamily="34" charset="0"/>
                          <a:cs typeface="Times New Roman" panose="02020603050405020304" pitchFamily="18" charset="0"/>
                        </a:rPr>
                        <a:t>2</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lgn="ctr">
                        <a:spcBef>
                          <a:spcPts val="0"/>
                        </a:spcBef>
                        <a:spcAft>
                          <a:spcPts val="0"/>
                        </a:spcAft>
                      </a:pPr>
                      <a:r>
                        <a:rPr lang="en-US" sz="1400" b="1" u="sng" dirty="0">
                          <a:solidFill>
                            <a:srgbClr val="0000FF"/>
                          </a:solidFill>
                          <a:effectLst/>
                          <a:latin typeface="+mj-lt"/>
                          <a:ea typeface="Calibri" panose="020F0502020204030204" pitchFamily="34" charset="0"/>
                          <a:cs typeface="Times New Roman" panose="02020603050405020304" pitchFamily="18" charset="0"/>
                          <a:hlinkClick r:id="rId3"/>
                        </a:rPr>
                        <a:t>Link</a:t>
                      </a:r>
                      <a:endParaRPr lang="en-US" sz="1400" dirty="0">
                        <a:effectLst/>
                        <a:latin typeface="+mj-lt"/>
                        <a:ea typeface="Times New Roman" panose="02020603050405020304" pitchFamily="18" charset="0"/>
                        <a:cs typeface="Times New Roman" panose="02020603050405020304" pitchFamily="18" charset="0"/>
                      </a:endParaRPr>
                    </a:p>
                  </a:txBody>
                  <a:tcPr marL="82296" marR="82296" marT="0" marB="0" anchor="ctr"/>
                </a:tc>
                <a:extLst>
                  <a:ext uri="{0D108BD9-81ED-4DB2-BD59-A6C34878D82A}">
                    <a16:rowId xmlns:a16="http://schemas.microsoft.com/office/drawing/2014/main" val="892826663"/>
                  </a:ext>
                </a:extLst>
              </a:tr>
              <a:tr h="642818">
                <a:tc>
                  <a:txBody>
                    <a:bodyPr/>
                    <a:lstStyle/>
                    <a:p>
                      <a:r>
                        <a:rPr lang="en-US" sz="1900" b="1" dirty="0">
                          <a:latin typeface="+mj-lt"/>
                        </a:rPr>
                        <a:t>GCAM-USA-AP</a:t>
                      </a:r>
                    </a:p>
                  </a:txBody>
                  <a:tcPr marL="109728" marR="109728" marT="54864" marB="54864" anchor="ctr"/>
                </a:tc>
                <a:tc>
                  <a:txBody>
                    <a:bodyPr/>
                    <a:lstStyle/>
                    <a:p>
                      <a:pPr marL="0" marR="0">
                        <a:spcBef>
                          <a:spcPts val="0"/>
                        </a:spcBef>
                        <a:spcAft>
                          <a:spcPts val="0"/>
                        </a:spcAft>
                      </a:pPr>
                      <a:r>
                        <a:rPr lang="en-US" sz="1400" b="0" dirty="0">
                          <a:solidFill>
                            <a:srgbClr val="000000"/>
                          </a:solidFill>
                          <a:effectLst/>
                          <a:latin typeface="+mj-lt"/>
                          <a:ea typeface="Calibri" panose="020F0502020204030204" pitchFamily="34" charset="0"/>
                          <a:cs typeface="Times New Roman" panose="02020603050405020304" pitchFamily="18" charset="0"/>
                        </a:rPr>
                        <a:t>GCAM-USA-AP</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dirty="0">
                          <a:solidFill>
                            <a:srgbClr val="000000"/>
                          </a:solidFill>
                          <a:effectLst/>
                          <a:latin typeface="+mj-lt"/>
                          <a:ea typeface="Calibri" panose="020F0502020204030204" pitchFamily="34" charset="0"/>
                          <a:cs typeface="Times New Roman" panose="02020603050405020304" pitchFamily="18" charset="0"/>
                        </a:rPr>
                        <a:t>PNNL, CGS</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a:solidFill>
                            <a:srgbClr val="000000"/>
                          </a:solidFill>
                          <a:effectLst/>
                          <a:latin typeface="+mj-lt"/>
                          <a:ea typeface="Calibri" panose="020F0502020204030204" pitchFamily="34" charset="0"/>
                          <a:cs typeface="Times New Roman" panose="02020603050405020304" pitchFamily="18" charset="0"/>
                        </a:rPr>
                        <a:t>50% net GHG reduction from 2005</a:t>
                      </a:r>
                      <a:endParaRPr lang="en-US" sz="1400" b="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dirty="0">
                          <a:solidFill>
                            <a:srgbClr val="000000"/>
                          </a:solidFill>
                          <a:effectLst/>
                          <a:latin typeface="+mj-lt"/>
                          <a:ea typeface="Calibri" panose="020F0502020204030204" pitchFamily="34" charset="0"/>
                          <a:cs typeface="Times New Roman" panose="02020603050405020304" pitchFamily="18" charset="0"/>
                        </a:rPr>
                        <a:t>Bottom-up, sector-specific suite of policies and incentives</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lgn="ctr">
                        <a:spcBef>
                          <a:spcPts val="0"/>
                        </a:spcBef>
                        <a:spcAft>
                          <a:spcPts val="0"/>
                        </a:spcAft>
                      </a:pPr>
                      <a:r>
                        <a:rPr lang="en-US" sz="1400" b="1" u="sng" dirty="0">
                          <a:solidFill>
                            <a:srgbClr val="000000"/>
                          </a:solidFill>
                          <a:effectLst/>
                          <a:latin typeface="+mj-lt"/>
                          <a:ea typeface="Calibri" panose="020F0502020204030204" pitchFamily="34" charset="0"/>
                          <a:cs typeface="Times New Roman" panose="02020603050405020304" pitchFamily="18" charset="0"/>
                          <a:hlinkClick r:id="rId4"/>
                        </a:rPr>
                        <a:t>Link</a:t>
                      </a:r>
                      <a:endParaRPr lang="en-US" sz="1400" dirty="0">
                        <a:effectLst/>
                        <a:latin typeface="+mj-lt"/>
                        <a:ea typeface="Times New Roman" panose="02020603050405020304" pitchFamily="18" charset="0"/>
                        <a:cs typeface="Times New Roman" panose="02020603050405020304" pitchFamily="18" charset="0"/>
                      </a:endParaRPr>
                    </a:p>
                  </a:txBody>
                  <a:tcPr marL="82296" marR="82296" marT="0" marB="0" anchor="ctr"/>
                </a:tc>
                <a:extLst>
                  <a:ext uri="{0D108BD9-81ED-4DB2-BD59-A6C34878D82A}">
                    <a16:rowId xmlns:a16="http://schemas.microsoft.com/office/drawing/2014/main" val="653437529"/>
                  </a:ext>
                </a:extLst>
              </a:tr>
              <a:tr h="1426464">
                <a:tc>
                  <a:txBody>
                    <a:bodyPr/>
                    <a:lstStyle/>
                    <a:p>
                      <a:r>
                        <a:rPr lang="en-US" sz="1900" b="1" dirty="0">
                          <a:latin typeface="+mj-lt"/>
                        </a:rPr>
                        <a:t>LBNL</a:t>
                      </a:r>
                    </a:p>
                  </a:txBody>
                  <a:tcPr marL="109728" marR="109728" marT="54864" marB="54864" anchor="ctr"/>
                </a:tc>
                <a:tc>
                  <a:txBody>
                    <a:bodyPr/>
                    <a:lstStyle/>
                    <a:p>
                      <a:pPr marL="0" marR="0">
                        <a:spcBef>
                          <a:spcPts val="0"/>
                        </a:spcBef>
                        <a:spcAft>
                          <a:spcPts val="0"/>
                        </a:spcAft>
                      </a:pPr>
                      <a:r>
                        <a:rPr lang="en-US" sz="1400" b="0">
                          <a:effectLst/>
                          <a:latin typeface="+mj-lt"/>
                          <a:ea typeface="Calibri" panose="020F0502020204030204" pitchFamily="34" charset="0"/>
                          <a:cs typeface="Times New Roman" panose="02020603050405020304" pitchFamily="18" charset="0"/>
                        </a:rPr>
                        <a:t>FACT (transport), ReEDS+PLEXOS (power), EPS (other sectors)</a:t>
                      </a:r>
                      <a:endParaRPr lang="en-US" sz="1400" b="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dirty="0">
                          <a:effectLst/>
                          <a:latin typeface="+mj-lt"/>
                          <a:ea typeface="Calibri" panose="020F0502020204030204" pitchFamily="34" charset="0"/>
                          <a:cs typeface="Times New Roman" panose="02020603050405020304" pitchFamily="18" charset="0"/>
                        </a:rPr>
                        <a:t>UCB (FACT), NREL (ReEDS), Energy Innovation (EPS)</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dirty="0">
                          <a:effectLst/>
                          <a:latin typeface="+mj-lt"/>
                          <a:ea typeface="Calibri" panose="020F0502020204030204" pitchFamily="34" charset="0"/>
                          <a:cs typeface="Times New Roman" panose="02020603050405020304" pitchFamily="18" charset="0"/>
                        </a:rPr>
                        <a:t>50% GHG reduction from 2005</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80% federal CES and no new gas in power sector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100% EV mandates for light-duty and 80% medium-/heavy-duty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Building elec. mandates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CH</a:t>
                      </a:r>
                      <a:r>
                        <a:rPr kumimoji="0" lang="en-US" sz="1400" b="0" i="0" u="none" strike="noStrike" kern="1200" cap="none" spc="0" normalizeH="0" baseline="-25000" noProof="0" dirty="0">
                          <a:ln>
                            <a:noFill/>
                          </a:ln>
                          <a:solidFill>
                            <a:srgbClr val="000000"/>
                          </a:solidFill>
                          <a:effectLst/>
                          <a:uLnTx/>
                          <a:uFillTx/>
                          <a:latin typeface="+mj-lt"/>
                          <a:ea typeface="+mn-ea"/>
                          <a:cs typeface="+mn-cs"/>
                        </a:rPr>
                        <a:t>4</a:t>
                      </a:r>
                      <a:r>
                        <a:rPr kumimoji="0" lang="en-US" sz="1400" b="0" i="0" u="none" strike="noStrike" kern="1200" cap="none" spc="0" normalizeH="0" baseline="0" noProof="0" dirty="0">
                          <a:ln>
                            <a:noFill/>
                          </a:ln>
                          <a:solidFill>
                            <a:srgbClr val="000000"/>
                          </a:solidFill>
                          <a:effectLst/>
                          <a:uLnTx/>
                          <a:uFillTx/>
                          <a:latin typeface="+mj-lt"/>
                          <a:ea typeface="+mn-ea"/>
                          <a:cs typeface="+mn-cs"/>
                        </a:rPr>
                        <a:t>/F-gas reductions</a:t>
                      </a:r>
                    </a:p>
                  </a:txBody>
                  <a:tcPr marL="109728" marR="109728" marT="54864" marB="54864" anchor="ctr"/>
                </a:tc>
                <a:tc>
                  <a:txBody>
                    <a:bodyPr/>
                    <a:lstStyle/>
                    <a:p>
                      <a:pPr marL="0" marR="0" algn="ctr">
                        <a:spcBef>
                          <a:spcPts val="0"/>
                        </a:spcBef>
                        <a:spcAft>
                          <a:spcPts val="0"/>
                        </a:spcAft>
                      </a:pPr>
                      <a:r>
                        <a:rPr lang="en-US" sz="1400" b="1" u="sng" dirty="0">
                          <a:solidFill>
                            <a:srgbClr val="0000FF"/>
                          </a:solidFill>
                          <a:effectLst/>
                          <a:latin typeface="+mj-lt"/>
                          <a:ea typeface="Calibri" panose="020F0502020204030204" pitchFamily="34" charset="0"/>
                          <a:cs typeface="Times New Roman" panose="02020603050405020304" pitchFamily="18" charset="0"/>
                          <a:hlinkClick r:id="rId5"/>
                        </a:rPr>
                        <a:t>Link</a:t>
                      </a:r>
                      <a:endParaRPr lang="en-US" sz="1400" dirty="0">
                        <a:effectLst/>
                        <a:latin typeface="+mj-lt"/>
                        <a:ea typeface="Times New Roman" panose="02020603050405020304" pitchFamily="18" charset="0"/>
                        <a:cs typeface="Times New Roman" panose="02020603050405020304" pitchFamily="18" charset="0"/>
                      </a:endParaRPr>
                    </a:p>
                  </a:txBody>
                  <a:tcPr marL="82296" marR="82296" marT="0" marB="0" anchor="ctr"/>
                </a:tc>
                <a:extLst>
                  <a:ext uri="{0D108BD9-81ED-4DB2-BD59-A6C34878D82A}">
                    <a16:rowId xmlns:a16="http://schemas.microsoft.com/office/drawing/2014/main" val="2420257156"/>
                  </a:ext>
                </a:extLst>
              </a:tr>
              <a:tr h="658368">
                <a:tc>
                  <a:txBody>
                    <a:bodyPr/>
                    <a:lstStyle/>
                    <a:p>
                      <a:r>
                        <a:rPr lang="en-US" sz="1900" b="1" dirty="0">
                          <a:latin typeface="+mj-lt"/>
                        </a:rPr>
                        <a:t>PATHWAYS</a:t>
                      </a:r>
                    </a:p>
                  </a:txBody>
                  <a:tcPr marL="109728" marR="109728" marT="54864" marB="54864" anchor="ctr"/>
                </a:tc>
                <a:tc>
                  <a:txBody>
                    <a:bodyPr/>
                    <a:lstStyle/>
                    <a:p>
                      <a:pPr marL="0" marR="0">
                        <a:spcBef>
                          <a:spcPts val="0"/>
                        </a:spcBef>
                        <a:spcAft>
                          <a:spcPts val="0"/>
                        </a:spcAft>
                      </a:pPr>
                      <a:r>
                        <a:rPr lang="en-US" sz="1400" b="0">
                          <a:solidFill>
                            <a:srgbClr val="000000"/>
                          </a:solidFill>
                          <a:effectLst/>
                          <a:latin typeface="+mj-lt"/>
                          <a:ea typeface="Calibri" panose="020F0502020204030204" pitchFamily="34" charset="0"/>
                          <a:cs typeface="Times New Roman" panose="02020603050405020304" pitchFamily="18" charset="0"/>
                        </a:rPr>
                        <a:t>RIO (supply-side), EnergyPATHWAYS (demand-side)</a:t>
                      </a:r>
                      <a:endParaRPr lang="en-US" sz="1400" b="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a:solidFill>
                            <a:srgbClr val="000000"/>
                          </a:solidFill>
                          <a:effectLst/>
                          <a:latin typeface="+mj-lt"/>
                          <a:ea typeface="Calibri" panose="020F0502020204030204" pitchFamily="34" charset="0"/>
                          <a:cs typeface="Times New Roman" panose="02020603050405020304" pitchFamily="18" charset="0"/>
                        </a:rPr>
                        <a:t>Evolved Energy Research</a:t>
                      </a:r>
                      <a:endParaRPr lang="en-US" sz="140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dirty="0">
                          <a:solidFill>
                            <a:srgbClr val="000000"/>
                          </a:solidFill>
                          <a:effectLst/>
                          <a:latin typeface="+mj-lt"/>
                          <a:ea typeface="Calibri" panose="020F0502020204030204" pitchFamily="34" charset="0"/>
                          <a:cs typeface="Times New Roman" panose="02020603050405020304" pitchFamily="18" charset="0"/>
                        </a:rPr>
                        <a:t>53% net GHG reduction from 2005</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algn="l"/>
                      <a:r>
                        <a:rPr lang="en-US" sz="1400" dirty="0">
                          <a:solidFill>
                            <a:schemeClr val="tx1"/>
                          </a:solidFill>
                          <a:latin typeface="+mj-lt"/>
                        </a:rPr>
                        <a:t>State and federal policies on the books as of Q3 2020</a:t>
                      </a:r>
                    </a:p>
                  </a:txBody>
                  <a:tcPr marL="109728" marR="109728" marT="54864" marB="54864" anchor="ctr"/>
                </a:tc>
                <a:tc>
                  <a:txBody>
                    <a:bodyPr/>
                    <a:lstStyle/>
                    <a:p>
                      <a:pPr marL="0" marR="0" algn="ctr">
                        <a:spcBef>
                          <a:spcPts val="0"/>
                        </a:spcBef>
                        <a:spcAft>
                          <a:spcPts val="0"/>
                        </a:spcAft>
                      </a:pPr>
                      <a:r>
                        <a:rPr lang="en-US" sz="1400" b="1" u="sng" dirty="0">
                          <a:solidFill>
                            <a:srgbClr val="000000"/>
                          </a:solidFill>
                          <a:effectLst/>
                          <a:latin typeface="+mj-lt"/>
                          <a:ea typeface="Calibri" panose="020F0502020204030204" pitchFamily="34" charset="0"/>
                          <a:cs typeface="Times New Roman" panose="02020603050405020304" pitchFamily="18" charset="0"/>
                          <a:hlinkClick r:id="rId6"/>
                        </a:rPr>
                        <a:t>Link</a:t>
                      </a:r>
                      <a:endParaRPr lang="en-US" sz="1400" dirty="0">
                        <a:effectLst/>
                        <a:latin typeface="+mj-lt"/>
                        <a:ea typeface="Times New Roman" panose="02020603050405020304" pitchFamily="18" charset="0"/>
                        <a:cs typeface="Times New Roman" panose="02020603050405020304" pitchFamily="18" charset="0"/>
                      </a:endParaRPr>
                    </a:p>
                  </a:txBody>
                  <a:tcPr marL="82296" marR="82296" marT="0" marB="0" anchor="ctr"/>
                </a:tc>
                <a:extLst>
                  <a:ext uri="{0D108BD9-81ED-4DB2-BD59-A6C34878D82A}">
                    <a16:rowId xmlns:a16="http://schemas.microsoft.com/office/drawing/2014/main" val="2156574613"/>
                  </a:ext>
                </a:extLst>
              </a:tr>
              <a:tr h="548640">
                <a:tc>
                  <a:txBody>
                    <a:bodyPr/>
                    <a:lstStyle/>
                    <a:p>
                      <a:r>
                        <a:rPr lang="en-US" sz="1900" b="1" dirty="0">
                          <a:latin typeface="+mj-lt"/>
                        </a:rPr>
                        <a:t>REGEN</a:t>
                      </a:r>
                    </a:p>
                  </a:txBody>
                  <a:tcPr marL="109728" marR="109728" marT="54864" marB="54864" anchor="ctr"/>
                </a:tc>
                <a:tc>
                  <a:txBody>
                    <a:bodyPr/>
                    <a:lstStyle/>
                    <a:p>
                      <a:pPr marL="0" marR="0">
                        <a:spcBef>
                          <a:spcPts val="0"/>
                        </a:spcBef>
                        <a:spcAft>
                          <a:spcPts val="0"/>
                        </a:spcAft>
                      </a:pPr>
                      <a:r>
                        <a:rPr lang="en-US" sz="1400" b="0">
                          <a:effectLst/>
                          <a:latin typeface="+mj-lt"/>
                          <a:ea typeface="Calibri" panose="020F0502020204030204" pitchFamily="34" charset="0"/>
                          <a:cs typeface="Times New Roman" panose="02020603050405020304" pitchFamily="18" charset="0"/>
                        </a:rPr>
                        <a:t>US-REGEN</a:t>
                      </a:r>
                      <a:endParaRPr lang="en-US" sz="1400" b="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a:effectLst/>
                          <a:latin typeface="+mj-lt"/>
                          <a:ea typeface="Calibri" panose="020F0502020204030204" pitchFamily="34" charset="0"/>
                          <a:cs typeface="Times New Roman" panose="02020603050405020304" pitchFamily="18" charset="0"/>
                        </a:rPr>
                        <a:t>EPRI</a:t>
                      </a:r>
                      <a:endParaRPr lang="en-US" sz="140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a:effectLst/>
                          <a:latin typeface="+mj-lt"/>
                          <a:ea typeface="Calibri" panose="020F0502020204030204" pitchFamily="34" charset="0"/>
                          <a:cs typeface="Times New Roman" panose="02020603050405020304" pitchFamily="18" charset="0"/>
                        </a:rPr>
                        <a:t>50% net GHG reduction from 2005</a:t>
                      </a:r>
                      <a:endParaRPr lang="en-US" sz="1400" b="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Economy-wide CO</a:t>
                      </a:r>
                      <a:r>
                        <a:rPr kumimoji="0" lang="en-US" sz="1400" b="0" i="0" u="none" strike="noStrike" kern="1200" cap="none" spc="0" normalizeH="0" baseline="-2500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 cap by 2030</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2035 electric sector net-zero target</a:t>
                      </a:r>
                      <a:endParaRPr lang="en-US" sz="1400" dirty="0">
                        <a:solidFill>
                          <a:schemeClr val="tx1"/>
                        </a:solidFill>
                        <a:latin typeface="+mj-lt"/>
                      </a:endParaRPr>
                    </a:p>
                  </a:txBody>
                  <a:tcPr marL="109728" marR="109728" marT="54864" marB="54864" anchor="ctr"/>
                </a:tc>
                <a:tc>
                  <a:txBody>
                    <a:bodyPr/>
                    <a:lstStyle/>
                    <a:p>
                      <a:pPr marL="0" marR="0" algn="ctr">
                        <a:spcBef>
                          <a:spcPts val="0"/>
                        </a:spcBef>
                        <a:spcAft>
                          <a:spcPts val="0"/>
                        </a:spcAft>
                      </a:pPr>
                      <a:r>
                        <a:rPr lang="en-US" sz="1400" b="1" u="sng" dirty="0">
                          <a:solidFill>
                            <a:srgbClr val="0000FF"/>
                          </a:solidFill>
                          <a:effectLst/>
                          <a:latin typeface="+mj-lt"/>
                          <a:ea typeface="Calibri" panose="020F0502020204030204" pitchFamily="34" charset="0"/>
                          <a:cs typeface="Times New Roman" panose="02020603050405020304" pitchFamily="18" charset="0"/>
                          <a:hlinkClick r:id="rId7"/>
                        </a:rPr>
                        <a:t>Link</a:t>
                      </a:r>
                      <a:endParaRPr lang="en-US" sz="1400" dirty="0">
                        <a:effectLst/>
                        <a:latin typeface="+mj-lt"/>
                        <a:ea typeface="Times New Roman" panose="02020603050405020304" pitchFamily="18" charset="0"/>
                        <a:cs typeface="Times New Roman" panose="02020603050405020304" pitchFamily="18" charset="0"/>
                      </a:endParaRPr>
                    </a:p>
                  </a:txBody>
                  <a:tcPr marL="82296" marR="82296" marT="0" marB="0" anchor="ctr"/>
                </a:tc>
                <a:extLst>
                  <a:ext uri="{0D108BD9-81ED-4DB2-BD59-A6C34878D82A}">
                    <a16:rowId xmlns:a16="http://schemas.microsoft.com/office/drawing/2014/main" val="1351182012"/>
                  </a:ext>
                </a:extLst>
              </a:tr>
              <a:tr h="548640">
                <a:tc>
                  <a:txBody>
                    <a:bodyPr/>
                    <a:lstStyle/>
                    <a:p>
                      <a:r>
                        <a:rPr lang="en-US" sz="1900" b="1" dirty="0">
                          <a:latin typeface="+mj-lt"/>
                        </a:rPr>
                        <a:t>USREP-ReEDS</a:t>
                      </a:r>
                    </a:p>
                  </a:txBody>
                  <a:tcPr marL="109728" marR="109728" marT="54864" marB="54864" anchor="ctr"/>
                </a:tc>
                <a:tc>
                  <a:txBody>
                    <a:bodyPr/>
                    <a:lstStyle/>
                    <a:p>
                      <a:pPr marL="0" marR="0">
                        <a:spcBef>
                          <a:spcPts val="0"/>
                        </a:spcBef>
                        <a:spcAft>
                          <a:spcPts val="0"/>
                        </a:spcAft>
                      </a:pPr>
                      <a:r>
                        <a:rPr lang="en-US" sz="1400" b="0" dirty="0">
                          <a:solidFill>
                            <a:srgbClr val="000000"/>
                          </a:solidFill>
                          <a:effectLst/>
                          <a:latin typeface="+mj-lt"/>
                          <a:ea typeface="Calibri" panose="020F0502020204030204" pitchFamily="34" charset="0"/>
                          <a:cs typeface="Times New Roman" panose="02020603050405020304" pitchFamily="18" charset="0"/>
                        </a:rPr>
                        <a:t>USREP-ReEDS</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dirty="0">
                          <a:solidFill>
                            <a:srgbClr val="000000"/>
                          </a:solidFill>
                          <a:effectLst/>
                          <a:latin typeface="+mj-lt"/>
                          <a:ea typeface="Calibri" panose="020F0502020204030204" pitchFamily="34" charset="0"/>
                          <a:cs typeface="Times New Roman" panose="02020603050405020304" pitchFamily="18" charset="0"/>
                        </a:rPr>
                        <a:t>MIT, NREL</a:t>
                      </a:r>
                      <a:endParaRPr lang="en-US" sz="140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0" marR="0">
                        <a:spcBef>
                          <a:spcPts val="0"/>
                        </a:spcBef>
                        <a:spcAft>
                          <a:spcPts val="0"/>
                        </a:spcAft>
                      </a:pPr>
                      <a:r>
                        <a:rPr lang="en-US" sz="1400" b="0" dirty="0">
                          <a:solidFill>
                            <a:srgbClr val="000000"/>
                          </a:solidFill>
                          <a:effectLst/>
                          <a:latin typeface="+mj-lt"/>
                          <a:ea typeface="Calibri" panose="020F0502020204030204" pitchFamily="34" charset="0"/>
                          <a:cs typeface="Times New Roman" panose="02020603050405020304" pitchFamily="18" charset="0"/>
                        </a:rPr>
                        <a:t>50% CO</a:t>
                      </a:r>
                      <a:r>
                        <a:rPr lang="en-US" sz="1400" b="0" baseline="-25000" dirty="0">
                          <a:solidFill>
                            <a:srgbClr val="000000"/>
                          </a:solidFill>
                          <a:effectLst/>
                          <a:latin typeface="+mj-lt"/>
                          <a:ea typeface="Calibri" panose="020F0502020204030204" pitchFamily="34" charset="0"/>
                          <a:cs typeface="Times New Roman" panose="02020603050405020304" pitchFamily="18" charset="0"/>
                        </a:rPr>
                        <a:t>2</a:t>
                      </a:r>
                      <a:r>
                        <a:rPr lang="en-US" sz="1400" b="0" dirty="0">
                          <a:solidFill>
                            <a:srgbClr val="000000"/>
                          </a:solidFill>
                          <a:effectLst/>
                          <a:latin typeface="+mj-lt"/>
                          <a:ea typeface="Calibri" panose="020F0502020204030204" pitchFamily="34" charset="0"/>
                          <a:cs typeface="Times New Roman" panose="02020603050405020304" pitchFamily="18" charset="0"/>
                        </a:rPr>
                        <a:t> reduction from 2005</a:t>
                      </a:r>
                      <a:endParaRPr lang="en-US" sz="1400" b="0" dirty="0">
                        <a:effectLst/>
                        <a:latin typeface="+mj-lt"/>
                        <a:ea typeface="Times New Roman" panose="02020603050405020304" pitchFamily="18" charset="0"/>
                        <a:cs typeface="Times New Roman" panose="02020603050405020304" pitchFamily="18" charset="0"/>
                      </a:endParaRPr>
                    </a:p>
                  </a:txBody>
                  <a:tcPr marL="82296" marR="82296" marT="0" marB="0"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EE mandates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mj-lt"/>
                          <a:ea typeface="+mn-ea"/>
                          <a:cs typeface="+mn-cs"/>
                        </a:rPr>
                        <a:t>50% CO</a:t>
                      </a:r>
                      <a:r>
                        <a:rPr kumimoji="0" lang="en-US" sz="1400" b="0" i="0" u="none" strike="noStrike" kern="1200" cap="none" spc="0" normalizeH="0" baseline="-25000" noProof="0" dirty="0">
                          <a:ln>
                            <a:noFill/>
                          </a:ln>
                          <a:solidFill>
                            <a:srgbClr val="000000"/>
                          </a:solidFill>
                          <a:effectLst/>
                          <a:uLnTx/>
                          <a:uFillTx/>
                          <a:latin typeface="+mj-lt"/>
                          <a:ea typeface="+mn-ea"/>
                          <a:cs typeface="+mn-cs"/>
                        </a:rPr>
                        <a:t>2</a:t>
                      </a:r>
                      <a:r>
                        <a:rPr kumimoji="0" lang="en-US" sz="1400" b="0" i="0" u="none" strike="noStrike" kern="1200" cap="none" spc="0" normalizeH="0" baseline="0" noProof="0" dirty="0">
                          <a:ln>
                            <a:noFill/>
                          </a:ln>
                          <a:solidFill>
                            <a:srgbClr val="000000"/>
                          </a:solidFill>
                          <a:effectLst/>
                          <a:uLnTx/>
                          <a:uFillTx/>
                          <a:latin typeface="+mj-lt"/>
                          <a:ea typeface="+mn-ea"/>
                          <a:cs typeface="+mn-cs"/>
                        </a:rPr>
                        <a:t> cap by 2030</a:t>
                      </a:r>
                      <a:endParaRPr lang="en-US" sz="1400" dirty="0">
                        <a:solidFill>
                          <a:schemeClr val="tx1"/>
                        </a:solidFill>
                        <a:latin typeface="+mj-lt"/>
                      </a:endParaRPr>
                    </a:p>
                  </a:txBody>
                  <a:tcPr marL="109728" marR="109728" marT="54864" marB="54864" anchor="ctr"/>
                </a:tc>
                <a:tc>
                  <a:txBody>
                    <a:bodyPr/>
                    <a:lstStyle/>
                    <a:p>
                      <a:pPr marL="0" marR="0" algn="ctr">
                        <a:spcBef>
                          <a:spcPts val="0"/>
                        </a:spcBef>
                        <a:spcAft>
                          <a:spcPts val="0"/>
                        </a:spcAft>
                      </a:pPr>
                      <a:r>
                        <a:rPr lang="en-US" sz="1400" b="1" u="sng" dirty="0">
                          <a:solidFill>
                            <a:srgbClr val="000000"/>
                          </a:solidFill>
                          <a:effectLst/>
                          <a:latin typeface="+mj-lt"/>
                          <a:ea typeface="Calibri" panose="020F0502020204030204" pitchFamily="34" charset="0"/>
                          <a:cs typeface="Times New Roman" panose="02020603050405020304" pitchFamily="18" charset="0"/>
                          <a:hlinkClick r:id="rId8"/>
                        </a:rPr>
                        <a:t>Link</a:t>
                      </a:r>
                      <a:endParaRPr lang="en-US" sz="1400" dirty="0">
                        <a:effectLst/>
                        <a:latin typeface="+mj-lt"/>
                        <a:ea typeface="Times New Roman" panose="02020603050405020304" pitchFamily="18" charset="0"/>
                        <a:cs typeface="Times New Roman" panose="02020603050405020304" pitchFamily="18" charset="0"/>
                      </a:endParaRPr>
                    </a:p>
                  </a:txBody>
                  <a:tcPr marL="82296" marR="82296" marT="0" marB="0" anchor="ctr"/>
                </a:tc>
                <a:extLst>
                  <a:ext uri="{0D108BD9-81ED-4DB2-BD59-A6C34878D82A}">
                    <a16:rowId xmlns:a16="http://schemas.microsoft.com/office/drawing/2014/main" val="709127306"/>
                  </a:ext>
                </a:extLst>
              </a:tr>
            </a:tbl>
          </a:graphicData>
        </a:graphic>
      </p:graphicFrame>
      <p:pic>
        <p:nvPicPr>
          <p:cNvPr id="5" name="Picture 2" descr="EPRI Promotes David Lindsey to CIO">
            <a:extLst>
              <a:ext uri="{FF2B5EF4-FFF2-40B4-BE49-F238E27FC236}">
                <a16:creationId xmlns:a16="http://schemas.microsoft.com/office/drawing/2014/main" id="{6F53FDD9-4E36-471B-9B73-F9DE74A435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3321" y="5221490"/>
            <a:ext cx="1324634" cy="271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me | MIT Global Change">
            <a:extLst>
              <a:ext uri="{FF2B5EF4-FFF2-40B4-BE49-F238E27FC236}">
                <a16:creationId xmlns:a16="http://schemas.microsoft.com/office/drawing/2014/main" id="{00AB3AD5-B857-40F1-A9BD-15D46FBC7D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814" y="5698598"/>
            <a:ext cx="1605067" cy="4534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RDC">
            <a:extLst>
              <a:ext uri="{FF2B5EF4-FFF2-40B4-BE49-F238E27FC236}">
                <a16:creationId xmlns:a16="http://schemas.microsoft.com/office/drawing/2014/main" id="{619B0F68-DB0C-43DA-9B85-AA7FB9E72DCC}"/>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9559" t="29259" r="10543" b="33879"/>
          <a:stretch/>
        </p:blipFill>
        <p:spPr bwMode="auto">
          <a:xfrm>
            <a:off x="163003" y="4580172"/>
            <a:ext cx="1496466" cy="3624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tellectual Property Office - Gateway to Berkeley Lab Technology">
            <a:extLst>
              <a:ext uri="{FF2B5EF4-FFF2-40B4-BE49-F238E27FC236}">
                <a16:creationId xmlns:a16="http://schemas.microsoft.com/office/drawing/2014/main" id="{E9487327-B4A6-4878-A273-10915D39BAC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9219" y="3357427"/>
            <a:ext cx="1016089" cy="7710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cific Northwest National Laboratory - Wikipedia">
            <a:extLst>
              <a:ext uri="{FF2B5EF4-FFF2-40B4-BE49-F238E27FC236}">
                <a16:creationId xmlns:a16="http://schemas.microsoft.com/office/drawing/2014/main" id="{BFDAFF93-0892-452B-B64E-45957C5526C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3253" y="2383444"/>
            <a:ext cx="1409032" cy="6035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nvironmental Defense Fund - Wikipedia">
            <a:extLst>
              <a:ext uri="{FF2B5EF4-FFF2-40B4-BE49-F238E27FC236}">
                <a16:creationId xmlns:a16="http://schemas.microsoft.com/office/drawing/2014/main" id="{78CDBFA2-1EA5-4C66-B20B-A35EE2DBD92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5059" y="1763530"/>
            <a:ext cx="1333148" cy="61991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E8DBA6BB-955F-43B5-B24F-14CE032184B9}"/>
              </a:ext>
            </a:extLst>
          </p:cNvPr>
          <p:cNvSpPr>
            <a:spLocks noGrp="1"/>
          </p:cNvSpPr>
          <p:nvPr>
            <p:ph idx="1"/>
          </p:nvPr>
        </p:nvSpPr>
        <p:spPr>
          <a:xfrm>
            <a:off x="438912" y="6535833"/>
            <a:ext cx="13716000" cy="1334150"/>
          </a:xfrm>
        </p:spPr>
        <p:txBody>
          <a:bodyPr>
            <a:normAutofit/>
          </a:bodyPr>
          <a:lstStyle/>
          <a:p>
            <a:r>
              <a:rPr lang="en-US" sz="2880" dirty="0"/>
              <a:t>Multi-model studies identify which insights are robust and which differ across models</a:t>
            </a:r>
          </a:p>
          <a:p>
            <a:r>
              <a:rPr lang="en-US" sz="2880" dirty="0"/>
              <a:t>Models assume different policy pathways to reach the 2030 target</a:t>
            </a:r>
          </a:p>
        </p:txBody>
      </p:sp>
    </p:spTree>
    <p:extLst>
      <p:ext uri="{BB962C8B-B14F-4D97-AF65-F5344CB8AC3E}">
        <p14:creationId xmlns:p14="http://schemas.microsoft.com/office/powerpoint/2010/main" val="4035416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EBA19F-E7E7-4DC7-B4E4-147134F93D31}"/>
              </a:ext>
            </a:extLst>
          </p:cNvPr>
          <p:cNvSpPr>
            <a:spLocks noGrp="1"/>
          </p:cNvSpPr>
          <p:nvPr>
            <p:ph type="sldNum" sz="quarter" idx="12"/>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FE7A4BB3-E848-5A44-82DF-322201952CD8}" type="slidenum">
              <a:rPr kumimoji="0" lang="en-US" sz="1200" b="0" i="0" u="none" strike="noStrike" kern="1200" cap="none" spc="0" normalizeH="0" baseline="0" noProof="0" smtClean="0">
                <a:ln>
                  <a:noFill/>
                </a:ln>
                <a:solidFill>
                  <a:srgbClr val="B3B3B3"/>
                </a:solidFill>
                <a:effectLst/>
                <a:uLnTx/>
                <a:uFillTx/>
                <a:latin typeface="Arial" panose="020B0604020202020204" pitchFamily="34" charset="0"/>
                <a:ea typeface="+mn-ea"/>
                <a:cs typeface="Arial" panose="020B0604020202020204" pitchFamily="34" charset="0"/>
              </a:rPr>
              <a:pPr marL="0" marR="0" lvl="0" indent="0" algn="r" defTabSz="109728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srgbClr val="B3B3B3"/>
              </a:solidFill>
              <a:effectLst/>
              <a:uLnTx/>
              <a:uFillTx/>
              <a:latin typeface="Arial" panose="020B0604020202020204" pitchFamily="34" charset="0"/>
              <a:ea typeface="+mn-ea"/>
              <a:cs typeface="Arial" panose="020B0604020202020204" pitchFamily="34" charset="0"/>
            </a:endParaRPr>
          </a:p>
        </p:txBody>
      </p:sp>
      <p:pic>
        <p:nvPicPr>
          <p:cNvPr id="7" name="Content Placeholder 6">
            <a:extLst>
              <a:ext uri="{FF2B5EF4-FFF2-40B4-BE49-F238E27FC236}">
                <a16:creationId xmlns:a16="http://schemas.microsoft.com/office/drawing/2014/main" id="{67D4F6A9-4FAB-4ED3-8713-A1580F54C3CA}"/>
              </a:ext>
            </a:extLst>
          </p:cNvPr>
          <p:cNvPicPr>
            <a:picLocks noGrp="1" noChangeAspect="1"/>
          </p:cNvPicPr>
          <p:nvPr>
            <p:ph sz="quarter" idx="20"/>
          </p:nvPr>
        </p:nvPicPr>
        <p:blipFill>
          <a:blip r:embed="rId2"/>
          <a:stretch>
            <a:fillRect/>
          </a:stretch>
        </p:blipFill>
        <p:spPr>
          <a:xfrm>
            <a:off x="6972301" y="136618"/>
            <a:ext cx="6689724" cy="7956364"/>
          </a:xfrm>
        </p:spPr>
      </p:pic>
      <p:sp>
        <p:nvSpPr>
          <p:cNvPr id="4" name="Content Placeholder 3">
            <a:extLst>
              <a:ext uri="{FF2B5EF4-FFF2-40B4-BE49-F238E27FC236}">
                <a16:creationId xmlns:a16="http://schemas.microsoft.com/office/drawing/2014/main" id="{6ADD67C7-EF8E-4B4D-BA44-CD4E16F23C7A}"/>
              </a:ext>
            </a:extLst>
          </p:cNvPr>
          <p:cNvSpPr>
            <a:spLocks noGrp="1"/>
          </p:cNvSpPr>
          <p:nvPr>
            <p:ph sz="quarter" idx="21"/>
          </p:nvPr>
        </p:nvSpPr>
        <p:spPr/>
        <p:txBody>
          <a:bodyPr/>
          <a:lstStyle/>
          <a:p>
            <a:r>
              <a:rPr lang="en-US" dirty="0"/>
              <a:t>After the publication of the comparison paper, many new climate policies were enacted.</a:t>
            </a:r>
          </a:p>
          <a:p>
            <a:r>
              <a:rPr lang="en-US" dirty="0"/>
              <a:t>We’re continuously updating the policies to assess the emission impacts.</a:t>
            </a:r>
          </a:p>
        </p:txBody>
      </p:sp>
      <p:sp>
        <p:nvSpPr>
          <p:cNvPr id="5" name="Title 4">
            <a:extLst>
              <a:ext uri="{FF2B5EF4-FFF2-40B4-BE49-F238E27FC236}">
                <a16:creationId xmlns:a16="http://schemas.microsoft.com/office/drawing/2014/main" id="{954FCF45-9B46-472F-8E10-58154A944328}"/>
              </a:ext>
            </a:extLst>
          </p:cNvPr>
          <p:cNvSpPr>
            <a:spLocks noGrp="1"/>
          </p:cNvSpPr>
          <p:nvPr>
            <p:ph type="title"/>
          </p:nvPr>
        </p:nvSpPr>
        <p:spPr/>
        <p:txBody>
          <a:bodyPr/>
          <a:lstStyle/>
          <a:p>
            <a:r>
              <a:rPr lang="en-US" dirty="0"/>
              <a:t>Working list of policies…</a:t>
            </a:r>
          </a:p>
        </p:txBody>
      </p:sp>
    </p:spTree>
    <p:extLst>
      <p:ext uri="{BB962C8B-B14F-4D97-AF65-F5344CB8AC3E}">
        <p14:creationId xmlns:p14="http://schemas.microsoft.com/office/powerpoint/2010/main" val="160741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A213776-E785-4E9E-85E3-4394DE425F36}"/>
              </a:ext>
            </a:extLst>
          </p:cNvPr>
          <p:cNvGrpSpPr/>
          <p:nvPr/>
        </p:nvGrpSpPr>
        <p:grpSpPr>
          <a:xfrm>
            <a:off x="92776" y="757990"/>
            <a:ext cx="10725578" cy="6757189"/>
            <a:chOff x="0" y="0"/>
            <a:chExt cx="8647488" cy="5739876"/>
          </a:xfrm>
        </p:grpSpPr>
        <p:graphicFrame>
          <p:nvGraphicFramePr>
            <p:cNvPr id="30" name="Chart 29">
              <a:extLst>
                <a:ext uri="{FF2B5EF4-FFF2-40B4-BE49-F238E27FC236}">
                  <a16:creationId xmlns:a16="http://schemas.microsoft.com/office/drawing/2014/main" id="{4FFEE8D9-777E-469A-87C7-041C7DEEC349}"/>
                </a:ext>
              </a:extLst>
            </p:cNvPr>
            <p:cNvGraphicFramePr/>
            <p:nvPr/>
          </p:nvGraphicFramePr>
          <p:xfrm>
            <a:off x="0" y="527796"/>
            <a:ext cx="8542263" cy="5212080"/>
          </p:xfrm>
          <a:graphic>
            <a:graphicData uri="http://schemas.openxmlformats.org/drawingml/2006/chart">
              <c:chart xmlns:c="http://schemas.openxmlformats.org/drawingml/2006/chart" xmlns:r="http://schemas.openxmlformats.org/officeDocument/2006/relationships" r:id="rId3"/>
            </a:graphicData>
          </a:graphic>
        </p:graphicFrame>
        <p:grpSp>
          <p:nvGrpSpPr>
            <p:cNvPr id="31" name="Group 30">
              <a:extLst>
                <a:ext uri="{FF2B5EF4-FFF2-40B4-BE49-F238E27FC236}">
                  <a16:creationId xmlns:a16="http://schemas.microsoft.com/office/drawing/2014/main" id="{77D71206-3F75-46EA-A9D9-565A143AC5D4}"/>
                </a:ext>
              </a:extLst>
            </p:cNvPr>
            <p:cNvGrpSpPr/>
            <p:nvPr/>
          </p:nvGrpSpPr>
          <p:grpSpPr>
            <a:xfrm>
              <a:off x="168092" y="0"/>
              <a:ext cx="8479396" cy="3524686"/>
              <a:chOff x="168092" y="0"/>
              <a:chExt cx="8535294" cy="3524705"/>
            </a:xfrm>
          </p:grpSpPr>
          <p:grpSp>
            <p:nvGrpSpPr>
              <p:cNvPr id="32" name="Group 31">
                <a:extLst>
                  <a:ext uri="{FF2B5EF4-FFF2-40B4-BE49-F238E27FC236}">
                    <a16:creationId xmlns:a16="http://schemas.microsoft.com/office/drawing/2014/main" id="{C109494E-3BF2-41A3-BBD4-9A96C4776478}"/>
                  </a:ext>
                </a:extLst>
              </p:cNvPr>
              <p:cNvGrpSpPr/>
              <p:nvPr/>
            </p:nvGrpSpPr>
            <p:grpSpPr>
              <a:xfrm>
                <a:off x="168092" y="0"/>
                <a:ext cx="8535294" cy="3243741"/>
                <a:chOff x="168092" y="0"/>
                <a:chExt cx="8098588" cy="3159260"/>
              </a:xfrm>
            </p:grpSpPr>
            <p:grpSp>
              <p:nvGrpSpPr>
                <p:cNvPr id="35" name="Group 34">
                  <a:extLst>
                    <a:ext uri="{FF2B5EF4-FFF2-40B4-BE49-F238E27FC236}">
                      <a16:creationId xmlns:a16="http://schemas.microsoft.com/office/drawing/2014/main" id="{B5B23539-9377-4FD1-BFB8-E34760FB5AD4}"/>
                    </a:ext>
                  </a:extLst>
                </p:cNvPr>
                <p:cNvGrpSpPr/>
                <p:nvPr/>
              </p:nvGrpSpPr>
              <p:grpSpPr>
                <a:xfrm>
                  <a:off x="6927978" y="1579546"/>
                  <a:ext cx="1338702" cy="1579714"/>
                  <a:chOff x="6927988" y="1579547"/>
                  <a:chExt cx="1350945" cy="1553347"/>
                </a:xfrm>
              </p:grpSpPr>
              <p:sp>
                <p:nvSpPr>
                  <p:cNvPr id="37" name="Rectangle 36">
                    <a:extLst>
                      <a:ext uri="{FF2B5EF4-FFF2-40B4-BE49-F238E27FC236}">
                        <a16:creationId xmlns:a16="http://schemas.microsoft.com/office/drawing/2014/main" id="{AA0D9139-5379-480E-A0D5-84E8BABD1B6F}"/>
                      </a:ext>
                    </a:extLst>
                  </p:cNvPr>
                  <p:cNvSpPr>
                    <a:spLocks noChangeArrowheads="1"/>
                  </p:cNvSpPr>
                  <p:nvPr/>
                </p:nvSpPr>
                <p:spPr bwMode="auto">
                  <a:xfrm>
                    <a:off x="6927988" y="1619812"/>
                    <a:ext cx="137160" cy="137160"/>
                  </a:xfrm>
                  <a:prstGeom prst="rect">
                    <a:avLst/>
                  </a:prstGeom>
                  <a:solidFill>
                    <a:srgbClr val="948B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92F2ADB6-CB1F-479A-9D55-969D4547238C}"/>
                      </a:ext>
                    </a:extLst>
                  </p:cNvPr>
                  <p:cNvSpPr>
                    <a:spLocks noChangeArrowheads="1"/>
                  </p:cNvSpPr>
                  <p:nvPr/>
                </p:nvSpPr>
                <p:spPr bwMode="auto">
                  <a:xfrm>
                    <a:off x="7118050" y="1579547"/>
                    <a:ext cx="1082669" cy="21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Electric</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C3FEBEE9-47EA-4636-97F7-53C24DC2D79C}"/>
                      </a:ext>
                    </a:extLst>
                  </p:cNvPr>
                  <p:cNvSpPr>
                    <a:spLocks noChangeArrowheads="1"/>
                  </p:cNvSpPr>
                  <p:nvPr/>
                </p:nvSpPr>
                <p:spPr bwMode="auto">
                  <a:xfrm>
                    <a:off x="6927988" y="2151049"/>
                    <a:ext cx="137160" cy="137160"/>
                  </a:xfrm>
                  <a:prstGeom prst="rect">
                    <a:avLst/>
                  </a:prstGeom>
                  <a:solidFill>
                    <a:srgbClr val="DA7D4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A28F2301-7089-43DB-AE32-C4283B7DA538}"/>
                      </a:ext>
                    </a:extLst>
                  </p:cNvPr>
                  <p:cNvSpPr>
                    <a:spLocks noChangeArrowheads="1"/>
                  </p:cNvSpPr>
                  <p:nvPr/>
                </p:nvSpPr>
                <p:spPr bwMode="auto">
                  <a:xfrm>
                    <a:off x="7118056" y="2107608"/>
                    <a:ext cx="703879" cy="21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Buildings</a:t>
                    </a:r>
                    <a:endParaRPr kumimoji="0" lang="en-US" altLang="en-US" sz="2160" b="0" i="0" u="none" strike="noStrike" kern="1200" cap="none" spc="0" normalizeH="0" baseline="-25000" noProof="0">
                      <a:ln>
                        <a:noFill/>
                      </a:ln>
                      <a:solidFill>
                        <a:srgbClr val="000000"/>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2D8B4333-28AB-41B6-A3DB-C2E1FF599A27}"/>
                      </a:ext>
                    </a:extLst>
                  </p:cNvPr>
                  <p:cNvSpPr>
                    <a:spLocks noChangeArrowheads="1"/>
                  </p:cNvSpPr>
                  <p:nvPr/>
                </p:nvSpPr>
                <p:spPr bwMode="auto">
                  <a:xfrm>
                    <a:off x="6927988" y="1884632"/>
                    <a:ext cx="137160" cy="137160"/>
                  </a:xfrm>
                  <a:prstGeom prst="rect">
                    <a:avLst/>
                  </a:prstGeom>
                  <a:solidFill>
                    <a:srgbClr val="E5BA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FE28202A-4822-4DD9-AAE4-0B4AE387292E}"/>
                      </a:ext>
                    </a:extLst>
                  </p:cNvPr>
                  <p:cNvSpPr>
                    <a:spLocks noChangeArrowheads="1"/>
                  </p:cNvSpPr>
                  <p:nvPr/>
                </p:nvSpPr>
                <p:spPr bwMode="auto">
                  <a:xfrm>
                    <a:off x="7118056" y="1849130"/>
                    <a:ext cx="710237" cy="21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Industry</a:t>
                    </a:r>
                    <a:endParaRPr kumimoji="0" lang="en-US" altLang="en-US" sz="2160" b="0" i="0" u="none" strike="noStrike" kern="1200" cap="none" spc="0" normalizeH="0" baseline="-25000" noProof="0">
                      <a:ln>
                        <a:noFill/>
                      </a:ln>
                      <a:solidFill>
                        <a:srgbClr val="000000"/>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BE890106-8F5D-465F-AD13-10AF9E3C3E33}"/>
                      </a:ext>
                    </a:extLst>
                  </p:cNvPr>
                  <p:cNvSpPr>
                    <a:spLocks noChangeArrowheads="1"/>
                  </p:cNvSpPr>
                  <p:nvPr/>
                </p:nvSpPr>
                <p:spPr bwMode="auto">
                  <a:xfrm>
                    <a:off x="6927988" y="2426259"/>
                    <a:ext cx="137160" cy="137160"/>
                  </a:xfrm>
                  <a:prstGeom prst="rect">
                    <a:avLst/>
                  </a:prstGeom>
                  <a:solidFill>
                    <a:srgbClr val="8AC86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F18D6585-073C-4914-841A-6CA82399E177}"/>
                      </a:ext>
                    </a:extLst>
                  </p:cNvPr>
                  <p:cNvSpPr>
                    <a:spLocks noChangeArrowheads="1"/>
                  </p:cNvSpPr>
                  <p:nvPr/>
                </p:nvSpPr>
                <p:spPr bwMode="auto">
                  <a:xfrm>
                    <a:off x="7118056" y="2387582"/>
                    <a:ext cx="804737" cy="21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Transport</a:t>
                    </a:r>
                    <a:endParaRPr kumimoji="0" lang="en-US" altLang="en-US" sz="2160" b="0" i="0" u="none" strike="noStrike" kern="1200" cap="none" spc="0" normalizeH="0" baseline="-25000" noProof="0">
                      <a:ln>
                        <a:noFill/>
                      </a:ln>
                      <a:solidFill>
                        <a:srgbClr val="000000"/>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4288B9D8-9AD7-44A1-A977-DECD5A307665}"/>
                      </a:ext>
                    </a:extLst>
                  </p:cNvPr>
                  <p:cNvSpPr>
                    <a:spLocks noChangeArrowheads="1"/>
                  </p:cNvSpPr>
                  <p:nvPr/>
                </p:nvSpPr>
                <p:spPr bwMode="auto">
                  <a:xfrm>
                    <a:off x="6927988" y="2696137"/>
                    <a:ext cx="137160" cy="137160"/>
                  </a:xfrm>
                  <a:prstGeom prst="rect">
                    <a:avLst/>
                  </a:prstGeom>
                  <a:solidFill>
                    <a:srgbClr val="4687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46" name="Rectangle 45">
                    <a:extLst>
                      <a:ext uri="{FF2B5EF4-FFF2-40B4-BE49-F238E27FC236}">
                        <a16:creationId xmlns:a16="http://schemas.microsoft.com/office/drawing/2014/main" id="{112D4D29-F717-4CF1-830E-C96E91ADEC12}"/>
                      </a:ext>
                    </a:extLst>
                  </p:cNvPr>
                  <p:cNvSpPr>
                    <a:spLocks noChangeArrowheads="1"/>
                  </p:cNvSpPr>
                  <p:nvPr/>
                </p:nvSpPr>
                <p:spPr bwMode="auto">
                  <a:xfrm>
                    <a:off x="7118056" y="2654280"/>
                    <a:ext cx="793945" cy="21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Other CO</a:t>
                    </a:r>
                    <a:r>
                      <a:rPr kumimoji="0" lang="en-US" altLang="en-US" sz="1680" b="0" i="0" u="none" strike="noStrike" kern="1200" cap="none" spc="0" normalizeH="0" baseline="-25000" noProof="0">
                        <a:ln>
                          <a:noFill/>
                        </a:ln>
                        <a:solidFill>
                          <a:srgbClr val="000000"/>
                        </a:solidFill>
                        <a:effectLst/>
                        <a:uLnTx/>
                        <a:uFillTx/>
                        <a:latin typeface="Calibri" panose="020F0502020204030204" pitchFamily="34" charset="0"/>
                        <a:ea typeface="+mn-ea"/>
                        <a:cs typeface="+mn-cs"/>
                      </a:rPr>
                      <a:t>2</a:t>
                    </a:r>
                    <a:endParaRPr kumimoji="0" lang="en-US" altLang="en-US" sz="2160" b="0" i="0" u="none" strike="noStrike" kern="1200" cap="none" spc="0" normalizeH="0" baseline="-25000" noProof="0">
                      <a:ln>
                        <a:noFill/>
                      </a:ln>
                      <a:solidFill>
                        <a:srgbClr val="000000"/>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F6E29AEF-EDFB-490D-B932-1B1C4349B839}"/>
                      </a:ext>
                    </a:extLst>
                  </p:cNvPr>
                  <p:cNvSpPr>
                    <a:spLocks noChangeArrowheads="1"/>
                  </p:cNvSpPr>
                  <p:nvPr/>
                </p:nvSpPr>
                <p:spPr bwMode="auto">
                  <a:xfrm>
                    <a:off x="6927988" y="2959658"/>
                    <a:ext cx="137160" cy="137160"/>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F25ADC97-EFFA-43B3-84D0-FE3EFFF51C93}"/>
                      </a:ext>
                    </a:extLst>
                  </p:cNvPr>
                  <p:cNvSpPr>
                    <a:spLocks noChangeArrowheads="1"/>
                  </p:cNvSpPr>
                  <p:nvPr/>
                </p:nvSpPr>
                <p:spPr bwMode="auto">
                  <a:xfrm>
                    <a:off x="7118055" y="2922573"/>
                    <a:ext cx="1160878" cy="21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Non-CO</a:t>
                    </a:r>
                    <a:r>
                      <a:rPr kumimoji="0" lang="en-US" altLang="en-US" sz="1680" b="0" i="0" u="none" strike="noStrike" kern="1200" cap="none" spc="0" normalizeH="0" baseline="-25000" noProof="0">
                        <a:ln>
                          <a:noFill/>
                        </a:ln>
                        <a:solidFill>
                          <a:srgbClr val="000000"/>
                        </a:solidFill>
                        <a:effectLst/>
                        <a:uLnTx/>
                        <a:uFillTx/>
                        <a:latin typeface="Calibri" panose="020F0502020204030204" pitchFamily="34" charset="0"/>
                        <a:ea typeface="+mn-ea"/>
                        <a:cs typeface="+mn-cs"/>
                      </a:rPr>
                      <a:t>2</a:t>
                    </a: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GHGs</a:t>
                    </a:r>
                  </a:p>
                </p:txBody>
              </p:sp>
            </p:grpSp>
            <p:grpSp>
              <p:nvGrpSpPr>
                <p:cNvPr id="36" name="Group 35">
                  <a:extLst>
                    <a:ext uri="{FF2B5EF4-FFF2-40B4-BE49-F238E27FC236}">
                      <a16:creationId xmlns:a16="http://schemas.microsoft.com/office/drawing/2014/main" id="{A8EFC50E-330A-4611-832D-280FE36E9472}"/>
                    </a:ext>
                  </a:extLst>
                </p:cNvPr>
                <p:cNvGrpSpPr/>
                <p:nvPr/>
              </p:nvGrpSpPr>
              <p:grpSpPr>
                <a:xfrm>
                  <a:off x="168092" y="0"/>
                  <a:ext cx="0" cy="0"/>
                  <a:chOff x="168092" y="0"/>
                  <a:chExt cx="0" cy="0"/>
                </a:xfrm>
              </p:grpSpPr>
            </p:grpSp>
          </p:grpSp>
          <p:sp>
            <p:nvSpPr>
              <p:cNvPr id="33" name="Rectangle 32">
                <a:extLst>
                  <a:ext uri="{FF2B5EF4-FFF2-40B4-BE49-F238E27FC236}">
                    <a16:creationId xmlns:a16="http://schemas.microsoft.com/office/drawing/2014/main" id="{BFB9B233-372B-4E14-81B3-86A67E896D6B}"/>
                  </a:ext>
                </a:extLst>
              </p:cNvPr>
              <p:cNvSpPr>
                <a:spLocks noChangeArrowheads="1"/>
              </p:cNvSpPr>
              <p:nvPr/>
            </p:nvSpPr>
            <p:spPr bwMode="auto">
              <a:xfrm>
                <a:off x="7299303" y="3343820"/>
                <a:ext cx="143246" cy="143219"/>
              </a:xfrm>
              <a:prstGeom prst="rect">
                <a:avLst/>
              </a:prstGeom>
              <a:solidFill>
                <a:srgbClr val="264478"/>
              </a:solidFill>
              <a:ln>
                <a:noFill/>
              </a:ln>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021F2F98-ED58-459C-9F4D-2B7A3E0E4D0D}"/>
                  </a:ext>
                </a:extLst>
              </p:cNvPr>
              <p:cNvSpPr>
                <a:spLocks noChangeArrowheads="1"/>
              </p:cNvSpPr>
              <p:nvPr/>
            </p:nvSpPr>
            <p:spPr bwMode="auto">
              <a:xfrm>
                <a:off x="7497806" y="3305094"/>
                <a:ext cx="350096" cy="21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Land</a:t>
                </a:r>
                <a:endParaRPr kumimoji="0" lang="en-US" altLang="en-US" sz="2160" b="0" i="0" u="none" strike="noStrike" kern="1200" cap="none" spc="0" normalizeH="0" baseline="-25000" noProof="0">
                  <a:ln>
                    <a:noFill/>
                  </a:ln>
                  <a:solidFill>
                    <a:srgbClr val="000000"/>
                  </a:solidFill>
                  <a:effectLst/>
                  <a:uLnTx/>
                  <a:uFillTx/>
                  <a:latin typeface="Calibri"/>
                  <a:ea typeface="+mn-ea"/>
                  <a:cs typeface="+mn-cs"/>
                </a:endParaRPr>
              </a:p>
            </p:txBody>
          </p:sp>
        </p:grpSp>
      </p:grpSp>
      <p:sp>
        <p:nvSpPr>
          <p:cNvPr id="2" name="Title 1">
            <a:extLst>
              <a:ext uri="{FF2B5EF4-FFF2-40B4-BE49-F238E27FC236}">
                <a16:creationId xmlns:a16="http://schemas.microsoft.com/office/drawing/2014/main" id="{CEBFAF7C-32F4-4605-8538-52115D339EDA}"/>
              </a:ext>
            </a:extLst>
          </p:cNvPr>
          <p:cNvSpPr>
            <a:spLocks noGrp="1"/>
          </p:cNvSpPr>
          <p:nvPr>
            <p:ph type="title"/>
          </p:nvPr>
        </p:nvSpPr>
        <p:spPr/>
        <p:txBody>
          <a:bodyPr/>
          <a:lstStyle/>
          <a:p>
            <a:r>
              <a:rPr lang="en-US" dirty="0"/>
              <a:t>Results: Sectoral Reductions to Reach 50x30 Targets</a:t>
            </a:r>
          </a:p>
        </p:txBody>
      </p:sp>
      <p:sp>
        <p:nvSpPr>
          <p:cNvPr id="5" name="TextBox 4">
            <a:extLst>
              <a:ext uri="{FF2B5EF4-FFF2-40B4-BE49-F238E27FC236}">
                <a16:creationId xmlns:a16="http://schemas.microsoft.com/office/drawing/2014/main" id="{1A92C218-EEF3-4920-A44B-83A05E14F768}"/>
              </a:ext>
            </a:extLst>
          </p:cNvPr>
          <p:cNvSpPr txBox="1"/>
          <p:nvPr/>
        </p:nvSpPr>
        <p:spPr>
          <a:xfrm>
            <a:off x="10687842" y="1404104"/>
            <a:ext cx="3766793" cy="6357708"/>
          </a:xfrm>
          <a:prstGeom prst="rect">
            <a:avLst/>
          </a:prstGeom>
          <a:noFill/>
          <a:ln w="9525">
            <a:noFill/>
            <a:miter lim="800000"/>
            <a:headEnd/>
            <a:tailEnd/>
          </a:ln>
          <a:effectLst/>
        </p:spPr>
        <p:txBody>
          <a:bodyPr vert="horz" wrap="square" lIns="109728" tIns="54864" rIns="109728" bIns="54864" numCol="1" anchor="t" anchorCtr="0" compatLnSpc="1">
            <a:prstTxWarp prst="textNoShape">
              <a:avLst/>
            </a:prstTxWarp>
            <a:noAutofit/>
          </a:bodyPr>
          <a:lstStyle>
            <a:lvl1pPr marL="231775" indent="-231775" algn="l" eaLnBrk="1"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defRPr>
            </a:lvl1pPr>
            <a:lvl2pPr marL="566738" lvl="1" indent="-279400" algn="l" eaLnBrk="1"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eaLnBrk="1"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eaLnBrk="1"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eaLnBrk="1"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fontAlgn="base">
              <a:lnSpc>
                <a:spcPct val="95000"/>
              </a:lnSpc>
              <a:spcBef>
                <a:spcPct val="0"/>
              </a:spcBef>
              <a:spcAft>
                <a:spcPct val="25000"/>
              </a:spcAft>
              <a:buChar char="•"/>
              <a:defRPr sz="2400">
                <a:latin typeface="+mn-lt"/>
              </a:defRPr>
            </a:lvl6pPr>
            <a:lvl7pPr marL="2401888" indent="-174625" fontAlgn="base">
              <a:lnSpc>
                <a:spcPct val="95000"/>
              </a:lnSpc>
              <a:spcBef>
                <a:spcPct val="0"/>
              </a:spcBef>
              <a:spcAft>
                <a:spcPct val="25000"/>
              </a:spcAft>
              <a:buChar char="•"/>
              <a:defRPr sz="2400">
                <a:latin typeface="+mn-lt"/>
              </a:defRPr>
            </a:lvl7pPr>
            <a:lvl8pPr marL="2859088" indent="-174625" fontAlgn="base">
              <a:lnSpc>
                <a:spcPct val="95000"/>
              </a:lnSpc>
              <a:spcBef>
                <a:spcPct val="0"/>
              </a:spcBef>
              <a:spcAft>
                <a:spcPct val="25000"/>
              </a:spcAft>
              <a:buChar char="•"/>
              <a:defRPr sz="2400">
                <a:latin typeface="+mn-lt"/>
              </a:defRPr>
            </a:lvl8pPr>
            <a:lvl9pPr marL="3316288" indent="-174625" fontAlgn="base">
              <a:lnSpc>
                <a:spcPct val="95000"/>
              </a:lnSpc>
              <a:spcBef>
                <a:spcPct val="0"/>
              </a:spcBef>
              <a:spcAft>
                <a:spcPct val="25000"/>
              </a:spcAft>
              <a:buChar char="•"/>
              <a:defRPr sz="2400">
                <a:latin typeface="+mn-lt"/>
              </a:defRPr>
            </a:lvl9pPr>
          </a:lstStyle>
          <a:p>
            <a:pPr marL="0" marR="0" lvl="0" indent="0" algn="l" defTabSz="1097280" rtl="0" eaLnBrk="1" fontAlgn="base" latinLnBrk="0" hangingPunct="1">
              <a:lnSpc>
                <a:spcPct val="100000"/>
              </a:lnSpc>
              <a:spcBef>
                <a:spcPct val="0"/>
              </a:spcBef>
              <a:spcAft>
                <a:spcPts val="1440"/>
              </a:spcAft>
              <a:buClr>
                <a:srgbClr val="000000">
                  <a:lumMod val="65000"/>
                  <a:lumOff val="35000"/>
                </a:srgbClr>
              </a:buClr>
              <a:buSzPct val="8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mn-cs"/>
              </a:rPr>
              <a:t>Notes</a:t>
            </a:r>
          </a:p>
          <a:p>
            <a:pPr marL="278130" marR="0" lvl="0" indent="-278130" algn="l" defTabSz="1097280" rtl="0" eaLnBrk="1" fontAlgn="base" latinLnBrk="0" hangingPunct="1">
              <a:lnSpc>
                <a:spcPct val="100000"/>
              </a:lnSpc>
              <a:spcBef>
                <a:spcPct val="0"/>
              </a:spcBef>
              <a:spcAft>
                <a:spcPts val="1440"/>
              </a:spcAft>
              <a:buClr>
                <a:srgbClr val="000000">
                  <a:lumMod val="65000"/>
                  <a:lumOff val="35000"/>
                </a:srgbClr>
              </a:buClr>
              <a:buSzPct val="8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Bulk of reductions to reach 2030 target come from the electric sector and transport (~70-90% of 2030 reductions)</a:t>
            </a:r>
          </a:p>
          <a:p>
            <a:pPr marL="278130" marR="0" lvl="0" indent="-278130" algn="l" defTabSz="1097280" rtl="0" eaLnBrk="1" fontAlgn="base" latinLnBrk="0" hangingPunct="1">
              <a:lnSpc>
                <a:spcPct val="100000"/>
              </a:lnSpc>
              <a:spcBef>
                <a:spcPct val="0"/>
              </a:spcBef>
              <a:spcAft>
                <a:spcPts val="1440"/>
              </a:spcAft>
              <a:buClr>
                <a:srgbClr val="000000">
                  <a:lumMod val="65000"/>
                  <a:lumOff val="35000"/>
                </a:srgbClr>
              </a:buClr>
              <a:buSzPct val="8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All sectors are involved to varying degrees: Halving GHGs is an “all-hands-on-deck” situation requiring many technology and policy tools</a:t>
            </a:r>
          </a:p>
        </p:txBody>
      </p:sp>
      <p:sp>
        <p:nvSpPr>
          <p:cNvPr id="26" name="TextBox 25">
            <a:extLst>
              <a:ext uri="{FF2B5EF4-FFF2-40B4-BE49-F238E27FC236}">
                <a16:creationId xmlns:a16="http://schemas.microsoft.com/office/drawing/2014/main" id="{A4DEDACF-2813-4C13-9586-8F6B9639801C}"/>
              </a:ext>
            </a:extLst>
          </p:cNvPr>
          <p:cNvSpPr txBox="1"/>
          <p:nvPr/>
        </p:nvSpPr>
        <p:spPr>
          <a:xfrm>
            <a:off x="150437" y="7579961"/>
            <a:ext cx="8877994" cy="350865"/>
          </a:xfrm>
          <a:prstGeom prst="rect">
            <a:avLst/>
          </a:prstGeom>
          <a:noFill/>
        </p:spPr>
        <p:txBody>
          <a:bodyPr wrap="square" rtlCol="0">
            <a:spAutoFit/>
          </a:bodyPr>
          <a:lstStyle/>
          <a:p>
            <a:pPr marL="0" marR="0" lvl="0" indent="0" algn="l" defTabSz="1097280" rtl="0" eaLnBrk="0" fontAlgn="base" latinLnBrk="0" hangingPunct="0">
              <a:lnSpc>
                <a:spcPct val="100000"/>
              </a:lnSpc>
              <a:spcBef>
                <a:spcPts val="0"/>
              </a:spcBef>
              <a:spcAft>
                <a:spcPct val="0"/>
              </a:spcAft>
              <a:buClrTx/>
              <a:buSzTx/>
              <a:buFontTx/>
              <a:buNone/>
              <a:tabLst/>
              <a:defRPr/>
            </a:pPr>
            <a:r>
              <a:rPr kumimoji="0" lang="en-US" sz="1680" b="0" i="1" u="none" strike="noStrike" kern="1200" cap="none" spc="0" normalizeH="0" baseline="0" noProof="0" dirty="0">
                <a:ln>
                  <a:noFill/>
                </a:ln>
                <a:solidFill>
                  <a:srgbClr val="FFFFFF">
                    <a:lumMod val="50000"/>
                  </a:srgbClr>
                </a:solidFill>
                <a:effectLst/>
                <a:uLnTx/>
                <a:uFillTx/>
                <a:latin typeface="Calibri"/>
                <a:ea typeface="+mn-ea"/>
                <a:cs typeface="+mn-cs"/>
              </a:rPr>
              <a:t>Source: Bistline, et al. (2022), “Actions for Reducing U.S. Emissions at Least 50% by 2030”</a:t>
            </a:r>
          </a:p>
        </p:txBody>
      </p:sp>
    </p:spTree>
    <p:extLst>
      <p:ext uri="{BB962C8B-B14F-4D97-AF65-F5344CB8AC3E}">
        <p14:creationId xmlns:p14="http://schemas.microsoft.com/office/powerpoint/2010/main" val="1542675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6898-4B9C-479A-800C-051A773021BC}"/>
              </a:ext>
            </a:extLst>
          </p:cNvPr>
          <p:cNvSpPr>
            <a:spLocks noGrp="1"/>
          </p:cNvSpPr>
          <p:nvPr>
            <p:ph type="title"/>
          </p:nvPr>
        </p:nvSpPr>
        <p:spPr/>
        <p:txBody>
          <a:bodyPr/>
          <a:lstStyle/>
          <a:p>
            <a:r>
              <a:rPr lang="en-US" dirty="0"/>
              <a:t>What Could It Take? Rapid Buildout of the Grid</a:t>
            </a:r>
          </a:p>
        </p:txBody>
      </p:sp>
      <p:sp>
        <p:nvSpPr>
          <p:cNvPr id="35" name="Rectangle 34">
            <a:extLst>
              <a:ext uri="{FF2B5EF4-FFF2-40B4-BE49-F238E27FC236}">
                <a16:creationId xmlns:a16="http://schemas.microsoft.com/office/drawing/2014/main" id="{FB96B24C-B327-4171-AF57-2ECA79549765}"/>
              </a:ext>
            </a:extLst>
          </p:cNvPr>
          <p:cNvSpPr/>
          <p:nvPr/>
        </p:nvSpPr>
        <p:spPr bwMode="auto">
          <a:xfrm>
            <a:off x="-138" y="7252191"/>
            <a:ext cx="14630400" cy="453934"/>
          </a:xfrm>
          <a:prstGeom prst="rect">
            <a:avLst/>
          </a:prstGeom>
          <a:solidFill>
            <a:schemeClr val="tx2">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0" fontAlgn="base" latinLnBrk="0" hangingPunct="0">
              <a:lnSpc>
                <a:spcPct val="100000"/>
              </a:lnSpc>
              <a:spcBef>
                <a:spcPts val="0"/>
              </a:spcBef>
              <a:spcAft>
                <a:spcPct val="0"/>
              </a:spcAft>
              <a:buClrTx/>
              <a:buSzTx/>
              <a:buFontTx/>
              <a:buNone/>
              <a:tabLst/>
              <a:defRPr/>
            </a:pPr>
            <a:r>
              <a:rPr kumimoji="0" lang="en-US" sz="2160" b="1" i="0" u="none" strike="noStrike" kern="1200" cap="none" spc="0" normalizeH="0" baseline="0" noProof="0" dirty="0">
                <a:ln>
                  <a:noFill/>
                </a:ln>
                <a:solidFill>
                  <a:srgbClr val="FFFFFF"/>
                </a:solidFill>
                <a:effectLst/>
                <a:uLnTx/>
                <a:uFillTx/>
                <a:latin typeface="Century Gothic"/>
                <a:ea typeface="ＭＳ Ｐゴシック" charset="-128"/>
                <a:cs typeface="Arial" panose="020B0604020202020204" pitchFamily="34" charset="0"/>
              </a:rPr>
              <a:t>Historical maximum additions exceeded each year through 2030, but mix varies across models</a:t>
            </a:r>
          </a:p>
        </p:txBody>
      </p:sp>
      <p:sp>
        <p:nvSpPr>
          <p:cNvPr id="24" name="TextBox 23">
            <a:extLst>
              <a:ext uri="{FF2B5EF4-FFF2-40B4-BE49-F238E27FC236}">
                <a16:creationId xmlns:a16="http://schemas.microsoft.com/office/drawing/2014/main" id="{D85E9C02-F8FE-44E6-AD10-75C07531129B}"/>
              </a:ext>
            </a:extLst>
          </p:cNvPr>
          <p:cNvSpPr txBox="1"/>
          <p:nvPr/>
        </p:nvSpPr>
        <p:spPr>
          <a:xfrm>
            <a:off x="11943513" y="962481"/>
            <a:ext cx="2211400" cy="1274195"/>
          </a:xfrm>
          <a:prstGeom prst="rect">
            <a:avLst/>
          </a:prstGeom>
          <a:noFill/>
        </p:spPr>
        <p:txBody>
          <a:bodyPr wrap="square" rtlCol="0">
            <a:spAutoFit/>
          </a:bodyPr>
          <a:lstStyle/>
          <a:p>
            <a:pPr marL="0" marR="0" lvl="0" indent="0" algn="l" defTabSz="1097280" rtl="0" eaLnBrk="0" fontAlgn="base" latinLnBrk="0" hangingPunct="0">
              <a:lnSpc>
                <a:spcPct val="100000"/>
              </a:lnSpc>
              <a:spcBef>
                <a:spcPts val="0"/>
              </a:spcBef>
              <a:spcAft>
                <a:spcPct val="0"/>
              </a:spcAft>
              <a:buClrTx/>
              <a:buSzTx/>
              <a:buFontTx/>
              <a:buNone/>
              <a:tabLst/>
              <a:defRPr/>
            </a:pPr>
            <a:r>
              <a:rPr kumimoji="0" lang="en-US" sz="1920" b="0" i="0" u="none" strike="noStrike" kern="1200" cap="none" spc="0" normalizeH="0" baseline="0" noProof="0" dirty="0">
                <a:ln>
                  <a:noFill/>
                </a:ln>
                <a:solidFill>
                  <a:srgbClr val="000000">
                    <a:lumMod val="75000"/>
                    <a:lumOff val="25000"/>
                  </a:srgbClr>
                </a:solidFill>
                <a:effectLst/>
                <a:uLnTx/>
                <a:uFillTx/>
                <a:latin typeface="Calibri"/>
                <a:ea typeface="+mn-ea"/>
                <a:cs typeface="+mn-cs"/>
              </a:rPr>
              <a:t>Average build rate in scenario reaching 80% electric CO</a:t>
            </a:r>
            <a:r>
              <a:rPr kumimoji="0" lang="en-US" sz="1920" b="0" i="0" u="none" strike="noStrike" kern="1200" cap="none" spc="0" normalizeH="0" baseline="-25000" noProof="0" dirty="0">
                <a:ln>
                  <a:noFill/>
                </a:ln>
                <a:solidFill>
                  <a:srgbClr val="000000">
                    <a:lumMod val="75000"/>
                    <a:lumOff val="25000"/>
                  </a:srgbClr>
                </a:solidFill>
                <a:effectLst/>
                <a:uLnTx/>
                <a:uFillTx/>
                <a:latin typeface="Calibri"/>
                <a:ea typeface="+mn-ea"/>
                <a:cs typeface="+mn-cs"/>
              </a:rPr>
              <a:t>2</a:t>
            </a:r>
            <a:r>
              <a:rPr kumimoji="0" lang="en-US" sz="1920" b="0" i="0" u="none" strike="noStrike" kern="1200" cap="none" spc="0" normalizeH="0" baseline="0" noProof="0" dirty="0">
                <a:ln>
                  <a:noFill/>
                </a:ln>
                <a:solidFill>
                  <a:srgbClr val="000000">
                    <a:lumMod val="75000"/>
                    <a:lumOff val="25000"/>
                  </a:srgbClr>
                </a:solidFill>
                <a:effectLst/>
                <a:uLnTx/>
                <a:uFillTx/>
                <a:latin typeface="Calibri"/>
                <a:ea typeface="+mn-ea"/>
                <a:cs typeface="+mn-cs"/>
              </a:rPr>
              <a:t> reduction by 2030 </a:t>
            </a:r>
          </a:p>
        </p:txBody>
      </p:sp>
      <p:grpSp>
        <p:nvGrpSpPr>
          <p:cNvPr id="30" name="Group 29">
            <a:extLst>
              <a:ext uri="{FF2B5EF4-FFF2-40B4-BE49-F238E27FC236}">
                <a16:creationId xmlns:a16="http://schemas.microsoft.com/office/drawing/2014/main" id="{FB5F6DCD-16A3-49B6-BE59-CE93BA6B7E52}"/>
              </a:ext>
            </a:extLst>
          </p:cNvPr>
          <p:cNvGrpSpPr/>
          <p:nvPr/>
        </p:nvGrpSpPr>
        <p:grpSpPr>
          <a:xfrm>
            <a:off x="1502321" y="1294296"/>
            <a:ext cx="9950822" cy="5185456"/>
            <a:chOff x="0" y="0"/>
            <a:chExt cx="8292352" cy="4321213"/>
          </a:xfrm>
        </p:grpSpPr>
        <p:graphicFrame>
          <p:nvGraphicFramePr>
            <p:cNvPr id="31" name="Chart 30">
              <a:extLst>
                <a:ext uri="{FF2B5EF4-FFF2-40B4-BE49-F238E27FC236}">
                  <a16:creationId xmlns:a16="http://schemas.microsoft.com/office/drawing/2014/main" id="{A8F32F02-A5C1-48B6-B174-367532CFE969}"/>
                </a:ext>
              </a:extLst>
            </p:cNvPr>
            <p:cNvGraphicFramePr>
              <a:graphicFrameLocks/>
            </p:cNvGraphicFramePr>
            <p:nvPr/>
          </p:nvGraphicFramePr>
          <p:xfrm>
            <a:off x="0" y="0"/>
            <a:ext cx="6230470" cy="42976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a:extLst>
                <a:ext uri="{FF2B5EF4-FFF2-40B4-BE49-F238E27FC236}">
                  <a16:creationId xmlns:a16="http://schemas.microsoft.com/office/drawing/2014/main" id="{1E958D92-02B4-47D4-B5E2-D647366DD9BC}"/>
                </a:ext>
              </a:extLst>
            </p:cNvPr>
            <p:cNvGraphicFramePr/>
            <p:nvPr/>
          </p:nvGraphicFramePr>
          <p:xfrm>
            <a:off x="5877484" y="23533"/>
            <a:ext cx="2414868" cy="429768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33" name="Group 32">
            <a:extLst>
              <a:ext uri="{FF2B5EF4-FFF2-40B4-BE49-F238E27FC236}">
                <a16:creationId xmlns:a16="http://schemas.microsoft.com/office/drawing/2014/main" id="{325C93EC-B0FC-49F9-B31F-00A86E4E7798}"/>
              </a:ext>
            </a:extLst>
          </p:cNvPr>
          <p:cNvGrpSpPr/>
          <p:nvPr/>
        </p:nvGrpSpPr>
        <p:grpSpPr>
          <a:xfrm>
            <a:off x="8508447" y="5925794"/>
            <a:ext cx="2946596" cy="1369447"/>
            <a:chOff x="5838263" y="3854824"/>
            <a:chExt cx="2455497" cy="1141206"/>
          </a:xfrm>
        </p:grpSpPr>
        <p:grpSp>
          <p:nvGrpSpPr>
            <p:cNvPr id="34" name="Group 33">
              <a:extLst>
                <a:ext uri="{FF2B5EF4-FFF2-40B4-BE49-F238E27FC236}">
                  <a16:creationId xmlns:a16="http://schemas.microsoft.com/office/drawing/2014/main" id="{583C2965-BFD1-4AF0-860B-ED572E6B483F}"/>
                </a:ext>
              </a:extLst>
            </p:cNvPr>
            <p:cNvGrpSpPr/>
            <p:nvPr/>
          </p:nvGrpSpPr>
          <p:grpSpPr>
            <a:xfrm>
              <a:off x="5838263" y="3897030"/>
              <a:ext cx="2455497" cy="1099000"/>
              <a:chOff x="5838263" y="3897030"/>
              <a:chExt cx="2455497" cy="1099000"/>
            </a:xfrm>
          </p:grpSpPr>
          <p:grpSp>
            <p:nvGrpSpPr>
              <p:cNvPr id="43" name="Group 42">
                <a:extLst>
                  <a:ext uri="{FF2B5EF4-FFF2-40B4-BE49-F238E27FC236}">
                    <a16:creationId xmlns:a16="http://schemas.microsoft.com/office/drawing/2014/main" id="{58BC91F3-C27C-4040-9104-48AA26975299}"/>
                  </a:ext>
                </a:extLst>
              </p:cNvPr>
              <p:cNvGrpSpPr/>
              <p:nvPr/>
            </p:nvGrpSpPr>
            <p:grpSpPr>
              <a:xfrm>
                <a:off x="5896871" y="3897030"/>
                <a:ext cx="1825788" cy="792205"/>
                <a:chOff x="5896871" y="3897030"/>
                <a:chExt cx="1825788" cy="792205"/>
              </a:xfrm>
            </p:grpSpPr>
            <p:sp>
              <p:nvSpPr>
                <p:cNvPr id="45" name="TextBox 31">
                  <a:extLst>
                    <a:ext uri="{FF2B5EF4-FFF2-40B4-BE49-F238E27FC236}">
                      <a16:creationId xmlns:a16="http://schemas.microsoft.com/office/drawing/2014/main" id="{1F73A29E-2E7A-4425-8A33-56633935E515}"/>
                    </a:ext>
                  </a:extLst>
                </p:cNvPr>
                <p:cNvSpPr txBox="1"/>
                <p:nvPr/>
              </p:nvSpPr>
              <p:spPr>
                <a:xfrm rot="17787632">
                  <a:off x="5623879" y="4170022"/>
                  <a:ext cx="792205" cy="2462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1097280" rtl="0" eaLnBrk="0" fontAlgn="base" latinLnBrk="0" hangingPunct="0">
                    <a:lnSpc>
                      <a:spcPct val="100000"/>
                    </a:lnSpc>
                    <a:spcBef>
                      <a:spcPts val="0"/>
                    </a:spcBef>
                    <a:spcAft>
                      <a:spcPct val="0"/>
                    </a:spcAft>
                    <a:buClrTx/>
                    <a:buSzTx/>
                    <a:buFontTx/>
                    <a:buNone/>
                    <a:tabLst/>
                    <a:defRPr/>
                  </a:pPr>
                  <a:r>
                    <a:rPr kumimoji="0" lang="en-US" sz="1320" b="0" i="0" u="none" strike="noStrike" kern="1200" cap="none" spc="0" normalizeH="0" baseline="0" noProof="0" dirty="0">
                      <a:ln>
                        <a:noFill/>
                      </a:ln>
                      <a:solidFill>
                        <a:srgbClr val="000000"/>
                      </a:solidFill>
                      <a:effectLst/>
                      <a:uLnTx/>
                      <a:uFillTx/>
                      <a:latin typeface="Calibri"/>
                      <a:ea typeface="+mn-ea"/>
                      <a:cs typeface="+mn-cs"/>
                    </a:rPr>
                    <a:t>EDF-NEMS</a:t>
                  </a:r>
                </a:p>
              </p:txBody>
            </p:sp>
            <p:sp>
              <p:nvSpPr>
                <p:cNvPr id="46" name="TextBox 32">
                  <a:extLst>
                    <a:ext uri="{FF2B5EF4-FFF2-40B4-BE49-F238E27FC236}">
                      <a16:creationId xmlns:a16="http://schemas.microsoft.com/office/drawing/2014/main" id="{698AD21F-21AF-4287-A84B-76C9B2ED1669}"/>
                    </a:ext>
                  </a:extLst>
                </p:cNvPr>
                <p:cNvSpPr txBox="1"/>
                <p:nvPr/>
              </p:nvSpPr>
              <p:spPr>
                <a:xfrm rot="17787632">
                  <a:off x="7223483" y="4153240"/>
                  <a:ext cx="752130" cy="2462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1097280" rtl="0" eaLnBrk="0" fontAlgn="base" latinLnBrk="0" hangingPunct="0">
                    <a:lnSpc>
                      <a:spcPct val="100000"/>
                    </a:lnSpc>
                    <a:spcBef>
                      <a:spcPts val="0"/>
                    </a:spcBef>
                    <a:spcAft>
                      <a:spcPct val="0"/>
                    </a:spcAft>
                    <a:buClrTx/>
                    <a:buSzTx/>
                    <a:buFontTx/>
                    <a:buNone/>
                    <a:tabLst/>
                    <a:defRPr/>
                  </a:pPr>
                  <a:r>
                    <a:rPr kumimoji="0" lang="en-US" sz="1320" b="0" i="0" u="none" strike="noStrike" kern="1200" cap="none" spc="0" normalizeH="0" baseline="0" noProof="0">
                      <a:ln>
                        <a:noFill/>
                      </a:ln>
                      <a:solidFill>
                        <a:srgbClr val="000000"/>
                      </a:solidFill>
                      <a:effectLst/>
                      <a:uLnTx/>
                      <a:uFillTx/>
                      <a:latin typeface="Calibri"/>
                      <a:ea typeface="+mn-ea"/>
                      <a:cs typeface="+mn-cs"/>
                    </a:rPr>
                    <a:t>REGEN E+</a:t>
                  </a:r>
                </a:p>
              </p:txBody>
            </p:sp>
          </p:grpSp>
          <p:sp>
            <p:nvSpPr>
              <p:cNvPr id="44" name="TextBox 37">
                <a:extLst>
                  <a:ext uri="{FF2B5EF4-FFF2-40B4-BE49-F238E27FC236}">
                    <a16:creationId xmlns:a16="http://schemas.microsoft.com/office/drawing/2014/main" id="{0C6D10D5-2A0F-4872-B34A-31C7FBE5369A}"/>
                  </a:ext>
                </a:extLst>
              </p:cNvPr>
              <p:cNvSpPr txBox="1"/>
              <p:nvPr/>
            </p:nvSpPr>
            <p:spPr>
              <a:xfrm>
                <a:off x="5838263" y="4749808"/>
                <a:ext cx="2455497" cy="2462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ts val="0"/>
                  </a:spcBef>
                  <a:spcAft>
                    <a:spcPct val="0"/>
                  </a:spcAft>
                  <a:buClrTx/>
                  <a:buSzTx/>
                  <a:buFontTx/>
                  <a:buNone/>
                  <a:tabLst/>
                  <a:defRPr/>
                </a:pPr>
                <a:r>
                  <a:rPr kumimoji="0" lang="en-US" sz="1320" b="1" i="0" u="none" strike="noStrike" kern="1200" cap="none" spc="0" normalizeH="0" baseline="0" noProof="0">
                    <a:ln>
                      <a:noFill/>
                    </a:ln>
                    <a:solidFill>
                      <a:srgbClr val="000000"/>
                    </a:solidFill>
                    <a:effectLst/>
                    <a:uLnTx/>
                    <a:uFillTx/>
                    <a:latin typeface="Calibri"/>
                    <a:ea typeface="+mn-ea"/>
                    <a:cs typeface="+mn-cs"/>
                  </a:rPr>
                  <a:t>Average Build Rate to 2030</a:t>
                </a:r>
              </a:p>
            </p:txBody>
          </p:sp>
        </p:grpSp>
        <p:sp>
          <p:nvSpPr>
            <p:cNvPr id="37" name="TextBox 35">
              <a:extLst>
                <a:ext uri="{FF2B5EF4-FFF2-40B4-BE49-F238E27FC236}">
                  <a16:creationId xmlns:a16="http://schemas.microsoft.com/office/drawing/2014/main" id="{09D48F19-0298-436F-AC63-3DFCA1713B36}"/>
                </a:ext>
              </a:extLst>
            </p:cNvPr>
            <p:cNvSpPr txBox="1"/>
            <p:nvPr/>
          </p:nvSpPr>
          <p:spPr>
            <a:xfrm rot="17787632">
              <a:off x="7030446" y="4087925"/>
              <a:ext cx="580607" cy="2462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1097280" rtl="0" eaLnBrk="0" fontAlgn="base" latinLnBrk="0" hangingPunct="0">
                <a:lnSpc>
                  <a:spcPct val="100000"/>
                </a:lnSpc>
                <a:spcBef>
                  <a:spcPts val="0"/>
                </a:spcBef>
                <a:spcAft>
                  <a:spcPct val="0"/>
                </a:spcAft>
                <a:buClrTx/>
                <a:buSzTx/>
                <a:buFontTx/>
                <a:buNone/>
                <a:tabLst/>
                <a:defRPr/>
              </a:pPr>
              <a:r>
                <a:rPr kumimoji="0" lang="en-US" sz="1320" b="0" i="0" u="none" strike="noStrike" kern="1200" cap="none" spc="0" normalizeH="0" baseline="0" noProof="0">
                  <a:ln>
                    <a:noFill/>
                  </a:ln>
                  <a:solidFill>
                    <a:srgbClr val="000000"/>
                  </a:solidFill>
                  <a:effectLst/>
                  <a:uLnTx/>
                  <a:uFillTx/>
                  <a:latin typeface="Calibri"/>
                  <a:ea typeface="+mn-ea"/>
                  <a:cs typeface="+mn-cs"/>
                </a:rPr>
                <a:t>REGEN</a:t>
              </a:r>
            </a:p>
          </p:txBody>
        </p:sp>
        <p:sp>
          <p:nvSpPr>
            <p:cNvPr id="38" name="TextBox 38">
              <a:extLst>
                <a:ext uri="{FF2B5EF4-FFF2-40B4-BE49-F238E27FC236}">
                  <a16:creationId xmlns:a16="http://schemas.microsoft.com/office/drawing/2014/main" id="{577C9B5E-9146-454A-A912-A4D60D738B12}"/>
                </a:ext>
              </a:extLst>
            </p:cNvPr>
            <p:cNvSpPr txBox="1"/>
            <p:nvPr/>
          </p:nvSpPr>
          <p:spPr>
            <a:xfrm rot="17787632">
              <a:off x="7379798" y="4240327"/>
              <a:ext cx="966932" cy="2462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1097280" rtl="0" eaLnBrk="0" fontAlgn="base" latinLnBrk="0" hangingPunct="0">
                <a:lnSpc>
                  <a:spcPct val="100000"/>
                </a:lnSpc>
                <a:spcBef>
                  <a:spcPts val="0"/>
                </a:spcBef>
                <a:spcAft>
                  <a:spcPct val="0"/>
                </a:spcAft>
                <a:buClrTx/>
                <a:buSzTx/>
                <a:buFontTx/>
                <a:buNone/>
                <a:tabLst/>
                <a:defRPr/>
              </a:pPr>
              <a:r>
                <a:rPr kumimoji="0" lang="en-US" sz="1320" b="0" i="0" u="none" strike="noStrike" kern="1200" cap="none" spc="0" normalizeH="0" baseline="0" noProof="0">
                  <a:ln>
                    <a:noFill/>
                  </a:ln>
                  <a:solidFill>
                    <a:srgbClr val="000000"/>
                  </a:solidFill>
                  <a:effectLst/>
                  <a:uLnTx/>
                  <a:uFillTx/>
                  <a:latin typeface="Calibri"/>
                  <a:ea typeface="+mn-ea"/>
                  <a:cs typeface="+mn-cs"/>
                </a:rPr>
                <a:t>USREP-ReEDS</a:t>
              </a:r>
            </a:p>
          </p:txBody>
        </p:sp>
        <p:sp>
          <p:nvSpPr>
            <p:cNvPr id="40" name="TextBox 39">
              <a:extLst>
                <a:ext uri="{FF2B5EF4-FFF2-40B4-BE49-F238E27FC236}">
                  <a16:creationId xmlns:a16="http://schemas.microsoft.com/office/drawing/2014/main" id="{75DCD7C5-2E9F-43D2-A6ED-D3D9CA94429F}"/>
                </a:ext>
              </a:extLst>
            </p:cNvPr>
            <p:cNvSpPr txBox="1"/>
            <p:nvPr/>
          </p:nvSpPr>
          <p:spPr>
            <a:xfrm rot="17787632">
              <a:off x="5797868" y="4245636"/>
              <a:ext cx="1027845" cy="2462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1097280" rtl="0" eaLnBrk="0" fontAlgn="base" latinLnBrk="0" hangingPunct="0">
                <a:lnSpc>
                  <a:spcPct val="100000"/>
                </a:lnSpc>
                <a:spcBef>
                  <a:spcPts val="0"/>
                </a:spcBef>
                <a:spcAft>
                  <a:spcPct val="0"/>
                </a:spcAft>
                <a:buClrTx/>
                <a:buSzTx/>
                <a:buFontTx/>
                <a:buNone/>
                <a:tabLst/>
                <a:defRPr/>
              </a:pPr>
              <a:r>
                <a:rPr kumimoji="0" lang="en-US" sz="1320" b="0" i="0" u="none" strike="noStrike" kern="1200" cap="none" spc="0" normalizeH="0" baseline="0" noProof="0" dirty="0">
                  <a:ln>
                    <a:noFill/>
                  </a:ln>
                  <a:solidFill>
                    <a:srgbClr val="000000"/>
                  </a:solidFill>
                  <a:effectLst/>
                  <a:uLnTx/>
                  <a:uFillTx/>
                  <a:latin typeface="Calibri"/>
                  <a:ea typeface="+mn-ea"/>
                  <a:cs typeface="+mn-cs"/>
                </a:rPr>
                <a:t>GCAM-USA-AP</a:t>
              </a:r>
            </a:p>
          </p:txBody>
        </p:sp>
        <p:sp>
          <p:nvSpPr>
            <p:cNvPr id="41" name="TextBox 34">
              <a:extLst>
                <a:ext uri="{FF2B5EF4-FFF2-40B4-BE49-F238E27FC236}">
                  <a16:creationId xmlns:a16="http://schemas.microsoft.com/office/drawing/2014/main" id="{B2ACE181-A62C-4DE3-A217-3BF282B4743A}"/>
                </a:ext>
              </a:extLst>
            </p:cNvPr>
            <p:cNvSpPr txBox="1"/>
            <p:nvPr/>
          </p:nvSpPr>
          <p:spPr>
            <a:xfrm rot="17787632">
              <a:off x="6442699" y="4059759"/>
              <a:ext cx="471604" cy="2462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1097280" rtl="0" eaLnBrk="0" fontAlgn="base" latinLnBrk="0" hangingPunct="0">
                <a:lnSpc>
                  <a:spcPct val="100000"/>
                </a:lnSpc>
                <a:spcBef>
                  <a:spcPts val="0"/>
                </a:spcBef>
                <a:spcAft>
                  <a:spcPct val="0"/>
                </a:spcAft>
                <a:buClrTx/>
                <a:buSzTx/>
                <a:buFontTx/>
                <a:buNone/>
                <a:tabLst/>
                <a:defRPr/>
              </a:pPr>
              <a:r>
                <a:rPr kumimoji="0" lang="en-US" sz="1320" b="0" i="0" u="none" strike="noStrike" kern="1200" cap="none" spc="0" normalizeH="0" baseline="0" noProof="0">
                  <a:ln>
                    <a:noFill/>
                  </a:ln>
                  <a:solidFill>
                    <a:srgbClr val="000000"/>
                  </a:solidFill>
                  <a:effectLst/>
                  <a:uLnTx/>
                  <a:uFillTx/>
                  <a:latin typeface="Calibri"/>
                  <a:ea typeface="+mn-ea"/>
                  <a:cs typeface="+mn-cs"/>
                </a:rPr>
                <a:t>LBNL</a:t>
              </a:r>
            </a:p>
          </p:txBody>
        </p:sp>
        <p:sp>
          <p:nvSpPr>
            <p:cNvPr id="42" name="TextBox 36">
              <a:extLst>
                <a:ext uri="{FF2B5EF4-FFF2-40B4-BE49-F238E27FC236}">
                  <a16:creationId xmlns:a16="http://schemas.microsoft.com/office/drawing/2014/main" id="{264BE1DB-5A7C-4664-8504-EEE28B2DDA22}"/>
                </a:ext>
              </a:extLst>
            </p:cNvPr>
            <p:cNvSpPr txBox="1"/>
            <p:nvPr/>
          </p:nvSpPr>
          <p:spPr>
            <a:xfrm rot="17787632">
              <a:off x="6489826" y="4203496"/>
              <a:ext cx="835485" cy="2462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1097280" rtl="0" eaLnBrk="0" fontAlgn="base" latinLnBrk="0" hangingPunct="0">
                <a:lnSpc>
                  <a:spcPct val="100000"/>
                </a:lnSpc>
                <a:spcBef>
                  <a:spcPts val="0"/>
                </a:spcBef>
                <a:spcAft>
                  <a:spcPct val="0"/>
                </a:spcAft>
                <a:buClrTx/>
                <a:buSzTx/>
                <a:buFontTx/>
                <a:buNone/>
                <a:tabLst/>
                <a:defRPr/>
              </a:pPr>
              <a:r>
                <a:rPr kumimoji="0" lang="en-US" sz="1320" b="0" i="0" u="none" strike="noStrike" kern="1200" cap="none" spc="0" normalizeH="0" baseline="0" noProof="0">
                  <a:ln>
                    <a:noFill/>
                  </a:ln>
                  <a:solidFill>
                    <a:srgbClr val="000000"/>
                  </a:solidFill>
                  <a:effectLst/>
                  <a:uLnTx/>
                  <a:uFillTx/>
                  <a:latin typeface="Calibri"/>
                  <a:ea typeface="+mn-ea"/>
                  <a:cs typeface="+mn-cs"/>
                </a:rPr>
                <a:t>PATHWAYS</a:t>
              </a:r>
            </a:p>
          </p:txBody>
        </p:sp>
      </p:grpSp>
      <p:grpSp>
        <p:nvGrpSpPr>
          <p:cNvPr id="47" name="Group 46">
            <a:extLst>
              <a:ext uri="{FF2B5EF4-FFF2-40B4-BE49-F238E27FC236}">
                <a16:creationId xmlns:a16="http://schemas.microsoft.com/office/drawing/2014/main" id="{A6992698-739B-4BE2-9535-2EE6F179DC22}"/>
              </a:ext>
            </a:extLst>
          </p:cNvPr>
          <p:cNvGrpSpPr/>
          <p:nvPr/>
        </p:nvGrpSpPr>
        <p:grpSpPr>
          <a:xfrm>
            <a:off x="11617410" y="2524025"/>
            <a:ext cx="1820876" cy="2743129"/>
            <a:chOff x="8314764" y="862853"/>
            <a:chExt cx="1517397" cy="2285941"/>
          </a:xfrm>
        </p:grpSpPr>
        <p:grpSp>
          <p:nvGrpSpPr>
            <p:cNvPr id="48" name="Group 47">
              <a:extLst>
                <a:ext uri="{FF2B5EF4-FFF2-40B4-BE49-F238E27FC236}">
                  <a16:creationId xmlns:a16="http://schemas.microsoft.com/office/drawing/2014/main" id="{3A64399F-111F-4788-BCCE-7C9101B440E9}"/>
                </a:ext>
              </a:extLst>
            </p:cNvPr>
            <p:cNvGrpSpPr/>
            <p:nvPr/>
          </p:nvGrpSpPr>
          <p:grpSpPr>
            <a:xfrm>
              <a:off x="8315953" y="1630099"/>
              <a:ext cx="1359685" cy="1518695"/>
              <a:chOff x="8315953" y="1630099"/>
              <a:chExt cx="1359685" cy="1518695"/>
            </a:xfrm>
          </p:grpSpPr>
          <p:sp>
            <p:nvSpPr>
              <p:cNvPr id="77" name="Rectangle 76">
                <a:extLst>
                  <a:ext uri="{FF2B5EF4-FFF2-40B4-BE49-F238E27FC236}">
                    <a16:creationId xmlns:a16="http://schemas.microsoft.com/office/drawing/2014/main" id="{0F90CA2B-7E32-4036-AA14-247021D3AFCB}"/>
                  </a:ext>
                </a:extLst>
              </p:cNvPr>
              <p:cNvSpPr>
                <a:spLocks noChangeArrowheads="1"/>
              </p:cNvSpPr>
              <p:nvPr/>
            </p:nvSpPr>
            <p:spPr bwMode="auto">
              <a:xfrm>
                <a:off x="8315953" y="1669961"/>
                <a:ext cx="145708" cy="130637"/>
              </a:xfrm>
              <a:prstGeom prst="rect">
                <a:avLst/>
              </a:prstGeom>
              <a:solidFill>
                <a:srgbClr val="FCD5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928E91B7-49EB-439D-8B0F-93F6B4378B4A}"/>
                  </a:ext>
                </a:extLst>
              </p:cNvPr>
              <p:cNvSpPr>
                <a:spLocks noChangeArrowheads="1"/>
              </p:cNvSpPr>
              <p:nvPr/>
            </p:nvSpPr>
            <p:spPr bwMode="auto">
              <a:xfrm>
                <a:off x="8517866" y="1630099"/>
                <a:ext cx="958238"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Gas CCS</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sp>
            <p:nvSpPr>
              <p:cNvPr id="79" name="Rectangle 78">
                <a:extLst>
                  <a:ext uri="{FF2B5EF4-FFF2-40B4-BE49-F238E27FC236}">
                    <a16:creationId xmlns:a16="http://schemas.microsoft.com/office/drawing/2014/main" id="{EC6B37DC-38F0-4D73-B324-9B5645A984F1}"/>
                  </a:ext>
                </a:extLst>
              </p:cNvPr>
              <p:cNvSpPr>
                <a:spLocks noChangeArrowheads="1"/>
              </p:cNvSpPr>
              <p:nvPr/>
            </p:nvSpPr>
            <p:spPr bwMode="auto">
              <a:xfrm>
                <a:off x="8315953" y="1922467"/>
                <a:ext cx="145708" cy="130637"/>
              </a:xfrm>
              <a:prstGeom prst="rect">
                <a:avLst/>
              </a:prstGeom>
              <a:solidFill>
                <a:srgbClr val="F796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80" name="Rectangle 79">
                <a:extLst>
                  <a:ext uri="{FF2B5EF4-FFF2-40B4-BE49-F238E27FC236}">
                    <a16:creationId xmlns:a16="http://schemas.microsoft.com/office/drawing/2014/main" id="{1A83E14E-DE1D-4B15-873C-6654DAAF90FE}"/>
                  </a:ext>
                </a:extLst>
              </p:cNvPr>
              <p:cNvSpPr>
                <a:spLocks noChangeArrowheads="1"/>
              </p:cNvSpPr>
              <p:nvPr/>
            </p:nvSpPr>
            <p:spPr bwMode="auto">
              <a:xfrm>
                <a:off x="8517866" y="1888653"/>
                <a:ext cx="415509"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Gas</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14F6EA42-8FD2-4621-BF12-34A63D5A7E04}"/>
                  </a:ext>
                </a:extLst>
              </p:cNvPr>
              <p:cNvSpPr>
                <a:spLocks noChangeArrowheads="1"/>
              </p:cNvSpPr>
              <p:nvPr/>
            </p:nvSpPr>
            <p:spPr bwMode="auto">
              <a:xfrm>
                <a:off x="8315953" y="2179508"/>
                <a:ext cx="145708" cy="130637"/>
              </a:xfrm>
              <a:prstGeom prst="rect">
                <a:avLst/>
              </a:prstGeom>
              <a:solidFill>
                <a:srgbClr val="40689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82" name="Rectangle 81">
                <a:extLst>
                  <a:ext uri="{FF2B5EF4-FFF2-40B4-BE49-F238E27FC236}">
                    <a16:creationId xmlns:a16="http://schemas.microsoft.com/office/drawing/2014/main" id="{91ECD48A-72A1-4A0A-B93A-10BFBE04B0E3}"/>
                  </a:ext>
                </a:extLst>
              </p:cNvPr>
              <p:cNvSpPr>
                <a:spLocks noChangeArrowheads="1"/>
              </p:cNvSpPr>
              <p:nvPr/>
            </p:nvSpPr>
            <p:spPr bwMode="auto">
              <a:xfrm>
                <a:off x="8517866" y="2144182"/>
                <a:ext cx="1157772"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Coal</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sp>
            <p:nvSpPr>
              <p:cNvPr id="83" name="Rectangle 82">
                <a:extLst>
                  <a:ext uri="{FF2B5EF4-FFF2-40B4-BE49-F238E27FC236}">
                    <a16:creationId xmlns:a16="http://schemas.microsoft.com/office/drawing/2014/main" id="{23788ADC-9A6E-4E67-8EFF-C6C32F38A21A}"/>
                  </a:ext>
                </a:extLst>
              </p:cNvPr>
              <p:cNvSpPr>
                <a:spLocks noChangeArrowheads="1"/>
              </p:cNvSpPr>
              <p:nvPr/>
            </p:nvSpPr>
            <p:spPr bwMode="auto">
              <a:xfrm>
                <a:off x="8315953" y="2708064"/>
                <a:ext cx="145708" cy="130637"/>
              </a:xfrm>
              <a:prstGeom prst="rect">
                <a:avLst/>
              </a:prstGeom>
              <a:solidFill>
                <a:srgbClr val="4BA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84" name="Rectangle 83">
                <a:extLst>
                  <a:ext uri="{FF2B5EF4-FFF2-40B4-BE49-F238E27FC236}">
                    <a16:creationId xmlns:a16="http://schemas.microsoft.com/office/drawing/2014/main" id="{D3711815-28FA-4A0F-B84A-F0701161A30D}"/>
                  </a:ext>
                </a:extLst>
              </p:cNvPr>
              <p:cNvSpPr>
                <a:spLocks noChangeArrowheads="1"/>
              </p:cNvSpPr>
              <p:nvPr/>
            </p:nvSpPr>
            <p:spPr bwMode="auto">
              <a:xfrm>
                <a:off x="8517866" y="2666690"/>
                <a:ext cx="1157772"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Hydro</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C8A52411-8B90-4BF8-B90B-4BB3981D1AAE}"/>
                  </a:ext>
                </a:extLst>
              </p:cNvPr>
              <p:cNvSpPr>
                <a:spLocks noChangeArrowheads="1"/>
              </p:cNvSpPr>
              <p:nvPr/>
            </p:nvSpPr>
            <p:spPr bwMode="auto">
              <a:xfrm>
                <a:off x="8315953" y="2454317"/>
                <a:ext cx="145708" cy="130637"/>
              </a:xfrm>
              <a:prstGeom prst="rect">
                <a:avLst/>
              </a:prstGeom>
              <a:solidFill>
                <a:srgbClr val="7793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86" name="Rectangle 85">
                <a:extLst>
                  <a:ext uri="{FF2B5EF4-FFF2-40B4-BE49-F238E27FC236}">
                    <a16:creationId xmlns:a16="http://schemas.microsoft.com/office/drawing/2014/main" id="{95852F2E-435E-418F-BC31-AC262677ADB2}"/>
                  </a:ext>
                </a:extLst>
              </p:cNvPr>
              <p:cNvSpPr>
                <a:spLocks noChangeArrowheads="1"/>
              </p:cNvSpPr>
              <p:nvPr/>
            </p:nvSpPr>
            <p:spPr bwMode="auto">
              <a:xfrm>
                <a:off x="8517866" y="2420503"/>
                <a:ext cx="1122488"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Other</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4ADE96A8-4CE0-49A6-A72D-20ED60DD0601}"/>
                  </a:ext>
                </a:extLst>
              </p:cNvPr>
              <p:cNvSpPr>
                <a:spLocks noChangeArrowheads="1"/>
              </p:cNvSpPr>
              <p:nvPr/>
            </p:nvSpPr>
            <p:spPr bwMode="auto">
              <a:xfrm>
                <a:off x="8315953" y="2970189"/>
                <a:ext cx="145708" cy="13063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88" name="Rectangle 87">
                <a:extLst>
                  <a:ext uri="{FF2B5EF4-FFF2-40B4-BE49-F238E27FC236}">
                    <a16:creationId xmlns:a16="http://schemas.microsoft.com/office/drawing/2014/main" id="{79D36331-8FA6-4E3D-B36C-342B488AC3F2}"/>
                  </a:ext>
                </a:extLst>
              </p:cNvPr>
              <p:cNvSpPr>
                <a:spLocks noChangeArrowheads="1"/>
              </p:cNvSpPr>
              <p:nvPr/>
            </p:nvSpPr>
            <p:spPr bwMode="auto">
              <a:xfrm>
                <a:off x="8517866" y="2933351"/>
                <a:ext cx="781634"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Nuclear</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49" name="Group 48">
              <a:extLst>
                <a:ext uri="{FF2B5EF4-FFF2-40B4-BE49-F238E27FC236}">
                  <a16:creationId xmlns:a16="http://schemas.microsoft.com/office/drawing/2014/main" id="{E83599C4-5365-4AF9-9D9C-B33D81E4350F}"/>
                </a:ext>
              </a:extLst>
            </p:cNvPr>
            <p:cNvGrpSpPr/>
            <p:nvPr/>
          </p:nvGrpSpPr>
          <p:grpSpPr>
            <a:xfrm>
              <a:off x="8314764" y="862853"/>
              <a:ext cx="1517397" cy="727754"/>
              <a:chOff x="8314764" y="862853"/>
              <a:chExt cx="1517397" cy="727754"/>
            </a:xfrm>
          </p:grpSpPr>
          <p:sp>
            <p:nvSpPr>
              <p:cNvPr id="50" name="Rectangle 49">
                <a:extLst>
                  <a:ext uri="{FF2B5EF4-FFF2-40B4-BE49-F238E27FC236}">
                    <a16:creationId xmlns:a16="http://schemas.microsoft.com/office/drawing/2014/main" id="{C2750DBD-9503-475F-BF31-7F00D2AF7991}"/>
                  </a:ext>
                </a:extLst>
              </p:cNvPr>
              <p:cNvSpPr>
                <a:spLocks noChangeArrowheads="1"/>
              </p:cNvSpPr>
              <p:nvPr/>
            </p:nvSpPr>
            <p:spPr bwMode="auto">
              <a:xfrm>
                <a:off x="8314764" y="1415026"/>
                <a:ext cx="145708" cy="130637"/>
              </a:xfrm>
              <a:prstGeom prst="rect">
                <a:avLst/>
              </a:prstGeom>
              <a:solidFill>
                <a:srgbClr val="8EC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5685D309-C326-496A-960A-91079F132C50}"/>
                  </a:ext>
                </a:extLst>
              </p:cNvPr>
              <p:cNvSpPr>
                <a:spLocks noChangeArrowheads="1"/>
              </p:cNvSpPr>
              <p:nvPr/>
            </p:nvSpPr>
            <p:spPr bwMode="auto">
              <a:xfrm>
                <a:off x="8516677" y="1375164"/>
                <a:ext cx="958238"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Wind</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id="{D52FCD2C-2EE2-4CEF-B501-C6096C9DBB74}"/>
                  </a:ext>
                </a:extLst>
              </p:cNvPr>
              <p:cNvSpPr>
                <a:spLocks noChangeArrowheads="1"/>
              </p:cNvSpPr>
              <p:nvPr/>
            </p:nvSpPr>
            <p:spPr bwMode="auto">
              <a:xfrm>
                <a:off x="8314764" y="896667"/>
                <a:ext cx="145708" cy="130637"/>
              </a:xfrm>
              <a:prstGeom prst="rect">
                <a:avLst/>
              </a:prstGeom>
              <a:solidFill>
                <a:srgbClr val="A440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78F1B92D-EF16-40EF-AFED-8FA136092641}"/>
                  </a:ext>
                </a:extLst>
              </p:cNvPr>
              <p:cNvSpPr>
                <a:spLocks noChangeArrowheads="1"/>
              </p:cNvSpPr>
              <p:nvPr/>
            </p:nvSpPr>
            <p:spPr bwMode="auto">
              <a:xfrm>
                <a:off x="8516677" y="862853"/>
                <a:ext cx="1315484"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Storage</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389E279F-61EF-48E7-A5C4-6192EF640CD8}"/>
                  </a:ext>
                </a:extLst>
              </p:cNvPr>
              <p:cNvSpPr>
                <a:spLocks noChangeArrowheads="1"/>
              </p:cNvSpPr>
              <p:nvPr/>
            </p:nvSpPr>
            <p:spPr bwMode="auto">
              <a:xfrm>
                <a:off x="8314764" y="1153708"/>
                <a:ext cx="145708" cy="1306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0" fontAlgn="base" latinLnBrk="0" hangingPunct="0">
                  <a:lnSpc>
                    <a:spcPct val="100000"/>
                  </a:lnSpc>
                  <a:spcBef>
                    <a:spcPct val="50000"/>
                  </a:spcBef>
                  <a:spcAft>
                    <a:spcPct val="0"/>
                  </a:spcAft>
                  <a:buClrTx/>
                  <a:buSzTx/>
                  <a:buFontTx/>
                  <a:buNone/>
                  <a:tabLst/>
                  <a:defRPr/>
                </a:pPr>
                <a:endParaRPr kumimoji="0" lang="en-US" sz="1320" b="0" i="0" u="none" strike="noStrike" kern="1200" cap="none" spc="0" normalizeH="0" baseline="0" noProof="0">
                  <a:ln>
                    <a:noFill/>
                  </a:ln>
                  <a:solidFill>
                    <a:srgbClr val="000000"/>
                  </a:solidFill>
                  <a:effectLst/>
                  <a:uLnTx/>
                  <a:uFillTx/>
                  <a:latin typeface="Calibri"/>
                  <a:ea typeface="+mn-ea"/>
                  <a:cs typeface="+mn-cs"/>
                </a:endParaRPr>
              </a:p>
            </p:txBody>
          </p:sp>
          <p:sp>
            <p:nvSpPr>
              <p:cNvPr id="76" name="Rectangle 75">
                <a:extLst>
                  <a:ext uri="{FF2B5EF4-FFF2-40B4-BE49-F238E27FC236}">
                    <a16:creationId xmlns:a16="http://schemas.microsoft.com/office/drawing/2014/main" id="{8EF6A270-9510-4642-A2F0-EE6717770EC9}"/>
                  </a:ext>
                </a:extLst>
              </p:cNvPr>
              <p:cNvSpPr>
                <a:spLocks noChangeArrowheads="1"/>
              </p:cNvSpPr>
              <p:nvPr/>
            </p:nvSpPr>
            <p:spPr bwMode="auto">
              <a:xfrm>
                <a:off x="8516676" y="1118382"/>
                <a:ext cx="1259281" cy="21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0" fontAlgn="base" latinLnBrk="0" hangingPunct="0">
                  <a:lnSpc>
                    <a:spcPct val="100000"/>
                  </a:lnSpc>
                  <a:spcBef>
                    <a:spcPct val="0"/>
                  </a:spcBef>
                  <a:spcAft>
                    <a:spcPct val="0"/>
                  </a:spcAft>
                  <a:buClrTx/>
                  <a:buSzTx/>
                  <a:buFontTx/>
                  <a:buNone/>
                  <a:tabLst/>
                  <a:defRPr/>
                </a:pPr>
                <a:r>
                  <a:rPr kumimoji="0" lang="en-US" altLang="en-US" sz="168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Solar</a:t>
                </a:r>
                <a:endParaRPr kumimoji="0" lang="en-US" altLang="en-US" sz="2160" b="0" i="0" u="none" strike="noStrike" kern="1200" cap="none" spc="0" normalizeH="0" baseline="0" noProof="0">
                  <a:ln>
                    <a:noFill/>
                  </a:ln>
                  <a:solidFill>
                    <a:srgbClr val="000000"/>
                  </a:solidFill>
                  <a:effectLst/>
                  <a:uLnTx/>
                  <a:uFillTx/>
                  <a:latin typeface="Calibri"/>
                  <a:ea typeface="+mn-ea"/>
                  <a:cs typeface="+mn-cs"/>
                </a:endParaRPr>
              </a:p>
            </p:txBody>
          </p:sp>
        </p:grpSp>
      </p:grpSp>
      <p:cxnSp>
        <p:nvCxnSpPr>
          <p:cNvPr id="25" name="Straight Arrow Connector 24">
            <a:extLst>
              <a:ext uri="{FF2B5EF4-FFF2-40B4-BE49-F238E27FC236}">
                <a16:creationId xmlns:a16="http://schemas.microsoft.com/office/drawing/2014/main" id="{38EE2515-137C-46CD-8189-FC6359BCCFE1}"/>
              </a:ext>
            </a:extLst>
          </p:cNvPr>
          <p:cNvCxnSpPr>
            <a:cxnSpLocks/>
            <a:stCxn id="24" idx="1"/>
          </p:cNvCxnSpPr>
          <p:nvPr/>
        </p:nvCxnSpPr>
        <p:spPr>
          <a:xfrm flipH="1">
            <a:off x="11429140" y="1599579"/>
            <a:ext cx="514373" cy="222784"/>
          </a:xfrm>
          <a:prstGeom prst="straightConnector1">
            <a:avLst/>
          </a:prstGeom>
          <a:ln w="12700">
            <a:solidFill>
              <a:schemeClr val="tx1">
                <a:lumMod val="75000"/>
                <a:lumOff val="2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6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84B27-8919-4814-9F1C-E5E5E7CC9924}"/>
              </a:ext>
            </a:extLst>
          </p:cNvPr>
          <p:cNvSpPr>
            <a:spLocks noGrp="1"/>
          </p:cNvSpPr>
          <p:nvPr>
            <p:ph type="sldNum" sz="quarter" idx="12"/>
          </p:nvPr>
        </p:nvSpPr>
        <p:spPr/>
        <p:txBody>
          <a:bodyPr/>
          <a:lstStyle/>
          <a:p>
            <a:fld id="{FE7A4BB3-E848-5A44-82DF-322201952CD8}" type="slidenum">
              <a:rPr lang="en-US" smtClean="0"/>
              <a:pPr/>
              <a:t>7</a:t>
            </a:fld>
            <a:endParaRPr lang="en-US" dirty="0"/>
          </a:p>
        </p:txBody>
      </p:sp>
      <p:sp>
        <p:nvSpPr>
          <p:cNvPr id="7" name="Title 2">
            <a:extLst>
              <a:ext uri="{FF2B5EF4-FFF2-40B4-BE49-F238E27FC236}">
                <a16:creationId xmlns:a16="http://schemas.microsoft.com/office/drawing/2014/main" id="{B8B48895-6F84-418C-8896-DC4273BCA593}"/>
              </a:ext>
            </a:extLst>
          </p:cNvPr>
          <p:cNvSpPr txBox="1">
            <a:spLocks/>
          </p:cNvSpPr>
          <p:nvPr/>
        </p:nvSpPr>
        <p:spPr>
          <a:xfrm>
            <a:off x="2161611" y="2163294"/>
            <a:ext cx="1276572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Standard Elec				  Advanced Elec</a:t>
            </a:r>
          </a:p>
        </p:txBody>
      </p:sp>
      <p:sp>
        <p:nvSpPr>
          <p:cNvPr id="5" name="Title 2">
            <a:extLst>
              <a:ext uri="{FF2B5EF4-FFF2-40B4-BE49-F238E27FC236}">
                <a16:creationId xmlns:a16="http://schemas.microsoft.com/office/drawing/2014/main" id="{CF90ADEF-DB9F-41DF-91DF-3BE93CD6133D}"/>
              </a:ext>
            </a:extLst>
          </p:cNvPr>
          <p:cNvSpPr txBox="1">
            <a:spLocks/>
          </p:cNvSpPr>
          <p:nvPr/>
        </p:nvSpPr>
        <p:spPr>
          <a:xfrm>
            <a:off x="3200400" y="270933"/>
            <a:ext cx="109728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a:t>Electricity Generation</a:t>
            </a:r>
          </a:p>
        </p:txBody>
      </p:sp>
      <p:sp>
        <p:nvSpPr>
          <p:cNvPr id="10" name="Star: 5 Points 9">
            <a:extLst>
              <a:ext uri="{FF2B5EF4-FFF2-40B4-BE49-F238E27FC236}">
                <a16:creationId xmlns:a16="http://schemas.microsoft.com/office/drawing/2014/main" id="{BB7675FB-0F11-4825-A44B-047C30C5C451}"/>
              </a:ext>
            </a:extLst>
          </p:cNvPr>
          <p:cNvSpPr/>
          <p:nvPr/>
        </p:nvSpPr>
        <p:spPr>
          <a:xfrm>
            <a:off x="-1579418" y="270933"/>
            <a:ext cx="1021278" cy="86909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5D5141F-2C61-4E4B-B2EB-9C5CB661A718}"/>
              </a:ext>
            </a:extLst>
          </p:cNvPr>
          <p:cNvPicPr>
            <a:picLocks noChangeAspect="1"/>
          </p:cNvPicPr>
          <p:nvPr/>
        </p:nvPicPr>
        <p:blipFill>
          <a:blip r:embed="rId2"/>
          <a:stretch>
            <a:fillRect/>
          </a:stretch>
        </p:blipFill>
        <p:spPr>
          <a:xfrm>
            <a:off x="1493519" y="3141887"/>
            <a:ext cx="6400800" cy="4655128"/>
          </a:xfrm>
          <a:prstGeom prst="rect">
            <a:avLst/>
          </a:prstGeom>
        </p:spPr>
      </p:pic>
      <p:pic>
        <p:nvPicPr>
          <p:cNvPr id="12" name="Picture 11">
            <a:extLst>
              <a:ext uri="{FF2B5EF4-FFF2-40B4-BE49-F238E27FC236}">
                <a16:creationId xmlns:a16="http://schemas.microsoft.com/office/drawing/2014/main" id="{54F31E64-77FB-4183-9A4C-C23F7941231A}"/>
              </a:ext>
            </a:extLst>
          </p:cNvPr>
          <p:cNvPicPr>
            <a:picLocks noChangeAspect="1"/>
          </p:cNvPicPr>
          <p:nvPr/>
        </p:nvPicPr>
        <p:blipFill>
          <a:blip r:embed="rId3"/>
          <a:stretch>
            <a:fillRect/>
          </a:stretch>
        </p:blipFill>
        <p:spPr>
          <a:xfrm>
            <a:off x="8229595" y="3141887"/>
            <a:ext cx="6400800" cy="4655128"/>
          </a:xfrm>
          <a:prstGeom prst="rect">
            <a:avLst/>
          </a:prstGeom>
        </p:spPr>
      </p:pic>
    </p:spTree>
    <p:extLst>
      <p:ext uri="{BB962C8B-B14F-4D97-AF65-F5344CB8AC3E}">
        <p14:creationId xmlns:p14="http://schemas.microsoft.com/office/powerpoint/2010/main" val="2765685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FA27-686E-43DD-A149-9A3604344B8A}"/>
              </a:ext>
            </a:extLst>
          </p:cNvPr>
          <p:cNvSpPr>
            <a:spLocks noGrp="1"/>
          </p:cNvSpPr>
          <p:nvPr>
            <p:ph type="title"/>
          </p:nvPr>
        </p:nvSpPr>
        <p:spPr/>
        <p:txBody>
          <a:bodyPr/>
          <a:lstStyle/>
          <a:p>
            <a:r>
              <a:rPr lang="en-US" dirty="0"/>
              <a:t>What Could It Take? Extensive Electric Vehicle Adoption</a:t>
            </a:r>
          </a:p>
        </p:txBody>
      </p:sp>
      <p:grpSp>
        <p:nvGrpSpPr>
          <p:cNvPr id="3" name="Group 2">
            <a:extLst>
              <a:ext uri="{FF2B5EF4-FFF2-40B4-BE49-F238E27FC236}">
                <a16:creationId xmlns:a16="http://schemas.microsoft.com/office/drawing/2014/main" id="{18A2F711-BBE0-450D-AEF5-0A6F77431785}"/>
              </a:ext>
            </a:extLst>
          </p:cNvPr>
          <p:cNvGrpSpPr/>
          <p:nvPr/>
        </p:nvGrpSpPr>
        <p:grpSpPr>
          <a:xfrm>
            <a:off x="1791688" y="1621915"/>
            <a:ext cx="11309568" cy="5012410"/>
            <a:chOff x="1493073" y="1351596"/>
            <a:chExt cx="9424640" cy="4177008"/>
          </a:xfrm>
        </p:grpSpPr>
        <p:graphicFrame>
          <p:nvGraphicFramePr>
            <p:cNvPr id="16" name="Chart 15">
              <a:extLst>
                <a:ext uri="{FF2B5EF4-FFF2-40B4-BE49-F238E27FC236}">
                  <a16:creationId xmlns:a16="http://schemas.microsoft.com/office/drawing/2014/main" id="{8B486B8C-16F2-4E19-9066-45A32DAFCCD8}"/>
                </a:ext>
              </a:extLst>
            </p:cNvPr>
            <p:cNvGraphicFramePr>
              <a:graphicFrameLocks/>
            </p:cNvGraphicFramePr>
            <p:nvPr/>
          </p:nvGraphicFramePr>
          <p:xfrm>
            <a:off x="1493073" y="1351596"/>
            <a:ext cx="7109429" cy="4177008"/>
          </p:xfrm>
          <a:graphic>
            <a:graphicData uri="http://schemas.openxmlformats.org/drawingml/2006/chart">
              <c:chart xmlns:c="http://schemas.openxmlformats.org/drawingml/2006/chart" xmlns:r="http://schemas.openxmlformats.org/officeDocument/2006/relationships" r:id="rId3"/>
            </a:graphicData>
          </a:graphic>
        </p:graphicFrame>
        <p:grpSp>
          <p:nvGrpSpPr>
            <p:cNvPr id="19" name="Group 18">
              <a:extLst>
                <a:ext uri="{FF2B5EF4-FFF2-40B4-BE49-F238E27FC236}">
                  <a16:creationId xmlns:a16="http://schemas.microsoft.com/office/drawing/2014/main" id="{144EC0E4-7C3D-4710-94ED-AEE71013FD4C}"/>
                </a:ext>
              </a:extLst>
            </p:cNvPr>
            <p:cNvGrpSpPr/>
            <p:nvPr/>
          </p:nvGrpSpPr>
          <p:grpSpPr>
            <a:xfrm>
              <a:off x="8388401" y="1448893"/>
              <a:ext cx="1157772" cy="2508403"/>
              <a:chOff x="9823228" y="1428068"/>
              <a:chExt cx="1157772" cy="2508403"/>
            </a:xfrm>
          </p:grpSpPr>
          <p:grpSp>
            <p:nvGrpSpPr>
              <p:cNvPr id="20" name="Group 19">
                <a:extLst>
                  <a:ext uri="{FF2B5EF4-FFF2-40B4-BE49-F238E27FC236}">
                    <a16:creationId xmlns:a16="http://schemas.microsoft.com/office/drawing/2014/main" id="{BEA5875C-DE46-4F14-8BDA-30EC23B5F38A}"/>
                  </a:ext>
                </a:extLst>
              </p:cNvPr>
              <p:cNvGrpSpPr/>
              <p:nvPr/>
            </p:nvGrpSpPr>
            <p:grpSpPr>
              <a:xfrm>
                <a:off x="9823228" y="1428068"/>
                <a:ext cx="1157772" cy="2508403"/>
                <a:chOff x="9823228" y="1428068"/>
                <a:chExt cx="1157772" cy="2508403"/>
              </a:xfrm>
            </p:grpSpPr>
            <p:grpSp>
              <p:nvGrpSpPr>
                <p:cNvPr id="22" name="Group 21">
                  <a:extLst>
                    <a:ext uri="{FF2B5EF4-FFF2-40B4-BE49-F238E27FC236}">
                      <a16:creationId xmlns:a16="http://schemas.microsoft.com/office/drawing/2014/main" id="{9789015F-0DCC-473D-AF20-64FABA881C66}"/>
                    </a:ext>
                  </a:extLst>
                </p:cNvPr>
                <p:cNvGrpSpPr/>
                <p:nvPr/>
              </p:nvGrpSpPr>
              <p:grpSpPr>
                <a:xfrm>
                  <a:off x="9823228" y="1428068"/>
                  <a:ext cx="1157772" cy="2096625"/>
                  <a:chOff x="9823228" y="1428068"/>
                  <a:chExt cx="1157772" cy="2096625"/>
                </a:xfrm>
              </p:grpSpPr>
              <p:sp>
                <p:nvSpPr>
                  <p:cNvPr id="24" name="Rectangle 23">
                    <a:extLst>
                      <a:ext uri="{FF2B5EF4-FFF2-40B4-BE49-F238E27FC236}">
                        <a16:creationId xmlns:a16="http://schemas.microsoft.com/office/drawing/2014/main" id="{B29F258D-0910-4799-A1E3-018689B63D01}"/>
                      </a:ext>
                    </a:extLst>
                  </p:cNvPr>
                  <p:cNvSpPr>
                    <a:spLocks noChangeArrowheads="1"/>
                  </p:cNvSpPr>
                  <p:nvPr/>
                </p:nvSpPr>
                <p:spPr bwMode="auto">
                  <a:xfrm>
                    <a:off x="9823228" y="1428068"/>
                    <a:ext cx="11577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altLang="en-US" sz="1440" b="0" i="0" u="none" strike="noStrike" kern="0" cap="none" spc="0" normalizeH="0" baseline="0" noProof="0" dirty="0">
                        <a:ln>
                          <a:noFill/>
                        </a:ln>
                        <a:solidFill>
                          <a:prstClr val="black"/>
                        </a:solidFill>
                        <a:effectLst/>
                        <a:uLnTx/>
                        <a:uFillTx/>
                        <a:latin typeface="Calibri" panose="020F0502020204030204"/>
                        <a:ea typeface="+mn-ea"/>
                        <a:cs typeface="+mn-cs"/>
                      </a:rPr>
                      <a:t>LBNL</a:t>
                    </a:r>
                  </a:p>
                </p:txBody>
              </p:sp>
              <p:sp>
                <p:nvSpPr>
                  <p:cNvPr id="25" name="Rectangle 24">
                    <a:extLst>
                      <a:ext uri="{FF2B5EF4-FFF2-40B4-BE49-F238E27FC236}">
                        <a16:creationId xmlns:a16="http://schemas.microsoft.com/office/drawing/2014/main" id="{4C94674C-BB95-4DE9-93A7-CFA2F0C0140F}"/>
                      </a:ext>
                    </a:extLst>
                  </p:cNvPr>
                  <p:cNvSpPr>
                    <a:spLocks noChangeArrowheads="1"/>
                  </p:cNvSpPr>
                  <p:nvPr/>
                </p:nvSpPr>
                <p:spPr bwMode="auto">
                  <a:xfrm>
                    <a:off x="9823228" y="1655554"/>
                    <a:ext cx="11577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altLang="en-US" sz="1440" b="0" i="0" u="none" strike="noStrike" kern="0" cap="none" spc="0" normalizeH="0" baseline="0" noProof="0" dirty="0">
                        <a:ln>
                          <a:noFill/>
                        </a:ln>
                        <a:solidFill>
                          <a:prstClr val="black"/>
                        </a:solidFill>
                        <a:effectLst/>
                        <a:uLnTx/>
                        <a:uFillTx/>
                        <a:latin typeface="Calibri" panose="020F0502020204030204"/>
                        <a:ea typeface="+mn-ea"/>
                        <a:cs typeface="+mn-cs"/>
                      </a:rPr>
                      <a:t>USREP-</a:t>
                    </a:r>
                    <a:r>
                      <a:rPr kumimoji="0" lang="en-US" altLang="en-US" sz="1440" b="0" i="0" u="none" strike="noStrike" kern="0" cap="none" spc="0" normalizeH="0" baseline="0" noProof="0" dirty="0" err="1">
                        <a:ln>
                          <a:noFill/>
                        </a:ln>
                        <a:solidFill>
                          <a:prstClr val="black"/>
                        </a:solidFill>
                        <a:effectLst/>
                        <a:uLnTx/>
                        <a:uFillTx/>
                        <a:latin typeface="Calibri" panose="020F0502020204030204"/>
                        <a:ea typeface="+mn-ea"/>
                        <a:cs typeface="+mn-cs"/>
                      </a:rPr>
                      <a:t>ReEDS</a:t>
                    </a:r>
                    <a:endParaRPr kumimoji="0" lang="en-US" altLang="en-US" sz="144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9303806-1767-47AA-9530-38B14391DB5C}"/>
                      </a:ext>
                    </a:extLst>
                  </p:cNvPr>
                  <p:cNvSpPr>
                    <a:spLocks noChangeArrowheads="1"/>
                  </p:cNvSpPr>
                  <p:nvPr/>
                </p:nvSpPr>
                <p:spPr bwMode="auto">
                  <a:xfrm>
                    <a:off x="9823228" y="2311426"/>
                    <a:ext cx="11577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altLang="en-US" sz="1440" b="0" i="0" u="none" strike="noStrike" kern="0" cap="none" spc="0" normalizeH="0" baseline="0" noProof="0" dirty="0">
                        <a:ln>
                          <a:noFill/>
                        </a:ln>
                        <a:solidFill>
                          <a:prstClr val="black"/>
                        </a:solidFill>
                        <a:effectLst/>
                        <a:uLnTx/>
                        <a:uFillTx/>
                        <a:latin typeface="Calibri" panose="020F0502020204030204"/>
                        <a:ea typeface="+mn-ea"/>
                        <a:cs typeface="+mn-cs"/>
                      </a:rPr>
                      <a:t>REGEN E+</a:t>
                    </a:r>
                  </a:p>
                </p:txBody>
              </p:sp>
              <p:sp>
                <p:nvSpPr>
                  <p:cNvPr id="27" name="Rectangle 26">
                    <a:extLst>
                      <a:ext uri="{FF2B5EF4-FFF2-40B4-BE49-F238E27FC236}">
                        <a16:creationId xmlns:a16="http://schemas.microsoft.com/office/drawing/2014/main" id="{663AE466-4007-406B-AE4F-68B112CB7E91}"/>
                      </a:ext>
                    </a:extLst>
                  </p:cNvPr>
                  <p:cNvSpPr>
                    <a:spLocks noChangeArrowheads="1"/>
                  </p:cNvSpPr>
                  <p:nvPr/>
                </p:nvSpPr>
                <p:spPr bwMode="auto">
                  <a:xfrm>
                    <a:off x="9823228" y="2629115"/>
                    <a:ext cx="11577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altLang="en-US" sz="1440" b="0" i="0" u="none" strike="noStrike" kern="0" cap="none" spc="0" normalizeH="0" baseline="0" noProof="0" dirty="0">
                        <a:ln>
                          <a:noFill/>
                        </a:ln>
                        <a:solidFill>
                          <a:prstClr val="black"/>
                        </a:solidFill>
                        <a:effectLst/>
                        <a:uLnTx/>
                        <a:uFillTx/>
                        <a:latin typeface="Calibri" panose="020F0502020204030204"/>
                        <a:ea typeface="+mn-ea"/>
                        <a:cs typeface="+mn-cs"/>
                      </a:rPr>
                      <a:t>GCAM-USA-AP</a:t>
                    </a:r>
                  </a:p>
                </p:txBody>
              </p:sp>
              <p:sp>
                <p:nvSpPr>
                  <p:cNvPr id="28" name="Rectangle 27">
                    <a:extLst>
                      <a:ext uri="{FF2B5EF4-FFF2-40B4-BE49-F238E27FC236}">
                        <a16:creationId xmlns:a16="http://schemas.microsoft.com/office/drawing/2014/main" id="{45719EFE-7CF1-41B5-8C19-8038FF08A16B}"/>
                      </a:ext>
                    </a:extLst>
                  </p:cNvPr>
                  <p:cNvSpPr>
                    <a:spLocks noChangeArrowheads="1"/>
                  </p:cNvSpPr>
                  <p:nvPr/>
                </p:nvSpPr>
                <p:spPr bwMode="auto">
                  <a:xfrm>
                    <a:off x="9823228" y="3340027"/>
                    <a:ext cx="11577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altLang="en-US" sz="1440" b="0" i="0" u="none" strike="noStrike" kern="0" cap="none" spc="0" normalizeH="0" baseline="0" noProof="0" dirty="0">
                        <a:ln>
                          <a:noFill/>
                        </a:ln>
                        <a:solidFill>
                          <a:prstClr val="black"/>
                        </a:solidFill>
                        <a:effectLst/>
                        <a:uLnTx/>
                        <a:uFillTx/>
                        <a:latin typeface="Calibri" panose="020F0502020204030204"/>
                        <a:ea typeface="+mn-ea"/>
                        <a:cs typeface="+mn-cs"/>
                      </a:rPr>
                      <a:t>REGEN</a:t>
                    </a:r>
                  </a:p>
                </p:txBody>
              </p:sp>
            </p:grpSp>
            <p:sp>
              <p:nvSpPr>
                <p:cNvPr id="23" name="Rectangle 22">
                  <a:extLst>
                    <a:ext uri="{FF2B5EF4-FFF2-40B4-BE49-F238E27FC236}">
                      <a16:creationId xmlns:a16="http://schemas.microsoft.com/office/drawing/2014/main" id="{7A7915A2-35A4-405A-B547-89D7A5CCB1D1}"/>
                    </a:ext>
                  </a:extLst>
                </p:cNvPr>
                <p:cNvSpPr>
                  <a:spLocks noChangeArrowheads="1"/>
                </p:cNvSpPr>
                <p:nvPr/>
              </p:nvSpPr>
              <p:spPr bwMode="auto">
                <a:xfrm>
                  <a:off x="9823228" y="3751805"/>
                  <a:ext cx="11577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altLang="en-US" sz="1440" b="0" i="0" u="none" strike="noStrike" kern="0" cap="none" spc="0" normalizeH="0" baseline="0" noProof="0" dirty="0">
                      <a:ln>
                        <a:noFill/>
                      </a:ln>
                      <a:solidFill>
                        <a:prstClr val="black"/>
                      </a:solidFill>
                      <a:effectLst/>
                      <a:uLnTx/>
                      <a:uFillTx/>
                      <a:latin typeface="Calibri" panose="020F0502020204030204"/>
                      <a:ea typeface="+mn-ea"/>
                      <a:cs typeface="+mn-cs"/>
                    </a:rPr>
                    <a:t>EDF-NEMS</a:t>
                  </a:r>
                </a:p>
              </p:txBody>
            </p:sp>
          </p:grpSp>
          <p:sp>
            <p:nvSpPr>
              <p:cNvPr id="21" name="Rectangle 20">
                <a:extLst>
                  <a:ext uri="{FF2B5EF4-FFF2-40B4-BE49-F238E27FC236}">
                    <a16:creationId xmlns:a16="http://schemas.microsoft.com/office/drawing/2014/main" id="{C413A789-46B0-4203-A800-7882B0CC3CB3}"/>
                  </a:ext>
                </a:extLst>
              </p:cNvPr>
              <p:cNvSpPr>
                <a:spLocks noChangeArrowheads="1"/>
              </p:cNvSpPr>
              <p:nvPr/>
            </p:nvSpPr>
            <p:spPr bwMode="auto">
              <a:xfrm>
                <a:off x="9823228" y="2907475"/>
                <a:ext cx="11577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altLang="en-US" sz="1440" b="0" i="0" u="none" strike="noStrike" kern="0" cap="none" spc="0" normalizeH="0" baseline="0" noProof="0" dirty="0">
                    <a:ln>
                      <a:noFill/>
                    </a:ln>
                    <a:solidFill>
                      <a:prstClr val="black"/>
                    </a:solidFill>
                    <a:effectLst/>
                    <a:uLnTx/>
                    <a:uFillTx/>
                    <a:latin typeface="Calibri" panose="020F0502020204030204"/>
                    <a:ea typeface="+mn-ea"/>
                    <a:cs typeface="+mn-cs"/>
                  </a:rPr>
                  <a:t>PATHWAYS</a:t>
                </a:r>
              </a:p>
            </p:txBody>
          </p:sp>
        </p:grpSp>
        <p:grpSp>
          <p:nvGrpSpPr>
            <p:cNvPr id="9" name="Group 8">
              <a:extLst>
                <a:ext uri="{FF2B5EF4-FFF2-40B4-BE49-F238E27FC236}">
                  <a16:creationId xmlns:a16="http://schemas.microsoft.com/office/drawing/2014/main" id="{484432A3-1711-48C9-AEA9-F531F695914E}"/>
                </a:ext>
              </a:extLst>
            </p:cNvPr>
            <p:cNvGrpSpPr/>
            <p:nvPr/>
          </p:nvGrpSpPr>
          <p:grpSpPr>
            <a:xfrm>
              <a:off x="9861777" y="2391132"/>
              <a:ext cx="234610" cy="2169718"/>
              <a:chOff x="7916929" y="2391132"/>
              <a:chExt cx="234610" cy="2169718"/>
            </a:xfrm>
          </p:grpSpPr>
          <p:sp>
            <p:nvSpPr>
              <p:cNvPr id="7" name="Rectangle 6">
                <a:extLst>
                  <a:ext uri="{FF2B5EF4-FFF2-40B4-BE49-F238E27FC236}">
                    <a16:creationId xmlns:a16="http://schemas.microsoft.com/office/drawing/2014/main" id="{D9440DC3-B99B-43B2-9FE5-EB97152D63F0}"/>
                  </a:ext>
                </a:extLst>
              </p:cNvPr>
              <p:cNvSpPr/>
              <p:nvPr/>
            </p:nvSpPr>
            <p:spPr bwMode="auto">
              <a:xfrm>
                <a:off x="7916929" y="2391132"/>
                <a:ext cx="234610" cy="2169718"/>
              </a:xfrm>
              <a:prstGeom prst="rect">
                <a:avLst/>
              </a:prstGeom>
              <a:solidFill>
                <a:schemeClr val="bg1">
                  <a:lumMod val="50000"/>
                  <a:alpha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0" fontAlgn="base" latinLnBrk="0" hangingPunct="0">
                  <a:lnSpc>
                    <a:spcPct val="100000"/>
                  </a:lnSpc>
                  <a:spcBef>
                    <a:spcPts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0CB29693-23D5-425A-9638-5736AE530D53}"/>
                  </a:ext>
                </a:extLst>
              </p:cNvPr>
              <p:cNvSpPr/>
              <p:nvPr/>
            </p:nvSpPr>
            <p:spPr bwMode="auto">
              <a:xfrm>
                <a:off x="7916929" y="3751779"/>
                <a:ext cx="234610" cy="91440"/>
              </a:xfrm>
              <a:prstGeom prst="rect">
                <a:avLst/>
              </a:prstGeom>
              <a:solidFill>
                <a:schemeClr val="bg1">
                  <a:lumMod val="50000"/>
                  <a:alpha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0" fontAlgn="base" latinLnBrk="0" hangingPunct="0">
                  <a:lnSpc>
                    <a:spcPct val="100000"/>
                  </a:lnSpc>
                  <a:spcBef>
                    <a:spcPts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30" name="Group 29">
              <a:extLst>
                <a:ext uri="{FF2B5EF4-FFF2-40B4-BE49-F238E27FC236}">
                  <a16:creationId xmlns:a16="http://schemas.microsoft.com/office/drawing/2014/main" id="{2094AE47-D69D-4B0F-83E2-EAED949F095D}"/>
                </a:ext>
              </a:extLst>
            </p:cNvPr>
            <p:cNvGrpSpPr/>
            <p:nvPr/>
          </p:nvGrpSpPr>
          <p:grpSpPr>
            <a:xfrm>
              <a:off x="9457659" y="1524688"/>
              <a:ext cx="234610" cy="2371672"/>
              <a:chOff x="7916929" y="2391131"/>
              <a:chExt cx="234610" cy="2361511"/>
            </a:xfrm>
          </p:grpSpPr>
          <p:sp>
            <p:nvSpPr>
              <p:cNvPr id="31" name="Rectangle 30">
                <a:extLst>
                  <a:ext uri="{FF2B5EF4-FFF2-40B4-BE49-F238E27FC236}">
                    <a16:creationId xmlns:a16="http://schemas.microsoft.com/office/drawing/2014/main" id="{546B5B93-8D1F-4DA1-A557-A8E6B8B3A9C9}"/>
                  </a:ext>
                </a:extLst>
              </p:cNvPr>
              <p:cNvSpPr/>
              <p:nvPr/>
            </p:nvSpPr>
            <p:spPr bwMode="auto">
              <a:xfrm>
                <a:off x="7916929" y="2391131"/>
                <a:ext cx="234610" cy="2361511"/>
              </a:xfrm>
              <a:prstGeom prst="rect">
                <a:avLst/>
              </a:prstGeom>
              <a:solidFill>
                <a:srgbClr val="9B5B46">
                  <a:alpha val="40000"/>
                </a:srgb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0" fontAlgn="base" latinLnBrk="0" hangingPunct="0">
                  <a:lnSpc>
                    <a:spcPct val="100000"/>
                  </a:lnSpc>
                  <a:spcBef>
                    <a:spcPts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87E0A50F-0240-4370-B243-6627EA679958}"/>
                  </a:ext>
                </a:extLst>
              </p:cNvPr>
              <p:cNvSpPr/>
              <p:nvPr/>
            </p:nvSpPr>
            <p:spPr bwMode="auto">
              <a:xfrm>
                <a:off x="7916929" y="3589916"/>
                <a:ext cx="234610" cy="91440"/>
              </a:xfrm>
              <a:prstGeom prst="rect">
                <a:avLst/>
              </a:prstGeom>
              <a:solidFill>
                <a:srgbClr val="9B5B46"/>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0" fontAlgn="base" latinLnBrk="0" hangingPunct="0">
                  <a:lnSpc>
                    <a:spcPct val="100000"/>
                  </a:lnSpc>
                  <a:spcBef>
                    <a:spcPts val="0"/>
                  </a:spcBef>
                  <a:spcAft>
                    <a:spcPct val="0"/>
                  </a:spcAft>
                  <a:buClrTx/>
                  <a:buSzTx/>
                  <a:buFontTx/>
                  <a:buNone/>
                  <a:tabLst/>
                  <a:defRPr/>
                </a:pPr>
                <a:endParaRPr kumimoji="0" lang="en-US" sz="216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33" name="Rectangle 32">
              <a:extLst>
                <a:ext uri="{FF2B5EF4-FFF2-40B4-BE49-F238E27FC236}">
                  <a16:creationId xmlns:a16="http://schemas.microsoft.com/office/drawing/2014/main" id="{55A42296-7CBA-4A3B-95F3-4745F65B0D19}"/>
                </a:ext>
              </a:extLst>
            </p:cNvPr>
            <p:cNvSpPr>
              <a:spLocks noChangeArrowheads="1"/>
            </p:cNvSpPr>
            <p:nvPr/>
          </p:nvSpPr>
          <p:spPr bwMode="auto">
            <a:xfrm>
              <a:off x="9215011" y="3956671"/>
              <a:ext cx="69619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1" fontAlgn="auto" latinLnBrk="0" hangingPunct="1">
                <a:lnSpc>
                  <a:spcPct val="100000"/>
                </a:lnSpc>
                <a:spcBef>
                  <a:spcPct val="0"/>
                </a:spcBef>
                <a:spcAft>
                  <a:spcPts val="0"/>
                </a:spcAft>
                <a:buClrTx/>
                <a:buSzTx/>
                <a:buFontTx/>
                <a:buNone/>
                <a:tabLst/>
                <a:defRPr/>
              </a:pPr>
              <a:r>
                <a:rPr kumimoji="0" lang="en-US" altLang="en-US" sz="1440" b="1" i="0" u="none" strike="noStrike" kern="0" cap="none" spc="0" normalizeH="0" baseline="0" noProof="0" dirty="0">
                  <a:ln>
                    <a:noFill/>
                  </a:ln>
                  <a:solidFill>
                    <a:prstClr val="black"/>
                  </a:solidFill>
                  <a:effectLst/>
                  <a:uLnTx/>
                  <a:uFillTx/>
                  <a:latin typeface="Calibri" panose="020F0502020204030204"/>
                  <a:ea typeface="+mn-ea"/>
                  <a:cs typeface="+mn-cs"/>
                </a:rPr>
                <a:t>50x30</a:t>
              </a:r>
            </a:p>
          </p:txBody>
        </p:sp>
        <p:sp>
          <p:nvSpPr>
            <p:cNvPr id="34" name="Rectangle 33">
              <a:extLst>
                <a:ext uri="{FF2B5EF4-FFF2-40B4-BE49-F238E27FC236}">
                  <a16:creationId xmlns:a16="http://schemas.microsoft.com/office/drawing/2014/main" id="{A960CA97-DF8B-49E2-82D4-F1A1397F83FE}"/>
                </a:ext>
              </a:extLst>
            </p:cNvPr>
            <p:cNvSpPr>
              <a:spLocks noChangeArrowheads="1"/>
            </p:cNvSpPr>
            <p:nvPr/>
          </p:nvSpPr>
          <p:spPr bwMode="auto">
            <a:xfrm>
              <a:off x="9622501" y="4613610"/>
              <a:ext cx="69619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1097280" rtl="0" eaLnBrk="1" fontAlgn="auto" latinLnBrk="0" hangingPunct="1">
                <a:lnSpc>
                  <a:spcPct val="100000"/>
                </a:lnSpc>
                <a:spcBef>
                  <a:spcPct val="0"/>
                </a:spcBef>
                <a:spcAft>
                  <a:spcPts val="0"/>
                </a:spcAft>
                <a:buClrTx/>
                <a:buSzTx/>
                <a:buFontTx/>
                <a:buNone/>
                <a:tabLst/>
                <a:defRPr/>
              </a:pPr>
              <a:r>
                <a:rPr kumimoji="0" lang="en-US" altLang="en-US" sz="1440" b="1" i="0" u="none" strike="noStrike" kern="0" cap="none" spc="0" normalizeH="0" baseline="0" noProof="0" dirty="0">
                  <a:ln>
                    <a:noFill/>
                  </a:ln>
                  <a:solidFill>
                    <a:prstClr val="black"/>
                  </a:solidFill>
                  <a:effectLst/>
                  <a:uLnTx/>
                  <a:uFillTx/>
                  <a:latin typeface="Calibri" panose="020F0502020204030204"/>
                  <a:ea typeface="+mn-ea"/>
                  <a:cs typeface="+mn-cs"/>
                </a:rPr>
                <a:t>Reference</a:t>
              </a:r>
            </a:p>
          </p:txBody>
        </p:sp>
        <p:sp>
          <p:nvSpPr>
            <p:cNvPr id="35" name="Rectangle 34">
              <a:extLst>
                <a:ext uri="{FF2B5EF4-FFF2-40B4-BE49-F238E27FC236}">
                  <a16:creationId xmlns:a16="http://schemas.microsoft.com/office/drawing/2014/main" id="{BF0FD927-C04F-4D3A-8C6E-76748C627EE4}"/>
                </a:ext>
              </a:extLst>
            </p:cNvPr>
            <p:cNvSpPr>
              <a:spLocks noChangeArrowheads="1"/>
            </p:cNvSpPr>
            <p:nvPr/>
          </p:nvSpPr>
          <p:spPr bwMode="auto">
            <a:xfrm>
              <a:off x="10223560" y="3704639"/>
              <a:ext cx="6941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altLang="en-US" sz="1440" b="0" i="1" u="none" strike="noStrike" kern="0" cap="none" spc="0" normalizeH="0" baseline="0" noProof="0" dirty="0">
                  <a:ln>
                    <a:noFill/>
                  </a:ln>
                  <a:solidFill>
                    <a:prstClr val="black"/>
                  </a:solidFill>
                  <a:effectLst/>
                  <a:uLnTx/>
                  <a:uFillTx/>
                  <a:latin typeface="Calibri" panose="020F0502020204030204"/>
                  <a:ea typeface="+mn-ea"/>
                  <a:cs typeface="+mn-cs"/>
                </a:rPr>
                <a:t>Average</a:t>
              </a:r>
            </a:p>
          </p:txBody>
        </p:sp>
        <p:sp>
          <p:nvSpPr>
            <p:cNvPr id="36" name="Rectangle 35">
              <a:extLst>
                <a:ext uri="{FF2B5EF4-FFF2-40B4-BE49-F238E27FC236}">
                  <a16:creationId xmlns:a16="http://schemas.microsoft.com/office/drawing/2014/main" id="{55A77A5D-F947-4F98-A1BE-2FFE6C600EC9}"/>
                </a:ext>
              </a:extLst>
            </p:cNvPr>
            <p:cNvSpPr>
              <a:spLocks noChangeArrowheads="1"/>
            </p:cNvSpPr>
            <p:nvPr/>
          </p:nvSpPr>
          <p:spPr bwMode="auto">
            <a:xfrm>
              <a:off x="10221522" y="3104032"/>
              <a:ext cx="69619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1097280" rtl="0" eaLnBrk="1" fontAlgn="auto" latinLnBrk="0" hangingPunct="1">
                <a:lnSpc>
                  <a:spcPct val="100000"/>
                </a:lnSpc>
                <a:spcBef>
                  <a:spcPct val="0"/>
                </a:spcBef>
                <a:spcAft>
                  <a:spcPts val="0"/>
                </a:spcAft>
                <a:buClrTx/>
                <a:buSzTx/>
                <a:buFontTx/>
                <a:buNone/>
                <a:tabLst/>
                <a:defRPr/>
              </a:pPr>
              <a:r>
                <a:rPr kumimoji="0" lang="en-US" altLang="en-US" sz="1440" b="0" i="1" u="none" strike="noStrike" kern="0" cap="none" spc="0" normalizeH="0" baseline="0" noProof="0" dirty="0">
                  <a:ln>
                    <a:noFill/>
                  </a:ln>
                  <a:solidFill>
                    <a:srgbClr val="8F8F8F"/>
                  </a:solidFill>
                  <a:effectLst/>
                  <a:uLnTx/>
                  <a:uFillTx/>
                  <a:latin typeface="Calibri" panose="020F0502020204030204"/>
                  <a:ea typeface="+mn-ea"/>
                  <a:cs typeface="+mn-cs"/>
                </a:rPr>
                <a:t>Range</a:t>
              </a:r>
            </a:p>
          </p:txBody>
        </p:sp>
        <p:cxnSp>
          <p:nvCxnSpPr>
            <p:cNvPr id="40" name="Straight Connector 39">
              <a:extLst>
                <a:ext uri="{FF2B5EF4-FFF2-40B4-BE49-F238E27FC236}">
                  <a16:creationId xmlns:a16="http://schemas.microsoft.com/office/drawing/2014/main" id="{2D479597-1038-4E15-852F-334A90DE5918}"/>
                </a:ext>
              </a:extLst>
            </p:cNvPr>
            <p:cNvCxnSpPr>
              <a:stCxn id="35" idx="1"/>
              <a:endCxn id="29" idx="3"/>
            </p:cNvCxnSpPr>
            <p:nvPr/>
          </p:nvCxnSpPr>
          <p:spPr bwMode="auto">
            <a:xfrm flipH="1">
              <a:off x="10096387" y="3796972"/>
              <a:ext cx="127173" cy="527"/>
            </a:xfrm>
            <a:prstGeom prst="line">
              <a:avLst/>
            </a:prstGeom>
            <a:solidFill>
              <a:schemeClr val="accent1"/>
            </a:solidFill>
            <a:ln w="9525" cap="flat" cmpd="sng" algn="ctr">
              <a:solidFill>
                <a:srgbClr val="8F8F8F"/>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762E2FE7-8BC3-448B-8DC8-1FBBF2FBAB48}"/>
                </a:ext>
              </a:extLst>
            </p:cNvPr>
            <p:cNvCxnSpPr/>
            <p:nvPr/>
          </p:nvCxnSpPr>
          <p:spPr bwMode="auto">
            <a:xfrm>
              <a:off x="2482784" y="3325320"/>
              <a:ext cx="5775158" cy="0"/>
            </a:xfrm>
            <a:prstGeom prst="line">
              <a:avLst/>
            </a:prstGeom>
            <a:solidFill>
              <a:schemeClr val="accent1"/>
            </a:solidFill>
            <a:ln w="19050" cap="flat" cmpd="sng" algn="ctr">
              <a:solidFill>
                <a:srgbClr val="000099"/>
              </a:solidFill>
              <a:prstDash val="dash"/>
              <a:round/>
              <a:headEnd type="none" w="med" len="med"/>
              <a:tailEnd type="none" w="med" len="med"/>
            </a:ln>
            <a:effectLst/>
          </p:spPr>
        </p:cxnSp>
        <p:sp>
          <p:nvSpPr>
            <p:cNvPr id="44" name="TextBox 43">
              <a:extLst>
                <a:ext uri="{FF2B5EF4-FFF2-40B4-BE49-F238E27FC236}">
                  <a16:creationId xmlns:a16="http://schemas.microsoft.com/office/drawing/2014/main" id="{6D576882-1D99-48B7-B580-F6DB4793292C}"/>
                </a:ext>
              </a:extLst>
            </p:cNvPr>
            <p:cNvSpPr txBox="1"/>
            <p:nvPr/>
          </p:nvSpPr>
          <p:spPr>
            <a:xfrm>
              <a:off x="2437360" y="3015669"/>
              <a:ext cx="1660711" cy="323165"/>
            </a:xfrm>
            <a:prstGeom prst="rect">
              <a:avLst/>
            </a:prstGeom>
            <a:noFill/>
          </p:spPr>
          <p:txBody>
            <a:bodyPr wrap="none" rtlCol="0">
              <a:spAutoFit/>
            </a:bodyPr>
            <a:lstStyle/>
            <a:p>
              <a:pPr marL="0" marR="0" lvl="0" indent="0" algn="l" defTabSz="1097280" rtl="0" eaLnBrk="0" fontAlgn="base" latinLnBrk="0" hangingPunct="0">
                <a:lnSpc>
                  <a:spcPct val="100000"/>
                </a:lnSpc>
                <a:spcBef>
                  <a:spcPts val="0"/>
                </a:spcBef>
                <a:spcAft>
                  <a:spcPct val="0"/>
                </a:spcAft>
                <a:buClrTx/>
                <a:buSzTx/>
                <a:buFontTx/>
                <a:buNone/>
                <a:tabLst/>
                <a:defRPr/>
              </a:pPr>
              <a:r>
                <a:rPr kumimoji="0" lang="en-US" sz="1920" b="1" i="0" u="none" strike="noStrike" kern="1200" cap="none" spc="0" normalizeH="0" baseline="0" noProof="0" dirty="0">
                  <a:ln>
                    <a:noFill/>
                  </a:ln>
                  <a:solidFill>
                    <a:srgbClr val="000099"/>
                  </a:solidFill>
                  <a:effectLst/>
                  <a:uLnTx/>
                  <a:uFillTx/>
                  <a:latin typeface="Calibri"/>
                  <a:ea typeface="+mn-ea"/>
                  <a:cs typeface="+mn-cs"/>
                </a:rPr>
                <a:t>Biden 2030 target</a:t>
              </a:r>
            </a:p>
          </p:txBody>
        </p:sp>
      </p:grpSp>
      <p:sp>
        <p:nvSpPr>
          <p:cNvPr id="46" name="Rectangle 45">
            <a:extLst>
              <a:ext uri="{FF2B5EF4-FFF2-40B4-BE49-F238E27FC236}">
                <a16:creationId xmlns:a16="http://schemas.microsoft.com/office/drawing/2014/main" id="{5A3A8A3A-16E9-4263-978C-7E67D270C070}"/>
              </a:ext>
            </a:extLst>
          </p:cNvPr>
          <p:cNvSpPr/>
          <p:nvPr/>
        </p:nvSpPr>
        <p:spPr bwMode="auto">
          <a:xfrm>
            <a:off x="-138" y="7123100"/>
            <a:ext cx="14630400" cy="713232"/>
          </a:xfrm>
          <a:prstGeom prst="rect">
            <a:avLst/>
          </a:prstGeom>
          <a:solidFill>
            <a:schemeClr val="tx2">
              <a:lumMod val="7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0" fontAlgn="base" latinLnBrk="0" hangingPunct="0">
              <a:lnSpc>
                <a:spcPct val="100000"/>
              </a:lnSpc>
              <a:spcBef>
                <a:spcPts val="0"/>
              </a:spcBef>
              <a:spcAft>
                <a:spcPct val="0"/>
              </a:spcAft>
              <a:buClrTx/>
              <a:buSzTx/>
              <a:buFontTx/>
              <a:buNone/>
              <a:tabLst/>
              <a:defRPr/>
            </a:pPr>
            <a:r>
              <a:rPr kumimoji="0" lang="en-US" sz="2160" b="1" i="0" u="none" strike="noStrike" kern="1200" cap="none" spc="0" normalizeH="0" baseline="0" noProof="0" dirty="0">
                <a:ln>
                  <a:noFill/>
                </a:ln>
                <a:solidFill>
                  <a:srgbClr val="FFFFFF"/>
                </a:solidFill>
                <a:effectLst/>
                <a:uLnTx/>
                <a:uFillTx/>
                <a:latin typeface="Century Gothic"/>
                <a:ea typeface="ＭＳ Ｐゴシック" charset="-128"/>
                <a:cs typeface="Arial" panose="020B0604020202020204" pitchFamily="34" charset="0"/>
              </a:rPr>
              <a:t>EVs projected to reach 34-100% of new sales—10-25x current levels—which is much higher than with current policies and technology trends (i.e., “Reference” scenario)</a:t>
            </a:r>
          </a:p>
        </p:txBody>
      </p:sp>
    </p:spTree>
    <p:extLst>
      <p:ext uri="{BB962C8B-B14F-4D97-AF65-F5344CB8AC3E}">
        <p14:creationId xmlns:p14="http://schemas.microsoft.com/office/powerpoint/2010/main" val="49809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948506-4B33-41F2-8CEA-ADEB8FC0662B}"/>
              </a:ext>
            </a:extLst>
          </p:cNvPr>
          <p:cNvSpPr>
            <a:spLocks noGrp="1"/>
          </p:cNvSpPr>
          <p:nvPr>
            <p:ph type="sldNum" sz="quarter" idx="12"/>
          </p:nvPr>
        </p:nvSpPr>
        <p:spPr/>
        <p:txBody>
          <a:bodyPr/>
          <a:lstStyle/>
          <a:p>
            <a:fld id="{FE7A4BB3-E848-5A44-82DF-322201952CD8}" type="slidenum">
              <a:rPr lang="en-US" smtClean="0"/>
              <a:pPr/>
              <a:t>8</a:t>
            </a:fld>
            <a:endParaRPr lang="en-US" dirty="0"/>
          </a:p>
        </p:txBody>
      </p:sp>
      <p:sp>
        <p:nvSpPr>
          <p:cNvPr id="5" name="Title 2">
            <a:extLst>
              <a:ext uri="{FF2B5EF4-FFF2-40B4-BE49-F238E27FC236}">
                <a16:creationId xmlns:a16="http://schemas.microsoft.com/office/drawing/2014/main" id="{A5E59CAF-04EB-4CD8-989D-2EB940391877}"/>
              </a:ext>
            </a:extLst>
          </p:cNvPr>
          <p:cNvSpPr txBox="1">
            <a:spLocks/>
          </p:cNvSpPr>
          <p:nvPr/>
        </p:nvSpPr>
        <p:spPr>
          <a:xfrm>
            <a:off x="1504930" y="137018"/>
            <a:ext cx="10972800" cy="1310979"/>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sz="2880" dirty="0"/>
              <a:t>Power Sector Transition</a:t>
            </a:r>
          </a:p>
        </p:txBody>
      </p:sp>
      <p:pic>
        <p:nvPicPr>
          <p:cNvPr id="6" name="Picture 5" descr="A picture containing diagram&#10;&#10;Description automatically generated">
            <a:extLst>
              <a:ext uri="{FF2B5EF4-FFF2-40B4-BE49-F238E27FC236}">
                <a16:creationId xmlns:a16="http://schemas.microsoft.com/office/drawing/2014/main" id="{CD87789C-6A1A-4CF7-98C8-2D9568710D28}"/>
              </a:ext>
            </a:extLst>
          </p:cNvPr>
          <p:cNvPicPr>
            <a:picLocks noChangeAspect="1"/>
          </p:cNvPicPr>
          <p:nvPr/>
        </p:nvPicPr>
        <p:blipFill rotWithShape="1">
          <a:blip r:embed="rId3"/>
          <a:srcRect b="23275"/>
          <a:stretch/>
        </p:blipFill>
        <p:spPr>
          <a:xfrm>
            <a:off x="10196885" y="219219"/>
            <a:ext cx="4250634" cy="1121059"/>
          </a:xfrm>
          <a:prstGeom prst="rect">
            <a:avLst/>
          </a:prstGeom>
        </p:spPr>
      </p:pic>
      <p:pic>
        <p:nvPicPr>
          <p:cNvPr id="3" name="Picture 2">
            <a:extLst>
              <a:ext uri="{FF2B5EF4-FFF2-40B4-BE49-F238E27FC236}">
                <a16:creationId xmlns:a16="http://schemas.microsoft.com/office/drawing/2014/main" id="{A2878BB7-9764-48CD-BB26-42C3CBE188C5}"/>
              </a:ext>
            </a:extLst>
          </p:cNvPr>
          <p:cNvPicPr>
            <a:picLocks noChangeAspect="1"/>
          </p:cNvPicPr>
          <p:nvPr/>
        </p:nvPicPr>
        <p:blipFill>
          <a:blip r:embed="rId4"/>
          <a:stretch>
            <a:fillRect/>
          </a:stretch>
        </p:blipFill>
        <p:spPr>
          <a:xfrm>
            <a:off x="2836331" y="1630881"/>
            <a:ext cx="8913077" cy="6549844"/>
          </a:xfrm>
          <a:prstGeom prst="rect">
            <a:avLst/>
          </a:prstGeom>
        </p:spPr>
      </p:pic>
    </p:spTree>
    <p:extLst>
      <p:ext uri="{BB962C8B-B14F-4D97-AF65-F5344CB8AC3E}">
        <p14:creationId xmlns:p14="http://schemas.microsoft.com/office/powerpoint/2010/main" val="1403830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69688-48DD-4BBF-A77C-735229515B2F}"/>
              </a:ext>
            </a:extLst>
          </p:cNvPr>
          <p:cNvSpPr>
            <a:spLocks noGrp="1"/>
          </p:cNvSpPr>
          <p:nvPr>
            <p:ph type="sldNum" sz="quarter" idx="12"/>
          </p:nvPr>
        </p:nvSpPr>
        <p:spPr/>
        <p:txBody>
          <a:bodyPr/>
          <a:lstStyle/>
          <a:p>
            <a:fld id="{FE7A4BB3-E848-5A44-82DF-322201952CD8}" type="slidenum">
              <a:rPr lang="en-US" smtClean="0"/>
              <a:pPr/>
              <a:t>9</a:t>
            </a:fld>
            <a:endParaRPr lang="en-US" dirty="0"/>
          </a:p>
        </p:txBody>
      </p:sp>
      <p:sp>
        <p:nvSpPr>
          <p:cNvPr id="3" name="Title 2">
            <a:extLst>
              <a:ext uri="{FF2B5EF4-FFF2-40B4-BE49-F238E27FC236}">
                <a16:creationId xmlns:a16="http://schemas.microsoft.com/office/drawing/2014/main" id="{9CBD73DE-2B44-4078-B20D-A786CF860A2A}"/>
              </a:ext>
            </a:extLst>
          </p:cNvPr>
          <p:cNvSpPr>
            <a:spLocks noGrp="1"/>
          </p:cNvSpPr>
          <p:nvPr>
            <p:ph type="title"/>
          </p:nvPr>
        </p:nvSpPr>
        <p:spPr/>
        <p:txBody>
          <a:bodyPr/>
          <a:lstStyle/>
          <a:p>
            <a:r>
              <a:rPr lang="en-US" dirty="0"/>
              <a:t>Refined Liquids Production</a:t>
            </a:r>
          </a:p>
        </p:txBody>
      </p:sp>
      <p:sp>
        <p:nvSpPr>
          <p:cNvPr id="9" name="Title 2">
            <a:extLst>
              <a:ext uri="{FF2B5EF4-FFF2-40B4-BE49-F238E27FC236}">
                <a16:creationId xmlns:a16="http://schemas.microsoft.com/office/drawing/2014/main" id="{2540AF34-D5C7-444F-A494-1F0AA36BE343}"/>
              </a:ext>
            </a:extLst>
          </p:cNvPr>
          <p:cNvSpPr txBox="1">
            <a:spLocks/>
          </p:cNvSpPr>
          <p:nvPr/>
        </p:nvSpPr>
        <p:spPr>
          <a:xfrm>
            <a:off x="1580191" y="2412349"/>
            <a:ext cx="12765728" cy="667527"/>
          </a:xfrm>
          <a:prstGeom prst="rect">
            <a:avLst/>
          </a:prstGeom>
        </p:spPr>
        <p:txBody>
          <a:bodyPr lIns="0" anchor="b"/>
          <a:lstStyle>
            <a:lvl1pPr algn="l" defTabSz="1097280" rtl="0" eaLnBrk="1" latinLnBrk="0" hangingPunct="1">
              <a:lnSpc>
                <a:spcPct val="90000"/>
              </a:lnSpc>
              <a:spcBef>
                <a:spcPct val="0"/>
              </a:spcBef>
              <a:buNone/>
              <a:defRPr lang="en-US" sz="3600" b="1" kern="1200" dirty="0">
                <a:solidFill>
                  <a:schemeClr val="tx2"/>
                </a:solidFill>
                <a:latin typeface="Arial" panose="020B0604020202020204" pitchFamily="34" charset="0"/>
                <a:ea typeface="+mn-ea"/>
                <a:cs typeface="Arial" panose="020B0604020202020204" pitchFamily="34" charset="0"/>
              </a:defRPr>
            </a:lvl1pPr>
          </a:lstStyle>
          <a:p>
            <a:r>
              <a:rPr lang="en-US" dirty="0"/>
              <a:t>Low CDR	    		Med CDR              High CDR </a:t>
            </a:r>
          </a:p>
          <a:p>
            <a:r>
              <a:rPr lang="en-US" dirty="0"/>
              <a:t>                                                            </a:t>
            </a:r>
            <a:r>
              <a:rPr lang="en-US" sz="2400" dirty="0"/>
              <a:t>+ High Energy Demand</a:t>
            </a:r>
            <a:endParaRPr lang="en-US" dirty="0"/>
          </a:p>
        </p:txBody>
      </p:sp>
      <p:pic>
        <p:nvPicPr>
          <p:cNvPr id="6" name="Picture 5">
            <a:extLst>
              <a:ext uri="{FF2B5EF4-FFF2-40B4-BE49-F238E27FC236}">
                <a16:creationId xmlns:a16="http://schemas.microsoft.com/office/drawing/2014/main" id="{E4D02A48-9A4E-4B8E-88AB-29B8B0EC777D}"/>
              </a:ext>
            </a:extLst>
          </p:cNvPr>
          <p:cNvPicPr>
            <a:picLocks noChangeAspect="1"/>
          </p:cNvPicPr>
          <p:nvPr/>
        </p:nvPicPr>
        <p:blipFill>
          <a:blip r:embed="rId2"/>
          <a:stretch>
            <a:fillRect/>
          </a:stretch>
        </p:blipFill>
        <p:spPr>
          <a:xfrm>
            <a:off x="141938" y="3383280"/>
            <a:ext cx="5486400" cy="4389120"/>
          </a:xfrm>
          <a:prstGeom prst="rect">
            <a:avLst/>
          </a:prstGeom>
        </p:spPr>
      </p:pic>
      <p:pic>
        <p:nvPicPr>
          <p:cNvPr id="10" name="Picture 9">
            <a:extLst>
              <a:ext uri="{FF2B5EF4-FFF2-40B4-BE49-F238E27FC236}">
                <a16:creationId xmlns:a16="http://schemas.microsoft.com/office/drawing/2014/main" id="{23EA3802-1FD4-4CF8-9400-A938DFB4C5B3}"/>
              </a:ext>
            </a:extLst>
          </p:cNvPr>
          <p:cNvPicPr>
            <a:picLocks noChangeAspect="1"/>
          </p:cNvPicPr>
          <p:nvPr/>
        </p:nvPicPr>
        <p:blipFill>
          <a:blip r:embed="rId3"/>
          <a:stretch>
            <a:fillRect/>
          </a:stretch>
        </p:blipFill>
        <p:spPr>
          <a:xfrm>
            <a:off x="4572000" y="3383280"/>
            <a:ext cx="5486400" cy="4389120"/>
          </a:xfrm>
          <a:prstGeom prst="rect">
            <a:avLst/>
          </a:prstGeom>
        </p:spPr>
      </p:pic>
      <p:pic>
        <p:nvPicPr>
          <p:cNvPr id="13" name="Picture 12">
            <a:extLst>
              <a:ext uri="{FF2B5EF4-FFF2-40B4-BE49-F238E27FC236}">
                <a16:creationId xmlns:a16="http://schemas.microsoft.com/office/drawing/2014/main" id="{41CC7B79-9D65-4190-A65C-3DF8F40F057C}"/>
              </a:ext>
            </a:extLst>
          </p:cNvPr>
          <p:cNvPicPr>
            <a:picLocks noChangeAspect="1"/>
          </p:cNvPicPr>
          <p:nvPr/>
        </p:nvPicPr>
        <p:blipFill>
          <a:blip r:embed="rId4"/>
          <a:stretch>
            <a:fillRect/>
          </a:stretch>
        </p:blipFill>
        <p:spPr>
          <a:xfrm>
            <a:off x="9144010" y="3383280"/>
            <a:ext cx="5486400" cy="4389120"/>
          </a:xfrm>
          <a:prstGeom prst="rect">
            <a:avLst/>
          </a:prstGeom>
        </p:spPr>
      </p:pic>
    </p:spTree>
    <p:extLst>
      <p:ext uri="{BB962C8B-B14F-4D97-AF65-F5344CB8AC3E}">
        <p14:creationId xmlns:p14="http://schemas.microsoft.com/office/powerpoint/2010/main" val="604383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2.xml><?xml version="1.0" encoding="utf-8"?>
<a:theme xmlns:a="http://schemas.openxmlformats.org/drawingml/2006/main" name="1_Office Theme">
  <a:themeElements>
    <a:clrScheme name="America's Pledge">
      <a:dk1>
        <a:sysClr val="windowText" lastClr="000000"/>
      </a:dk1>
      <a:lt1>
        <a:sysClr val="window" lastClr="FFFFFF"/>
      </a:lt1>
      <a:dk2>
        <a:srgbClr val="187FC0"/>
      </a:dk2>
      <a:lt2>
        <a:srgbClr val="A92426"/>
      </a:lt2>
      <a:accent1>
        <a:srgbClr val="0D5A8B"/>
      </a:accent1>
      <a:accent2>
        <a:srgbClr val="DB282B"/>
      </a:accent2>
      <a:accent3>
        <a:srgbClr val="000000"/>
      </a:accent3>
      <a:accent4>
        <a:srgbClr val="F5B824"/>
      </a:accent4>
      <a:accent5>
        <a:srgbClr val="233251"/>
      </a:accent5>
      <a:accent6>
        <a:srgbClr val="6D6E71"/>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4.xml><?xml version="1.0" encoding="utf-8"?>
<a:theme xmlns:a="http://schemas.openxmlformats.org/drawingml/2006/main" name="1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Plain.potx" id="{0782FAF7-70BE-4A7B-A9AB-04CE0CD8A8DE}" vid="{2CD97732-1318-4B64-80C1-95496D5ABA22}"/>
    </a:ext>
  </a:extLst>
</a:theme>
</file>

<file path=ppt/theme/theme5.xml><?xml version="1.0" encoding="utf-8"?>
<a:theme xmlns:a="http://schemas.openxmlformats.org/drawingml/2006/main" name="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5AB3CF1D-ADB8-F34F-A515-93C9EAB9EC9A}"/>
    </a:ext>
  </a:extLst>
</a:theme>
</file>

<file path=ppt/theme/theme6.xml><?xml version="1.0" encoding="utf-8"?>
<a:theme xmlns:a="http://schemas.openxmlformats.org/drawingml/2006/main" name="3_PNNL_Option_4">
  <a:themeElements>
    <a:clrScheme name="PNNL">
      <a:dk1>
        <a:srgbClr val="616265"/>
      </a:dk1>
      <a:lt1>
        <a:srgbClr val="FFFFFF"/>
      </a:lt1>
      <a:dk2>
        <a:srgbClr val="D77600"/>
      </a:dk2>
      <a:lt2>
        <a:srgbClr val="B3B3B3"/>
      </a:lt2>
      <a:accent1>
        <a:srgbClr val="A63F1E"/>
      </a:accent1>
      <a:accent2>
        <a:srgbClr val="191C1F"/>
      </a:accent2>
      <a:accent3>
        <a:srgbClr val="F4AA00"/>
      </a:accent3>
      <a:accent4>
        <a:srgbClr val="007836"/>
      </a:accent4>
      <a:accent5>
        <a:srgbClr val="C10435"/>
      </a:accent5>
      <a:accent6>
        <a:srgbClr val="00338E"/>
      </a:accent6>
      <a:hlink>
        <a:srgbClr val="003698"/>
      </a:hlink>
      <a:folHlink>
        <a:srgbClr val="8A075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13.potx" id="{BCBC73A8-371F-474A-B8C1-26262A6B9152}" vid="{9127C93A-8C49-4036-BD05-3A3B6DCD0A22}"/>
    </a:ext>
  </a:extLst>
</a:theme>
</file>

<file path=ppt/theme/theme7.xml><?xml version="1.0" encoding="utf-8"?>
<a:theme xmlns:a="http://schemas.openxmlformats.org/drawingml/2006/main" name="1_CGS Template 20190717">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PNNL_Option_4</Template>
  <TotalTime>47459</TotalTime>
  <Words>4723</Words>
  <Application>Microsoft Office PowerPoint</Application>
  <PresentationFormat>Custom</PresentationFormat>
  <Paragraphs>649</Paragraphs>
  <Slides>70</Slides>
  <Notes>44</Notes>
  <HiddenSlides>7</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70</vt:i4>
      </vt:variant>
    </vt:vector>
  </HeadingPairs>
  <TitlesOfParts>
    <vt:vector size="91" baseType="lpstr">
      <vt:lpstr>맑은 고딕</vt:lpstr>
      <vt:lpstr>Arial</vt:lpstr>
      <vt:lpstr>Avenir</vt:lpstr>
      <vt:lpstr>Calibri</vt:lpstr>
      <vt:lpstr>Calibri Light</vt:lpstr>
      <vt:lpstr>Cambria</vt:lpstr>
      <vt:lpstr>Century Gothic</vt:lpstr>
      <vt:lpstr>Lato</vt:lpstr>
      <vt:lpstr>Open Sans</vt:lpstr>
      <vt:lpstr>Open Sans ExtraBold</vt:lpstr>
      <vt:lpstr>Open Sans Light</vt:lpstr>
      <vt:lpstr>Open Sans SemiBold</vt:lpstr>
      <vt:lpstr>Tahoma</vt:lpstr>
      <vt:lpstr>Wingdings</vt:lpstr>
      <vt:lpstr>PNNL_Option_4</vt:lpstr>
      <vt:lpstr>1_Office Theme</vt:lpstr>
      <vt:lpstr>2_PNNL_Option_4</vt:lpstr>
      <vt:lpstr>1_PNNL_Option_4</vt:lpstr>
      <vt:lpstr>2022 PowerPoint theme</vt:lpstr>
      <vt:lpstr>3_PNNL_Option_4</vt:lpstr>
      <vt:lpstr>1_CGS Template 20190717</vt:lpstr>
      <vt:lpstr>IAM in National Decarbonization Pathways</vt:lpstr>
      <vt:lpstr>Key questions being asked in national contexts</vt:lpstr>
      <vt:lpstr>PowerPoint Presentation</vt:lpstr>
      <vt:lpstr>Global Change Analysis Model</vt:lpstr>
      <vt:lpstr>Global Change Analysis Model</vt:lpstr>
      <vt:lpstr>GHG Emissions</vt:lpstr>
      <vt:lpstr>PowerPoint Presentation</vt:lpstr>
      <vt:lpstr>PowerPoint Presentation</vt:lpstr>
      <vt:lpstr>Refined Liquids Production</vt:lpstr>
      <vt:lpstr>Building Final Energy</vt:lpstr>
      <vt:lpstr>Industry Final Energy</vt:lpstr>
      <vt:lpstr>Transport Final Energy</vt:lpstr>
      <vt:lpstr>Passenger LDV Sales</vt:lpstr>
      <vt:lpstr>Passenger LDV Service Output</vt:lpstr>
      <vt:lpstr>Freight Truck Sales</vt:lpstr>
      <vt:lpstr>Freight Road Service Output</vt:lpstr>
      <vt:lpstr>PowerPoint Presentation</vt:lpstr>
      <vt:lpstr>Lessons Learned from the U.S. LTS</vt:lpstr>
      <vt:lpstr>PowerPoint Presentation</vt:lpstr>
      <vt:lpstr>PowerPoint Presentation</vt:lpstr>
      <vt:lpstr>PowerPoint Presentation</vt:lpstr>
      <vt:lpstr>U.S. Long-Term Strategy for Net-Zero Pathways</vt:lpstr>
      <vt:lpstr>PowerPoint Presentation</vt:lpstr>
      <vt:lpstr>Scenarios</vt:lpstr>
      <vt:lpstr>Electricity Generation</vt:lpstr>
      <vt:lpstr>CO2 Emissions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GCAM, we constructed emissions pathways. Using a simple climate model (MAGICC) in a probabilistic setup, we evaluated temperature distributions in 2100  </vt:lpstr>
      <vt:lpstr>Temperature distributions after accounting for pledges submitted during and after COP-21 are improved</vt:lpstr>
      <vt:lpstr>Key Takeaways</vt:lpstr>
      <vt:lpstr>Paris to Glasgow: Improved Pledges vs. Improved Models</vt:lpstr>
      <vt:lpstr>Broad context – increasing details in IAM</vt:lpstr>
      <vt:lpstr>Strengths and weaknesses of detailed IAMs compared to global IAMs</vt:lpstr>
      <vt:lpstr>Unique features of GCAM-China</vt:lpstr>
      <vt:lpstr>Policies:  Renewable deployment in China</vt:lpstr>
      <vt:lpstr>Example: Co-benefits of Air Quality and Climate Policies</vt:lpstr>
      <vt:lpstr>Example: Model Coupling to Study Health Co-benefits</vt:lpstr>
      <vt:lpstr>Example: Model Coupling to Study Health Co-benefits </vt:lpstr>
      <vt:lpstr>Example: Finding Feasible Coal Phaseout Pathways </vt:lpstr>
      <vt:lpstr>GCAM-USA</vt:lpstr>
      <vt:lpstr>Subnational actors in climate mitigation </vt:lpstr>
      <vt:lpstr>Modeled Scenarios</vt:lpstr>
      <vt:lpstr>PowerPoint Presentation</vt:lpstr>
      <vt:lpstr>Transport sector results</vt:lpstr>
      <vt:lpstr>Transport report shows contribution of federal and non-federal actors to achieve NDC</vt:lpstr>
      <vt:lpstr>Power sector results</vt:lpstr>
      <vt:lpstr>Methane sector results</vt:lpstr>
      <vt:lpstr>PowerPoint Presentation</vt:lpstr>
      <vt:lpstr> Power</vt:lpstr>
      <vt:lpstr>PowerPoint Presentation</vt:lpstr>
      <vt:lpstr>US Model Comparison Study</vt:lpstr>
      <vt:lpstr>Comparison of Participating Energy Systems Models</vt:lpstr>
      <vt:lpstr>Working list of policies…</vt:lpstr>
      <vt:lpstr>Results: Sectoral Reductions to Reach 50x30 Targets</vt:lpstr>
      <vt:lpstr>What Could It Take? Rapid Buildout of the Grid</vt:lpstr>
      <vt:lpstr>What Could It Take? Extensive Electric Vehicle Adoption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Judgement of Paris 2.0</dc:title>
  <dc:creator>Ou, Yang</dc:creator>
  <cp:lastModifiedBy>Qiu, Yang</cp:lastModifiedBy>
  <cp:revision>127</cp:revision>
  <dcterms:created xsi:type="dcterms:W3CDTF">2021-10-11T13:08:56Z</dcterms:created>
  <dcterms:modified xsi:type="dcterms:W3CDTF">2023-05-03T13:58:11Z</dcterms:modified>
</cp:coreProperties>
</file>